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62" r:id="rId2"/>
    <p:sldId id="300" r:id="rId3"/>
    <p:sldId id="357" r:id="rId4"/>
    <p:sldId id="319" r:id="rId5"/>
    <p:sldId id="361" r:id="rId6"/>
    <p:sldId id="359" r:id="rId7"/>
    <p:sldId id="272" r:id="rId8"/>
    <p:sldId id="363" r:id="rId9"/>
    <p:sldId id="2147374744" r:id="rId10"/>
    <p:sldId id="2147374745" r:id="rId11"/>
    <p:sldId id="273" r:id="rId12"/>
    <p:sldId id="364" r:id="rId13"/>
    <p:sldId id="269" r:id="rId14"/>
    <p:sldId id="266" r:id="rId15"/>
    <p:sldId id="2147374752" r:id="rId16"/>
    <p:sldId id="2147374753" r:id="rId17"/>
    <p:sldId id="2147374747" r:id="rId18"/>
    <p:sldId id="2147374748" r:id="rId19"/>
    <p:sldId id="2147374750" r:id="rId20"/>
    <p:sldId id="262" r:id="rId21"/>
  </p:sldIdLst>
  <p:sldSz cx="12192000" cy="6858000"/>
  <p:notesSz cx="6742113" cy="98790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C46E"/>
    <a:srgbClr val="8DC500"/>
    <a:srgbClr val="6188CD"/>
    <a:srgbClr val="5780C9"/>
    <a:srgbClr val="ADCD50"/>
    <a:srgbClr val="F9F9F9"/>
    <a:srgbClr val="97C876"/>
    <a:srgbClr val="9ECB7F"/>
    <a:srgbClr val="F5F5F5"/>
    <a:srgbClr val="EEF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95666-C9F7-458E-A747-FC4E3F97A6CF}"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E43DF62-B678-4A44-8141-A9F9630F634C}">
      <dgm:prSet custT="1"/>
      <dgm:spPr/>
      <dgm:t>
        <a:bodyPr/>
        <a:lstStyle/>
        <a:p>
          <a:pPr>
            <a:lnSpc>
              <a:spcPct val="100000"/>
            </a:lnSpc>
          </a:pPr>
          <a:r>
            <a:rPr lang="nl-BE" sz="2800" dirty="0" err="1">
              <a:solidFill>
                <a:schemeClr val="bg2">
                  <a:lumMod val="25000"/>
                </a:schemeClr>
              </a:solidFill>
            </a:rPr>
            <a:t>Contingency</a:t>
          </a:r>
          <a:r>
            <a:rPr lang="nl-BE" sz="2800" dirty="0">
              <a:solidFill>
                <a:schemeClr val="bg2">
                  <a:lumMod val="25000"/>
                </a:schemeClr>
              </a:solidFill>
            </a:rPr>
            <a:t> : </a:t>
          </a:r>
          <a:r>
            <a:rPr lang="nl-BE" sz="2800" dirty="0" err="1">
              <a:solidFill>
                <a:schemeClr val="bg2">
                  <a:lumMod val="25000"/>
                </a:schemeClr>
              </a:solidFill>
            </a:rPr>
            <a:t>Haulage</a:t>
          </a:r>
          <a:endParaRPr lang="en-US" sz="2800" dirty="0">
            <a:solidFill>
              <a:schemeClr val="bg2">
                <a:lumMod val="25000"/>
              </a:schemeClr>
            </a:solidFill>
          </a:endParaRPr>
        </a:p>
      </dgm:t>
    </dgm:pt>
    <dgm:pt modelId="{82CBCF72-2FB4-42A0-8F52-EE5E30E70808}" type="parTrans" cxnId="{A116E191-646F-44B8-99F4-D74C430C92AF}">
      <dgm:prSet/>
      <dgm:spPr/>
      <dgm:t>
        <a:bodyPr/>
        <a:lstStyle/>
        <a:p>
          <a:endParaRPr lang="en-US">
            <a:solidFill>
              <a:schemeClr val="bg2">
                <a:lumMod val="25000"/>
              </a:schemeClr>
            </a:solidFill>
          </a:endParaRPr>
        </a:p>
      </dgm:t>
    </dgm:pt>
    <dgm:pt modelId="{3EEECCC3-E8AF-4342-9901-465295620F42}" type="sibTrans" cxnId="{A116E191-646F-44B8-99F4-D74C430C92AF}">
      <dgm:prSet/>
      <dgm:spPr/>
      <dgm:t>
        <a:bodyPr/>
        <a:lstStyle/>
        <a:p>
          <a:endParaRPr lang="en-US">
            <a:solidFill>
              <a:schemeClr val="bg2">
                <a:lumMod val="25000"/>
              </a:schemeClr>
            </a:solidFill>
          </a:endParaRPr>
        </a:p>
      </dgm:t>
    </dgm:pt>
    <dgm:pt modelId="{630358F2-4AA7-4D01-8E48-0A1DE1FFD33C}">
      <dgm:prSet custT="1"/>
      <dgm:spPr/>
      <dgm:t>
        <a:bodyPr/>
        <a:lstStyle/>
        <a:p>
          <a:pPr>
            <a:lnSpc>
              <a:spcPct val="100000"/>
            </a:lnSpc>
          </a:pPr>
          <a:r>
            <a:rPr lang="nl-BE" sz="2800" dirty="0" err="1">
              <a:solidFill>
                <a:schemeClr val="bg2">
                  <a:lumMod val="25000"/>
                </a:schemeClr>
              </a:solidFill>
            </a:rPr>
            <a:t>Contingency</a:t>
          </a:r>
          <a:r>
            <a:rPr lang="nl-BE" sz="2800" dirty="0">
              <a:solidFill>
                <a:schemeClr val="bg2">
                  <a:lumMod val="25000"/>
                </a:schemeClr>
              </a:solidFill>
            </a:rPr>
            <a:t> :</a:t>
          </a:r>
          <a:r>
            <a:rPr lang="nl-BE" sz="2800" dirty="0" err="1">
              <a:solidFill>
                <a:schemeClr val="bg2">
                  <a:lumMod val="25000"/>
                </a:schemeClr>
              </a:solidFill>
            </a:rPr>
            <a:t>Distance</a:t>
          </a:r>
          <a:endParaRPr lang="en-US" sz="2800" dirty="0">
            <a:solidFill>
              <a:schemeClr val="bg2">
                <a:lumMod val="25000"/>
              </a:schemeClr>
            </a:solidFill>
          </a:endParaRPr>
        </a:p>
      </dgm:t>
    </dgm:pt>
    <dgm:pt modelId="{668CCD9C-8EDC-4571-88FF-00A287AFC4BE}" type="parTrans" cxnId="{39EF25FF-8DDC-4593-89F4-AC55C62EA180}">
      <dgm:prSet/>
      <dgm:spPr/>
      <dgm:t>
        <a:bodyPr/>
        <a:lstStyle/>
        <a:p>
          <a:endParaRPr lang="en-US">
            <a:solidFill>
              <a:schemeClr val="bg2">
                <a:lumMod val="25000"/>
              </a:schemeClr>
            </a:solidFill>
          </a:endParaRPr>
        </a:p>
      </dgm:t>
    </dgm:pt>
    <dgm:pt modelId="{ED2C1307-64DC-4520-AE43-7F81764AD10F}" type="sibTrans" cxnId="{39EF25FF-8DDC-4593-89F4-AC55C62EA180}">
      <dgm:prSet/>
      <dgm:spPr/>
      <dgm:t>
        <a:bodyPr/>
        <a:lstStyle/>
        <a:p>
          <a:endParaRPr lang="en-US">
            <a:solidFill>
              <a:schemeClr val="bg2">
                <a:lumMod val="25000"/>
              </a:schemeClr>
            </a:solidFill>
          </a:endParaRPr>
        </a:p>
      </dgm:t>
    </dgm:pt>
    <dgm:pt modelId="{901515D8-B025-450E-81AC-817AE4C5E320}">
      <dgm:prSet custT="1"/>
      <dgm:spPr/>
      <dgm:t>
        <a:bodyPr/>
        <a:lstStyle/>
        <a:p>
          <a:pPr>
            <a:lnSpc>
              <a:spcPct val="100000"/>
            </a:lnSpc>
          </a:pPr>
          <a:r>
            <a:rPr lang="nl-BE" sz="2800" dirty="0">
              <a:solidFill>
                <a:schemeClr val="bg2">
                  <a:lumMod val="25000"/>
                </a:schemeClr>
              </a:solidFill>
            </a:rPr>
            <a:t>CO2 </a:t>
          </a:r>
          <a:r>
            <a:rPr lang="nl-BE" sz="2800" dirty="0" err="1">
              <a:solidFill>
                <a:schemeClr val="bg2">
                  <a:lumMod val="25000"/>
                </a:schemeClr>
              </a:solidFill>
            </a:rPr>
            <a:t>Reductions</a:t>
          </a:r>
          <a:endParaRPr lang="en-US" sz="2800" dirty="0">
            <a:solidFill>
              <a:schemeClr val="bg2">
                <a:lumMod val="25000"/>
              </a:schemeClr>
            </a:solidFill>
          </a:endParaRPr>
        </a:p>
      </dgm:t>
    </dgm:pt>
    <dgm:pt modelId="{1998C888-13A8-44FA-8739-281060E22F45}" type="parTrans" cxnId="{F83D4A86-3DDA-4EE9-A16B-1C950D0A2587}">
      <dgm:prSet/>
      <dgm:spPr/>
      <dgm:t>
        <a:bodyPr/>
        <a:lstStyle/>
        <a:p>
          <a:endParaRPr lang="en-US">
            <a:solidFill>
              <a:schemeClr val="bg2">
                <a:lumMod val="25000"/>
              </a:schemeClr>
            </a:solidFill>
          </a:endParaRPr>
        </a:p>
      </dgm:t>
    </dgm:pt>
    <dgm:pt modelId="{89225BCC-EBF1-428B-8E33-D1807010B746}" type="sibTrans" cxnId="{F83D4A86-3DDA-4EE9-A16B-1C950D0A2587}">
      <dgm:prSet/>
      <dgm:spPr/>
      <dgm:t>
        <a:bodyPr/>
        <a:lstStyle/>
        <a:p>
          <a:endParaRPr lang="en-US">
            <a:solidFill>
              <a:schemeClr val="bg2">
                <a:lumMod val="25000"/>
              </a:schemeClr>
            </a:solidFill>
          </a:endParaRPr>
        </a:p>
      </dgm:t>
    </dgm:pt>
    <dgm:pt modelId="{BC31222A-7A37-4B76-98FA-01675ADD9823}">
      <dgm:prSet custT="1"/>
      <dgm:spPr/>
      <dgm:t>
        <a:bodyPr/>
        <a:lstStyle/>
        <a:p>
          <a:pPr>
            <a:lnSpc>
              <a:spcPct val="100000"/>
            </a:lnSpc>
          </a:pPr>
          <a:r>
            <a:rPr lang="en-US" sz="2800" dirty="0">
              <a:solidFill>
                <a:schemeClr val="bg2">
                  <a:lumMod val="25000"/>
                </a:schemeClr>
              </a:solidFill>
            </a:rPr>
            <a:t>Cost Control</a:t>
          </a:r>
        </a:p>
      </dgm:t>
    </dgm:pt>
    <dgm:pt modelId="{EB5C6315-0114-432D-A642-193E6FC462E5}" type="parTrans" cxnId="{17CC8E86-833A-475C-8DCC-768C28D55DFF}">
      <dgm:prSet/>
      <dgm:spPr/>
      <dgm:t>
        <a:bodyPr/>
        <a:lstStyle/>
        <a:p>
          <a:endParaRPr lang="en-US">
            <a:solidFill>
              <a:schemeClr val="bg2">
                <a:lumMod val="25000"/>
              </a:schemeClr>
            </a:solidFill>
          </a:endParaRPr>
        </a:p>
      </dgm:t>
    </dgm:pt>
    <dgm:pt modelId="{CE548C62-D022-42DC-98BE-9493877796C9}" type="sibTrans" cxnId="{17CC8E86-833A-475C-8DCC-768C28D55DFF}">
      <dgm:prSet/>
      <dgm:spPr/>
      <dgm:t>
        <a:bodyPr/>
        <a:lstStyle/>
        <a:p>
          <a:endParaRPr lang="en-US">
            <a:solidFill>
              <a:schemeClr val="bg2">
                <a:lumMod val="25000"/>
              </a:schemeClr>
            </a:solidFill>
          </a:endParaRPr>
        </a:p>
      </dgm:t>
    </dgm:pt>
    <dgm:pt modelId="{67885374-91F0-4424-A551-78EC26E75C79}">
      <dgm:prSet custT="1"/>
      <dgm:spPr/>
      <dgm:t>
        <a:bodyPr/>
        <a:lstStyle/>
        <a:p>
          <a:pPr>
            <a:lnSpc>
              <a:spcPct val="100000"/>
            </a:lnSpc>
          </a:pPr>
          <a:r>
            <a:rPr lang="en-US" sz="2800" dirty="0">
              <a:solidFill>
                <a:schemeClr val="bg2">
                  <a:lumMod val="25000"/>
                </a:schemeClr>
              </a:solidFill>
            </a:rPr>
            <a:t>VAS</a:t>
          </a:r>
        </a:p>
      </dgm:t>
    </dgm:pt>
    <dgm:pt modelId="{3FC0571C-CF0A-4509-AF0A-9DFDB6A92831}" type="parTrans" cxnId="{085B2C8B-4BD4-4710-94D5-D36886727892}">
      <dgm:prSet/>
      <dgm:spPr/>
      <dgm:t>
        <a:bodyPr/>
        <a:lstStyle/>
        <a:p>
          <a:endParaRPr lang="nl-BE"/>
        </a:p>
      </dgm:t>
    </dgm:pt>
    <dgm:pt modelId="{7FD1732D-D533-46A3-830E-65BE451CB5C6}" type="sibTrans" cxnId="{085B2C8B-4BD4-4710-94D5-D36886727892}">
      <dgm:prSet/>
      <dgm:spPr/>
      <dgm:t>
        <a:bodyPr/>
        <a:lstStyle/>
        <a:p>
          <a:endParaRPr lang="nl-BE"/>
        </a:p>
      </dgm:t>
    </dgm:pt>
    <dgm:pt modelId="{3D1F19BE-D5E6-42EE-BC5F-9EF041F88C4A}">
      <dgm:prSet custT="1"/>
      <dgm:spPr/>
      <dgm:t>
        <a:bodyPr/>
        <a:lstStyle/>
        <a:p>
          <a:pPr>
            <a:lnSpc>
              <a:spcPct val="100000"/>
            </a:lnSpc>
          </a:pPr>
          <a:r>
            <a:rPr lang="en-US" sz="1400" dirty="0">
              <a:solidFill>
                <a:srgbClr val="7030A0"/>
              </a:solidFill>
            </a:rPr>
            <a:t>Waiting hours</a:t>
          </a:r>
        </a:p>
      </dgm:t>
    </dgm:pt>
    <dgm:pt modelId="{6492D27B-AD7E-44A2-95F3-3A9CD460E2BE}" type="parTrans" cxnId="{9DFE3CA0-8AD0-4CA9-A2A2-94F179D4C8B7}">
      <dgm:prSet/>
      <dgm:spPr/>
      <dgm:t>
        <a:bodyPr/>
        <a:lstStyle/>
        <a:p>
          <a:endParaRPr lang="en-GB"/>
        </a:p>
      </dgm:t>
    </dgm:pt>
    <dgm:pt modelId="{45382C0E-B7D7-4E20-B703-B42BC6EF8D76}" type="sibTrans" cxnId="{9DFE3CA0-8AD0-4CA9-A2A2-94F179D4C8B7}">
      <dgm:prSet/>
      <dgm:spPr/>
      <dgm:t>
        <a:bodyPr/>
        <a:lstStyle/>
        <a:p>
          <a:endParaRPr lang="en-GB"/>
        </a:p>
      </dgm:t>
    </dgm:pt>
    <dgm:pt modelId="{EEA94845-1B20-4CF8-A9C2-E71C471587B5}">
      <dgm:prSet custT="1"/>
      <dgm:spPr/>
      <dgm:t>
        <a:bodyPr/>
        <a:lstStyle/>
        <a:p>
          <a:pPr>
            <a:lnSpc>
              <a:spcPct val="100000"/>
            </a:lnSpc>
          </a:pPr>
          <a:r>
            <a:rPr lang="en-US" sz="1400" dirty="0">
              <a:solidFill>
                <a:srgbClr val="7030A0"/>
              </a:solidFill>
            </a:rPr>
            <a:t>Demurrage – Detention</a:t>
          </a:r>
        </a:p>
        <a:p>
          <a:pPr>
            <a:lnSpc>
              <a:spcPct val="100000"/>
            </a:lnSpc>
          </a:pPr>
          <a:r>
            <a:rPr lang="en-US" sz="1400" dirty="0">
              <a:solidFill>
                <a:srgbClr val="7030A0"/>
              </a:solidFill>
            </a:rPr>
            <a:t>Trucking costs </a:t>
          </a:r>
        </a:p>
      </dgm:t>
    </dgm:pt>
    <dgm:pt modelId="{78C0A478-F8C5-402D-9F73-2D25FD3DE726}" type="parTrans" cxnId="{5B8CC887-1BC9-45D6-A333-F22735474332}">
      <dgm:prSet/>
      <dgm:spPr/>
      <dgm:t>
        <a:bodyPr/>
        <a:lstStyle/>
        <a:p>
          <a:endParaRPr lang="en-GB"/>
        </a:p>
      </dgm:t>
    </dgm:pt>
    <dgm:pt modelId="{ABD5717F-C2E7-499D-A28E-25D05C38E42F}" type="sibTrans" cxnId="{5B8CC887-1BC9-45D6-A333-F22735474332}">
      <dgm:prSet/>
      <dgm:spPr/>
      <dgm:t>
        <a:bodyPr/>
        <a:lstStyle/>
        <a:p>
          <a:endParaRPr lang="en-GB"/>
        </a:p>
      </dgm:t>
    </dgm:pt>
    <dgm:pt modelId="{BA810703-2638-42CB-A2CB-D2C61349276D}">
      <dgm:prSet custT="1"/>
      <dgm:spPr/>
      <dgm:t>
        <a:bodyPr/>
        <a:lstStyle/>
        <a:p>
          <a:pPr>
            <a:lnSpc>
              <a:spcPct val="100000"/>
            </a:lnSpc>
          </a:pPr>
          <a:r>
            <a:rPr lang="en-US" sz="1400" dirty="0">
              <a:solidFill>
                <a:srgbClr val="7030A0"/>
              </a:solidFill>
            </a:rPr>
            <a:t>Main port congestion</a:t>
          </a:r>
        </a:p>
        <a:p>
          <a:pPr>
            <a:lnSpc>
              <a:spcPct val="100000"/>
            </a:lnSpc>
          </a:pPr>
          <a:r>
            <a:rPr lang="en-US" sz="1400" dirty="0">
              <a:solidFill>
                <a:srgbClr val="7030A0"/>
              </a:solidFill>
            </a:rPr>
            <a:t>Driver shortage </a:t>
          </a:r>
        </a:p>
        <a:p>
          <a:pPr>
            <a:lnSpc>
              <a:spcPct val="100000"/>
            </a:lnSpc>
          </a:pPr>
          <a:r>
            <a:rPr lang="en-US" sz="1400" dirty="0">
              <a:solidFill>
                <a:srgbClr val="7030A0"/>
              </a:solidFill>
            </a:rPr>
            <a:t>Availability  </a:t>
          </a:r>
        </a:p>
      </dgm:t>
    </dgm:pt>
    <dgm:pt modelId="{9255B2ED-3217-4590-8C7F-6EF7AA737D84}" type="parTrans" cxnId="{C20BB318-EE03-4FE8-9C42-7700B996798A}">
      <dgm:prSet/>
      <dgm:spPr/>
      <dgm:t>
        <a:bodyPr/>
        <a:lstStyle/>
        <a:p>
          <a:endParaRPr lang="en-GB"/>
        </a:p>
      </dgm:t>
    </dgm:pt>
    <dgm:pt modelId="{57C83F06-33C6-453A-83C4-DC02A9DD5753}" type="sibTrans" cxnId="{C20BB318-EE03-4FE8-9C42-7700B996798A}">
      <dgm:prSet/>
      <dgm:spPr/>
      <dgm:t>
        <a:bodyPr/>
        <a:lstStyle/>
        <a:p>
          <a:endParaRPr lang="en-GB"/>
        </a:p>
      </dgm:t>
    </dgm:pt>
    <dgm:pt modelId="{EE9AC07F-24CD-4FDE-9314-43836579C29D}">
      <dgm:prSet custT="1"/>
      <dgm:spPr/>
      <dgm:t>
        <a:bodyPr/>
        <a:lstStyle/>
        <a:p>
          <a:pPr>
            <a:lnSpc>
              <a:spcPct val="100000"/>
            </a:lnSpc>
            <a:buFont typeface="Arial" panose="020B0604020202020204" pitchFamily="34" charset="0"/>
            <a:buChar char="•"/>
          </a:pPr>
          <a:r>
            <a:rPr lang="nl-BE" sz="1400" dirty="0">
              <a:solidFill>
                <a:srgbClr val="7030A0"/>
              </a:solidFill>
            </a:rPr>
            <a:t>Traffic jams  F</a:t>
          </a:r>
        </a:p>
        <a:p>
          <a:pPr>
            <a:lnSpc>
              <a:spcPct val="100000"/>
            </a:lnSpc>
            <a:buFont typeface="Arial" panose="020B0604020202020204" pitchFamily="34" charset="0"/>
            <a:buChar char="•"/>
          </a:pPr>
          <a:r>
            <a:rPr lang="nl-BE" sz="1400" dirty="0" err="1">
              <a:solidFill>
                <a:srgbClr val="7030A0"/>
              </a:solidFill>
            </a:rPr>
            <a:t>Flexibillity</a:t>
          </a:r>
          <a:r>
            <a:rPr lang="nl-BE" sz="2800" dirty="0">
              <a:solidFill>
                <a:schemeClr val="bg2">
                  <a:lumMod val="25000"/>
                </a:schemeClr>
              </a:solidFill>
            </a:rPr>
            <a:t>	</a:t>
          </a:r>
          <a:endParaRPr lang="en-US" sz="2800" dirty="0">
            <a:solidFill>
              <a:schemeClr val="bg2">
                <a:lumMod val="25000"/>
              </a:schemeClr>
            </a:solidFill>
          </a:endParaRPr>
        </a:p>
      </dgm:t>
    </dgm:pt>
    <dgm:pt modelId="{538ED3D2-B9C4-41BE-AAFF-01786AC96DC7}" type="parTrans" cxnId="{E93027F9-652B-4E5F-99D7-3DB4F5ACF646}">
      <dgm:prSet/>
      <dgm:spPr/>
      <dgm:t>
        <a:bodyPr/>
        <a:lstStyle/>
        <a:p>
          <a:endParaRPr lang="en-GB"/>
        </a:p>
      </dgm:t>
    </dgm:pt>
    <dgm:pt modelId="{BDA6B601-C54B-4685-8716-73AC8D61DE96}" type="sibTrans" cxnId="{E93027F9-652B-4E5F-99D7-3DB4F5ACF646}">
      <dgm:prSet/>
      <dgm:spPr/>
      <dgm:t>
        <a:bodyPr/>
        <a:lstStyle/>
        <a:p>
          <a:endParaRPr lang="en-GB"/>
        </a:p>
      </dgm:t>
    </dgm:pt>
    <dgm:pt modelId="{80838AA0-1F41-46C1-8EBC-2822F727688A}">
      <dgm:prSet custT="1"/>
      <dgm:spPr/>
      <dgm:t>
        <a:bodyPr/>
        <a:lstStyle/>
        <a:p>
          <a:pPr>
            <a:lnSpc>
              <a:spcPct val="100000"/>
            </a:lnSpc>
          </a:pPr>
          <a:r>
            <a:rPr lang="en-US" sz="1400" dirty="0">
              <a:solidFill>
                <a:srgbClr val="7030A0"/>
              </a:solidFill>
            </a:rPr>
            <a:t>Deviate from warehouse for added value  </a:t>
          </a:r>
        </a:p>
      </dgm:t>
    </dgm:pt>
    <dgm:pt modelId="{141D70DE-970E-4B28-9AD6-C0786ABA63F7}" type="parTrans" cxnId="{C92E490B-E289-4560-930A-56B2000A058B}">
      <dgm:prSet/>
      <dgm:spPr/>
      <dgm:t>
        <a:bodyPr/>
        <a:lstStyle/>
        <a:p>
          <a:endParaRPr lang="en-GB"/>
        </a:p>
      </dgm:t>
    </dgm:pt>
    <dgm:pt modelId="{76BFB64F-02ED-4AEA-A512-D6087570A44B}" type="sibTrans" cxnId="{C92E490B-E289-4560-930A-56B2000A058B}">
      <dgm:prSet/>
      <dgm:spPr/>
      <dgm:t>
        <a:bodyPr/>
        <a:lstStyle/>
        <a:p>
          <a:endParaRPr lang="en-GB"/>
        </a:p>
      </dgm:t>
    </dgm:pt>
    <dgm:pt modelId="{73CB7E55-FDDF-44B0-97FA-3DC8A4EFFFB9}">
      <dgm:prSet custT="1"/>
      <dgm:spPr/>
      <dgm:t>
        <a:bodyPr/>
        <a:lstStyle/>
        <a:p>
          <a:pPr>
            <a:lnSpc>
              <a:spcPct val="100000"/>
            </a:lnSpc>
          </a:pPr>
          <a:r>
            <a:rPr lang="en-US" sz="1400" dirty="0">
              <a:solidFill>
                <a:srgbClr val="7030A0"/>
              </a:solidFill>
            </a:rPr>
            <a:t>Direct to customer </a:t>
          </a:r>
        </a:p>
      </dgm:t>
    </dgm:pt>
    <dgm:pt modelId="{5A1A0DDD-F3FF-41FA-A5E5-2201FAA922FD}" type="parTrans" cxnId="{FFD28EDB-3E6A-493E-B653-C7E3839C05C6}">
      <dgm:prSet/>
      <dgm:spPr/>
      <dgm:t>
        <a:bodyPr/>
        <a:lstStyle/>
        <a:p>
          <a:endParaRPr lang="en-GB"/>
        </a:p>
      </dgm:t>
    </dgm:pt>
    <dgm:pt modelId="{5A1143A8-7927-46A3-9A8C-6FB12B97D637}" type="sibTrans" cxnId="{FFD28EDB-3E6A-493E-B653-C7E3839C05C6}">
      <dgm:prSet/>
      <dgm:spPr/>
      <dgm:t>
        <a:bodyPr/>
        <a:lstStyle/>
        <a:p>
          <a:endParaRPr lang="en-GB"/>
        </a:p>
      </dgm:t>
    </dgm:pt>
    <dgm:pt modelId="{387ED143-A9BA-4D5B-A741-83C030B5946C}" type="pres">
      <dgm:prSet presAssocID="{39495666-C9F7-458E-A747-FC4E3F97A6CF}" presName="root" presStyleCnt="0">
        <dgm:presLayoutVars>
          <dgm:dir/>
          <dgm:resizeHandles val="exact"/>
        </dgm:presLayoutVars>
      </dgm:prSet>
      <dgm:spPr/>
    </dgm:pt>
    <dgm:pt modelId="{505A395F-582C-44AE-BC40-8C3741706235}" type="pres">
      <dgm:prSet presAssocID="{FE43DF62-B678-4A44-8141-A9F9630F634C}" presName="compNode" presStyleCnt="0"/>
      <dgm:spPr/>
    </dgm:pt>
    <dgm:pt modelId="{C6F487B3-1E75-48AE-A876-ADEA8D948147}" type="pres">
      <dgm:prSet presAssocID="{FE43DF62-B678-4A44-8141-A9F9630F634C}" presName="bgRect" presStyleLbl="bgShp" presStyleIdx="0" presStyleCnt="5" custLinFactNeighborX="681" custLinFactNeighborY="17959"/>
      <dgm:spPr/>
    </dgm:pt>
    <dgm:pt modelId="{6E8820D4-16AD-4C3D-A833-CFBB1D82D910}" type="pres">
      <dgm:prSet presAssocID="{FE43DF62-B678-4A44-8141-A9F9630F634C}" presName="iconRect" presStyleLbl="node1" presStyleIdx="0" presStyleCnt="5" custLinFactNeighborX="-879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Vrachtwagen"/>
        </a:ext>
      </dgm:extLst>
    </dgm:pt>
    <dgm:pt modelId="{95CC9D65-6D2A-46A5-83B7-5EA5487E07BD}" type="pres">
      <dgm:prSet presAssocID="{FE43DF62-B678-4A44-8141-A9F9630F634C}" presName="spaceRect" presStyleCnt="0"/>
      <dgm:spPr/>
    </dgm:pt>
    <dgm:pt modelId="{C4674F42-2528-4358-9A56-C1315FAA7304}" type="pres">
      <dgm:prSet presAssocID="{FE43DF62-B678-4A44-8141-A9F9630F634C}" presName="parTx" presStyleLbl="revTx" presStyleIdx="0" presStyleCnt="9">
        <dgm:presLayoutVars>
          <dgm:chMax val="0"/>
          <dgm:chPref val="0"/>
        </dgm:presLayoutVars>
      </dgm:prSet>
      <dgm:spPr/>
    </dgm:pt>
    <dgm:pt modelId="{7410A59E-F806-4DBB-8494-967700C90FAA}" type="pres">
      <dgm:prSet presAssocID="{FE43DF62-B678-4A44-8141-A9F9630F634C}" presName="desTx" presStyleLbl="revTx" presStyleIdx="1" presStyleCnt="9" custScaleX="100000" custLinFactNeighborX="3048" custLinFactNeighborY="17959">
        <dgm:presLayoutVars/>
      </dgm:prSet>
      <dgm:spPr/>
    </dgm:pt>
    <dgm:pt modelId="{D78D812E-6D0F-4B31-8C29-32F4F7593DA3}" type="pres">
      <dgm:prSet presAssocID="{3EEECCC3-E8AF-4342-9901-465295620F42}" presName="sibTrans" presStyleCnt="0"/>
      <dgm:spPr/>
    </dgm:pt>
    <dgm:pt modelId="{775CAEE8-5A1C-4920-AE45-490025A28CF4}" type="pres">
      <dgm:prSet presAssocID="{630358F2-4AA7-4D01-8E48-0A1DE1FFD33C}" presName="compNode" presStyleCnt="0"/>
      <dgm:spPr/>
    </dgm:pt>
    <dgm:pt modelId="{49718226-EE4F-4F9B-A1E3-7A0413DB125E}" type="pres">
      <dgm:prSet presAssocID="{630358F2-4AA7-4D01-8E48-0A1DE1FFD33C}" presName="bgRect" presStyleLbl="bgShp" presStyleIdx="1" presStyleCnt="5" custLinFactNeighborX="-409" custLinFactNeighborY="-1937"/>
      <dgm:spPr/>
    </dgm:pt>
    <dgm:pt modelId="{2A9A8455-FC9C-430D-82C3-21CA96E35443}" type="pres">
      <dgm:prSet presAssocID="{630358F2-4AA7-4D01-8E48-0A1DE1FFD33C}" presName="iconRect" presStyleLbl="node1" presStyleIdx="1" presStyleCnt="5"/>
      <dgm:spPr>
        <a:blipFill>
          <a:blip xmlns:r="http://schemas.openxmlformats.org/officeDocument/2006/relationships" r:embed="rId3">
            <a:duotone>
              <a:schemeClr val="accent6">
                <a:shade val="45000"/>
                <a:satMod val="135000"/>
              </a:schemeClr>
              <a:prstClr val="white"/>
            </a:duotone>
          </a:blip>
          <a:srcRect/>
          <a:stretch>
            <a:fillRect/>
          </a:stretch>
        </a:blipFill>
        <a:ln>
          <a:noFill/>
        </a:ln>
      </dgm:spPr>
    </dgm:pt>
    <dgm:pt modelId="{D542BF97-D450-434B-A3D6-9C28AE6EF3C6}" type="pres">
      <dgm:prSet presAssocID="{630358F2-4AA7-4D01-8E48-0A1DE1FFD33C}" presName="spaceRect" presStyleCnt="0"/>
      <dgm:spPr/>
    </dgm:pt>
    <dgm:pt modelId="{11566D6C-8A10-4762-BD5A-B60BF335FEDF}" type="pres">
      <dgm:prSet presAssocID="{630358F2-4AA7-4D01-8E48-0A1DE1FFD33C}" presName="parTx" presStyleLbl="revTx" presStyleIdx="2" presStyleCnt="9">
        <dgm:presLayoutVars>
          <dgm:chMax val="0"/>
          <dgm:chPref val="0"/>
        </dgm:presLayoutVars>
      </dgm:prSet>
      <dgm:spPr/>
    </dgm:pt>
    <dgm:pt modelId="{580DDED4-366D-4917-9E44-857F0B340F60}" type="pres">
      <dgm:prSet presAssocID="{630358F2-4AA7-4D01-8E48-0A1DE1FFD33C}" presName="desTx" presStyleLbl="revTx" presStyleIdx="3" presStyleCnt="9">
        <dgm:presLayoutVars/>
      </dgm:prSet>
      <dgm:spPr/>
    </dgm:pt>
    <dgm:pt modelId="{EE005E15-6F49-4EC5-8D44-2BB0ECA976B2}" type="pres">
      <dgm:prSet presAssocID="{ED2C1307-64DC-4520-AE43-7F81764AD10F}" presName="sibTrans" presStyleCnt="0"/>
      <dgm:spPr/>
    </dgm:pt>
    <dgm:pt modelId="{A3AF4CEE-F7E4-49F7-A35E-7EC3C5362C17}" type="pres">
      <dgm:prSet presAssocID="{901515D8-B025-450E-81AC-817AE4C5E320}" presName="compNode" presStyleCnt="0"/>
      <dgm:spPr/>
    </dgm:pt>
    <dgm:pt modelId="{4CC07A4D-E568-4C45-8CFC-190F85677D0B}" type="pres">
      <dgm:prSet presAssocID="{901515D8-B025-450E-81AC-817AE4C5E320}" presName="bgRect" presStyleLbl="bgShp" presStyleIdx="2" presStyleCnt="5"/>
      <dgm:spPr/>
    </dgm:pt>
    <dgm:pt modelId="{772C5A74-1A0A-4F4D-8C1D-EC9A46059ADF}" type="pres">
      <dgm:prSet presAssocID="{901515D8-B025-450E-81AC-817AE4C5E320}" presName="iconRect" presStyleLbl="node1" presStyleIdx="2"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2C48F45D-3422-43CB-B3AA-DC90B9B999BB}" type="pres">
      <dgm:prSet presAssocID="{901515D8-B025-450E-81AC-817AE4C5E320}" presName="spaceRect" presStyleCnt="0"/>
      <dgm:spPr/>
    </dgm:pt>
    <dgm:pt modelId="{3B9B71DE-0AB2-4F0A-B75B-45EE4A1C7455}" type="pres">
      <dgm:prSet presAssocID="{901515D8-B025-450E-81AC-817AE4C5E320}" presName="parTx" presStyleLbl="revTx" presStyleIdx="4" presStyleCnt="9">
        <dgm:presLayoutVars>
          <dgm:chMax val="0"/>
          <dgm:chPref val="0"/>
        </dgm:presLayoutVars>
      </dgm:prSet>
      <dgm:spPr/>
    </dgm:pt>
    <dgm:pt modelId="{A08762E9-270A-46BE-AA08-201201B141AF}" type="pres">
      <dgm:prSet presAssocID="{89225BCC-EBF1-428B-8E33-D1807010B746}" presName="sibTrans" presStyleCnt="0"/>
      <dgm:spPr/>
    </dgm:pt>
    <dgm:pt modelId="{F42126EF-9844-4C99-A6AF-335AD8A8CFF2}" type="pres">
      <dgm:prSet presAssocID="{BC31222A-7A37-4B76-98FA-01675ADD9823}" presName="compNode" presStyleCnt="0"/>
      <dgm:spPr/>
    </dgm:pt>
    <dgm:pt modelId="{57CE4E05-5CFF-45EA-AFB9-BA5ADC8DEB41}" type="pres">
      <dgm:prSet presAssocID="{BC31222A-7A37-4B76-98FA-01675ADD9823}" presName="bgRect" presStyleLbl="bgShp" presStyleIdx="3" presStyleCnt="5" custLinFactNeighborX="288" custLinFactNeighborY="2903"/>
      <dgm:spPr/>
    </dgm:pt>
    <dgm:pt modelId="{8241AE84-035B-416B-98AC-436B64E2E89D}" type="pres">
      <dgm:prSet presAssocID="{BC31222A-7A37-4B76-98FA-01675ADD9823}" presName="iconRect" presStyleLbl="nod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396087E1-592E-47D3-B064-1C32E6E5EB23}" type="pres">
      <dgm:prSet presAssocID="{BC31222A-7A37-4B76-98FA-01675ADD9823}" presName="spaceRect" presStyleCnt="0"/>
      <dgm:spPr/>
    </dgm:pt>
    <dgm:pt modelId="{2318AF96-84D2-4299-9026-9E4A1600E55E}" type="pres">
      <dgm:prSet presAssocID="{BC31222A-7A37-4B76-98FA-01675ADD9823}" presName="parTx" presStyleLbl="revTx" presStyleIdx="5" presStyleCnt="9">
        <dgm:presLayoutVars>
          <dgm:chMax val="0"/>
          <dgm:chPref val="0"/>
        </dgm:presLayoutVars>
      </dgm:prSet>
      <dgm:spPr/>
    </dgm:pt>
    <dgm:pt modelId="{8CE4B39F-3C83-4A95-AD22-358F8D073ECC}" type="pres">
      <dgm:prSet presAssocID="{BC31222A-7A37-4B76-98FA-01675ADD9823}" presName="desTx" presStyleLbl="revTx" presStyleIdx="6" presStyleCnt="9">
        <dgm:presLayoutVars/>
      </dgm:prSet>
      <dgm:spPr/>
    </dgm:pt>
    <dgm:pt modelId="{CAC5037C-373B-490F-B8CA-34BFEDDD3308}" type="pres">
      <dgm:prSet presAssocID="{CE548C62-D022-42DC-98BE-9493877796C9}" presName="sibTrans" presStyleCnt="0"/>
      <dgm:spPr/>
    </dgm:pt>
    <dgm:pt modelId="{FA909EA3-16C6-4E83-B001-B83C88C1E38C}" type="pres">
      <dgm:prSet presAssocID="{67885374-91F0-4424-A551-78EC26E75C79}" presName="compNode" presStyleCnt="0"/>
      <dgm:spPr/>
    </dgm:pt>
    <dgm:pt modelId="{B5D5F606-C374-4564-8C68-C684FC0F4EF9}" type="pres">
      <dgm:prSet presAssocID="{67885374-91F0-4424-A551-78EC26E75C79}" presName="bgRect" presStyleLbl="bgShp" presStyleIdx="4" presStyleCnt="5"/>
      <dgm:spPr/>
    </dgm:pt>
    <dgm:pt modelId="{759F085A-3CD5-49E9-B758-AB63058E845D}" type="pres">
      <dgm:prSet presAssocID="{67885374-91F0-4424-A551-78EC26E75C79}"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taafdiagram"/>
        </a:ext>
      </dgm:extLst>
    </dgm:pt>
    <dgm:pt modelId="{BAEB72EA-9E16-45CA-992B-C6668453C6E3}" type="pres">
      <dgm:prSet presAssocID="{67885374-91F0-4424-A551-78EC26E75C79}" presName="spaceRect" presStyleCnt="0"/>
      <dgm:spPr/>
    </dgm:pt>
    <dgm:pt modelId="{21315BC8-9914-40D6-A9D6-1669B02E9A2B}" type="pres">
      <dgm:prSet presAssocID="{67885374-91F0-4424-A551-78EC26E75C79}" presName="parTx" presStyleLbl="revTx" presStyleIdx="7" presStyleCnt="9">
        <dgm:presLayoutVars>
          <dgm:chMax val="0"/>
          <dgm:chPref val="0"/>
        </dgm:presLayoutVars>
      </dgm:prSet>
      <dgm:spPr/>
    </dgm:pt>
    <dgm:pt modelId="{45597ED0-5EE9-4B81-98D0-721ABE105701}" type="pres">
      <dgm:prSet presAssocID="{67885374-91F0-4424-A551-78EC26E75C79}" presName="desTx" presStyleLbl="revTx" presStyleIdx="8" presStyleCnt="9">
        <dgm:presLayoutVars/>
      </dgm:prSet>
      <dgm:spPr/>
    </dgm:pt>
  </dgm:ptLst>
  <dgm:cxnLst>
    <dgm:cxn modelId="{C92E490B-E289-4560-930A-56B2000A058B}" srcId="{67885374-91F0-4424-A551-78EC26E75C79}" destId="{80838AA0-1F41-46C1-8EBC-2822F727688A}" srcOrd="0" destOrd="0" parTransId="{141D70DE-970E-4B28-9AD6-C0786ABA63F7}" sibTransId="{76BFB64F-02ED-4AEA-A512-D6087570A44B}"/>
    <dgm:cxn modelId="{C20BB318-EE03-4FE8-9C42-7700B996798A}" srcId="{FE43DF62-B678-4A44-8141-A9F9630F634C}" destId="{BA810703-2638-42CB-A2CB-D2C61349276D}" srcOrd="0" destOrd="0" parTransId="{9255B2ED-3217-4590-8C7F-6EF7AA737D84}" sibTransId="{57C83F06-33C6-453A-83C4-DC02A9DD5753}"/>
    <dgm:cxn modelId="{D1860E32-9B83-477D-BF0B-68945C224BCA}" type="presOf" srcId="{80838AA0-1F41-46C1-8EBC-2822F727688A}" destId="{45597ED0-5EE9-4B81-98D0-721ABE105701}" srcOrd="0" destOrd="0" presId="urn:microsoft.com/office/officeart/2018/2/layout/IconVerticalSolidList"/>
    <dgm:cxn modelId="{1E2B6833-B861-4886-A41F-FCF6E1CEEC1D}" type="presOf" srcId="{39495666-C9F7-458E-A747-FC4E3F97A6CF}" destId="{387ED143-A9BA-4D5B-A741-83C030B5946C}" srcOrd="0" destOrd="0" presId="urn:microsoft.com/office/officeart/2018/2/layout/IconVerticalSolidList"/>
    <dgm:cxn modelId="{5BDCF964-78FC-4F3F-810E-89A6567144FB}" type="presOf" srcId="{EE9AC07F-24CD-4FDE-9314-43836579C29D}" destId="{580DDED4-366D-4917-9E44-857F0B340F60}" srcOrd="0" destOrd="0" presId="urn:microsoft.com/office/officeart/2018/2/layout/IconVerticalSolidList"/>
    <dgm:cxn modelId="{920CCD69-C884-494B-B917-5F6F1D1437F8}" type="presOf" srcId="{EEA94845-1B20-4CF8-A9C2-E71C471587B5}" destId="{8CE4B39F-3C83-4A95-AD22-358F8D073ECC}" srcOrd="0" destOrd="1" presId="urn:microsoft.com/office/officeart/2018/2/layout/IconVerticalSolidList"/>
    <dgm:cxn modelId="{9AA79057-7A01-4321-9D95-DEA118F568BA}" type="presOf" srcId="{BC31222A-7A37-4B76-98FA-01675ADD9823}" destId="{2318AF96-84D2-4299-9026-9E4A1600E55E}" srcOrd="0" destOrd="0" presId="urn:microsoft.com/office/officeart/2018/2/layout/IconVerticalSolidList"/>
    <dgm:cxn modelId="{18D71A7C-4760-4A0C-97EA-D124D7558BF8}" type="presOf" srcId="{630358F2-4AA7-4D01-8E48-0A1DE1FFD33C}" destId="{11566D6C-8A10-4762-BD5A-B60BF335FEDF}" srcOrd="0" destOrd="0" presId="urn:microsoft.com/office/officeart/2018/2/layout/IconVerticalSolidList"/>
    <dgm:cxn modelId="{F83D4A86-3DDA-4EE9-A16B-1C950D0A2587}" srcId="{39495666-C9F7-458E-A747-FC4E3F97A6CF}" destId="{901515D8-B025-450E-81AC-817AE4C5E320}" srcOrd="2" destOrd="0" parTransId="{1998C888-13A8-44FA-8739-281060E22F45}" sibTransId="{89225BCC-EBF1-428B-8E33-D1807010B746}"/>
    <dgm:cxn modelId="{17CC8E86-833A-475C-8DCC-768C28D55DFF}" srcId="{39495666-C9F7-458E-A747-FC4E3F97A6CF}" destId="{BC31222A-7A37-4B76-98FA-01675ADD9823}" srcOrd="3" destOrd="0" parTransId="{EB5C6315-0114-432D-A642-193E6FC462E5}" sibTransId="{CE548C62-D022-42DC-98BE-9493877796C9}"/>
    <dgm:cxn modelId="{5B8CC887-1BC9-45D6-A333-F22735474332}" srcId="{BC31222A-7A37-4B76-98FA-01675ADD9823}" destId="{EEA94845-1B20-4CF8-A9C2-E71C471587B5}" srcOrd="1" destOrd="0" parTransId="{78C0A478-F8C5-402D-9F73-2D25FD3DE726}" sibTransId="{ABD5717F-C2E7-499D-A28E-25D05C38E42F}"/>
    <dgm:cxn modelId="{085B2C8B-4BD4-4710-94D5-D36886727892}" srcId="{39495666-C9F7-458E-A747-FC4E3F97A6CF}" destId="{67885374-91F0-4424-A551-78EC26E75C79}" srcOrd="4" destOrd="0" parTransId="{3FC0571C-CF0A-4509-AF0A-9DFDB6A92831}" sibTransId="{7FD1732D-D533-46A3-830E-65BE451CB5C6}"/>
    <dgm:cxn modelId="{A116E191-646F-44B8-99F4-D74C430C92AF}" srcId="{39495666-C9F7-458E-A747-FC4E3F97A6CF}" destId="{FE43DF62-B678-4A44-8141-A9F9630F634C}" srcOrd="0" destOrd="0" parTransId="{82CBCF72-2FB4-42A0-8F52-EE5E30E70808}" sibTransId="{3EEECCC3-E8AF-4342-9901-465295620F42}"/>
    <dgm:cxn modelId="{A8EA8B9D-CA40-4C73-BE1A-820C07F976A0}" type="presOf" srcId="{BA810703-2638-42CB-A2CB-D2C61349276D}" destId="{7410A59E-F806-4DBB-8494-967700C90FAA}" srcOrd="0" destOrd="0" presId="urn:microsoft.com/office/officeart/2018/2/layout/IconVerticalSolidList"/>
    <dgm:cxn modelId="{9DFE3CA0-8AD0-4CA9-A2A2-94F179D4C8B7}" srcId="{BC31222A-7A37-4B76-98FA-01675ADD9823}" destId="{3D1F19BE-D5E6-42EE-BC5F-9EF041F88C4A}" srcOrd="0" destOrd="0" parTransId="{6492D27B-AD7E-44A2-95F3-3A9CD460E2BE}" sibTransId="{45382C0E-B7D7-4E20-B703-B42BC6EF8D76}"/>
    <dgm:cxn modelId="{9A0C99BC-4CBA-45AB-9F3F-4AC96B6693E1}" type="presOf" srcId="{73CB7E55-FDDF-44B0-97FA-3DC8A4EFFFB9}" destId="{45597ED0-5EE9-4B81-98D0-721ABE105701}" srcOrd="0" destOrd="1" presId="urn:microsoft.com/office/officeart/2018/2/layout/IconVerticalSolidList"/>
    <dgm:cxn modelId="{D5326FC2-060B-43B8-BAF7-033DFDB714FF}" type="presOf" srcId="{67885374-91F0-4424-A551-78EC26E75C79}" destId="{21315BC8-9914-40D6-A9D6-1669B02E9A2B}" srcOrd="0" destOrd="0" presId="urn:microsoft.com/office/officeart/2018/2/layout/IconVerticalSolidList"/>
    <dgm:cxn modelId="{3E90EDC6-AD13-4240-AB3E-758C33C1FF42}" type="presOf" srcId="{3D1F19BE-D5E6-42EE-BC5F-9EF041F88C4A}" destId="{8CE4B39F-3C83-4A95-AD22-358F8D073ECC}" srcOrd="0" destOrd="0" presId="urn:microsoft.com/office/officeart/2018/2/layout/IconVerticalSolidList"/>
    <dgm:cxn modelId="{FFD28EDB-3E6A-493E-B653-C7E3839C05C6}" srcId="{67885374-91F0-4424-A551-78EC26E75C79}" destId="{73CB7E55-FDDF-44B0-97FA-3DC8A4EFFFB9}" srcOrd="1" destOrd="0" parTransId="{5A1A0DDD-F3FF-41FA-A5E5-2201FAA922FD}" sibTransId="{5A1143A8-7927-46A3-9A8C-6FB12B97D637}"/>
    <dgm:cxn modelId="{2F4974E4-B016-4589-A4D7-7D0AAD6EDB1C}" type="presOf" srcId="{901515D8-B025-450E-81AC-817AE4C5E320}" destId="{3B9B71DE-0AB2-4F0A-B75B-45EE4A1C7455}" srcOrd="0" destOrd="0" presId="urn:microsoft.com/office/officeart/2018/2/layout/IconVerticalSolidList"/>
    <dgm:cxn modelId="{10237DF7-0A29-4A1C-A08D-34E2904009C5}" type="presOf" srcId="{FE43DF62-B678-4A44-8141-A9F9630F634C}" destId="{C4674F42-2528-4358-9A56-C1315FAA7304}" srcOrd="0" destOrd="0" presId="urn:microsoft.com/office/officeart/2018/2/layout/IconVerticalSolidList"/>
    <dgm:cxn modelId="{E93027F9-652B-4E5F-99D7-3DB4F5ACF646}" srcId="{630358F2-4AA7-4D01-8E48-0A1DE1FFD33C}" destId="{EE9AC07F-24CD-4FDE-9314-43836579C29D}" srcOrd="0" destOrd="0" parTransId="{538ED3D2-B9C4-41BE-AAFF-01786AC96DC7}" sibTransId="{BDA6B601-C54B-4685-8716-73AC8D61DE96}"/>
    <dgm:cxn modelId="{39EF25FF-8DDC-4593-89F4-AC55C62EA180}" srcId="{39495666-C9F7-458E-A747-FC4E3F97A6CF}" destId="{630358F2-4AA7-4D01-8E48-0A1DE1FFD33C}" srcOrd="1" destOrd="0" parTransId="{668CCD9C-8EDC-4571-88FF-00A287AFC4BE}" sibTransId="{ED2C1307-64DC-4520-AE43-7F81764AD10F}"/>
    <dgm:cxn modelId="{1BC15A69-E41F-467D-8087-64A35FDD3160}" type="presParOf" srcId="{387ED143-A9BA-4D5B-A741-83C030B5946C}" destId="{505A395F-582C-44AE-BC40-8C3741706235}" srcOrd="0" destOrd="0" presId="urn:microsoft.com/office/officeart/2018/2/layout/IconVerticalSolidList"/>
    <dgm:cxn modelId="{24F5E2F4-6FE6-486A-BA77-BA54421F4F78}" type="presParOf" srcId="{505A395F-582C-44AE-BC40-8C3741706235}" destId="{C6F487B3-1E75-48AE-A876-ADEA8D948147}" srcOrd="0" destOrd="0" presId="urn:microsoft.com/office/officeart/2018/2/layout/IconVerticalSolidList"/>
    <dgm:cxn modelId="{0291707C-B5BB-4A6D-B310-4B6693114CD7}" type="presParOf" srcId="{505A395F-582C-44AE-BC40-8C3741706235}" destId="{6E8820D4-16AD-4C3D-A833-CFBB1D82D910}" srcOrd="1" destOrd="0" presId="urn:microsoft.com/office/officeart/2018/2/layout/IconVerticalSolidList"/>
    <dgm:cxn modelId="{D161514C-BEAD-428B-8F92-6AB4D92E92DB}" type="presParOf" srcId="{505A395F-582C-44AE-BC40-8C3741706235}" destId="{95CC9D65-6D2A-46A5-83B7-5EA5487E07BD}" srcOrd="2" destOrd="0" presId="urn:microsoft.com/office/officeart/2018/2/layout/IconVerticalSolidList"/>
    <dgm:cxn modelId="{DCD6CFA0-93A0-49FB-8382-8FC0F14B21EA}" type="presParOf" srcId="{505A395F-582C-44AE-BC40-8C3741706235}" destId="{C4674F42-2528-4358-9A56-C1315FAA7304}" srcOrd="3" destOrd="0" presId="urn:microsoft.com/office/officeart/2018/2/layout/IconVerticalSolidList"/>
    <dgm:cxn modelId="{90E69E5C-4853-413E-BC3C-8875E275D745}" type="presParOf" srcId="{505A395F-582C-44AE-BC40-8C3741706235}" destId="{7410A59E-F806-4DBB-8494-967700C90FAA}" srcOrd="4" destOrd="0" presId="urn:microsoft.com/office/officeart/2018/2/layout/IconVerticalSolidList"/>
    <dgm:cxn modelId="{5D29C747-689D-4254-94FE-14893C0BE0D1}" type="presParOf" srcId="{387ED143-A9BA-4D5B-A741-83C030B5946C}" destId="{D78D812E-6D0F-4B31-8C29-32F4F7593DA3}" srcOrd="1" destOrd="0" presId="urn:microsoft.com/office/officeart/2018/2/layout/IconVerticalSolidList"/>
    <dgm:cxn modelId="{25053CC8-5FE9-4571-9AB8-22CE0F591C72}" type="presParOf" srcId="{387ED143-A9BA-4D5B-A741-83C030B5946C}" destId="{775CAEE8-5A1C-4920-AE45-490025A28CF4}" srcOrd="2" destOrd="0" presId="urn:microsoft.com/office/officeart/2018/2/layout/IconVerticalSolidList"/>
    <dgm:cxn modelId="{3E4A8DB2-B3A2-4DCA-BDE5-96188AAFFBB3}" type="presParOf" srcId="{775CAEE8-5A1C-4920-AE45-490025A28CF4}" destId="{49718226-EE4F-4F9B-A1E3-7A0413DB125E}" srcOrd="0" destOrd="0" presId="urn:microsoft.com/office/officeart/2018/2/layout/IconVerticalSolidList"/>
    <dgm:cxn modelId="{79408EDE-DEE5-4542-9083-20A66D465FFE}" type="presParOf" srcId="{775CAEE8-5A1C-4920-AE45-490025A28CF4}" destId="{2A9A8455-FC9C-430D-82C3-21CA96E35443}" srcOrd="1" destOrd="0" presId="urn:microsoft.com/office/officeart/2018/2/layout/IconVerticalSolidList"/>
    <dgm:cxn modelId="{949195D2-1484-4F91-9F25-4FF4A8DEBABF}" type="presParOf" srcId="{775CAEE8-5A1C-4920-AE45-490025A28CF4}" destId="{D542BF97-D450-434B-A3D6-9C28AE6EF3C6}" srcOrd="2" destOrd="0" presId="urn:microsoft.com/office/officeart/2018/2/layout/IconVerticalSolidList"/>
    <dgm:cxn modelId="{D26E1EDA-3BBB-4B71-9CD9-DAB19CA6F057}" type="presParOf" srcId="{775CAEE8-5A1C-4920-AE45-490025A28CF4}" destId="{11566D6C-8A10-4762-BD5A-B60BF335FEDF}" srcOrd="3" destOrd="0" presId="urn:microsoft.com/office/officeart/2018/2/layout/IconVerticalSolidList"/>
    <dgm:cxn modelId="{A9A09C0B-1683-409F-9AD5-A64D15436E1C}" type="presParOf" srcId="{775CAEE8-5A1C-4920-AE45-490025A28CF4}" destId="{580DDED4-366D-4917-9E44-857F0B340F60}" srcOrd="4" destOrd="0" presId="urn:microsoft.com/office/officeart/2018/2/layout/IconVerticalSolidList"/>
    <dgm:cxn modelId="{49C5B191-A7D9-4014-8F41-8D30A582C790}" type="presParOf" srcId="{387ED143-A9BA-4D5B-A741-83C030B5946C}" destId="{EE005E15-6F49-4EC5-8D44-2BB0ECA976B2}" srcOrd="3" destOrd="0" presId="urn:microsoft.com/office/officeart/2018/2/layout/IconVerticalSolidList"/>
    <dgm:cxn modelId="{3C016005-014A-4596-B24A-001F0C5D3590}" type="presParOf" srcId="{387ED143-A9BA-4D5B-A741-83C030B5946C}" destId="{A3AF4CEE-F7E4-49F7-A35E-7EC3C5362C17}" srcOrd="4" destOrd="0" presId="urn:microsoft.com/office/officeart/2018/2/layout/IconVerticalSolidList"/>
    <dgm:cxn modelId="{7912B045-1C35-4390-83FF-9B9B2917240A}" type="presParOf" srcId="{A3AF4CEE-F7E4-49F7-A35E-7EC3C5362C17}" destId="{4CC07A4D-E568-4C45-8CFC-190F85677D0B}" srcOrd="0" destOrd="0" presId="urn:microsoft.com/office/officeart/2018/2/layout/IconVerticalSolidList"/>
    <dgm:cxn modelId="{3B50FA89-4069-4844-8AEE-BF552708F415}" type="presParOf" srcId="{A3AF4CEE-F7E4-49F7-A35E-7EC3C5362C17}" destId="{772C5A74-1A0A-4F4D-8C1D-EC9A46059ADF}" srcOrd="1" destOrd="0" presId="urn:microsoft.com/office/officeart/2018/2/layout/IconVerticalSolidList"/>
    <dgm:cxn modelId="{7E400B8F-8102-4C0B-9519-47242430703B}" type="presParOf" srcId="{A3AF4CEE-F7E4-49F7-A35E-7EC3C5362C17}" destId="{2C48F45D-3422-43CB-B3AA-DC90B9B999BB}" srcOrd="2" destOrd="0" presId="urn:microsoft.com/office/officeart/2018/2/layout/IconVerticalSolidList"/>
    <dgm:cxn modelId="{D844476D-2A9F-4AEF-8556-7078A2ED2148}" type="presParOf" srcId="{A3AF4CEE-F7E4-49F7-A35E-7EC3C5362C17}" destId="{3B9B71DE-0AB2-4F0A-B75B-45EE4A1C7455}" srcOrd="3" destOrd="0" presId="urn:microsoft.com/office/officeart/2018/2/layout/IconVerticalSolidList"/>
    <dgm:cxn modelId="{98790691-F2D9-48F7-8EFF-7623D4E5AAA7}" type="presParOf" srcId="{387ED143-A9BA-4D5B-A741-83C030B5946C}" destId="{A08762E9-270A-46BE-AA08-201201B141AF}" srcOrd="5" destOrd="0" presId="urn:microsoft.com/office/officeart/2018/2/layout/IconVerticalSolidList"/>
    <dgm:cxn modelId="{27E563AA-EFC6-44AD-A8C9-537949BA1D5D}" type="presParOf" srcId="{387ED143-A9BA-4D5B-A741-83C030B5946C}" destId="{F42126EF-9844-4C99-A6AF-335AD8A8CFF2}" srcOrd="6" destOrd="0" presId="urn:microsoft.com/office/officeart/2018/2/layout/IconVerticalSolidList"/>
    <dgm:cxn modelId="{19B35E8D-69BA-4ED4-84FA-88BE553B65DC}" type="presParOf" srcId="{F42126EF-9844-4C99-A6AF-335AD8A8CFF2}" destId="{57CE4E05-5CFF-45EA-AFB9-BA5ADC8DEB41}" srcOrd="0" destOrd="0" presId="urn:microsoft.com/office/officeart/2018/2/layout/IconVerticalSolidList"/>
    <dgm:cxn modelId="{3EB64BF7-F45C-455F-A0CD-D08CE4171E77}" type="presParOf" srcId="{F42126EF-9844-4C99-A6AF-335AD8A8CFF2}" destId="{8241AE84-035B-416B-98AC-436B64E2E89D}" srcOrd="1" destOrd="0" presId="urn:microsoft.com/office/officeart/2018/2/layout/IconVerticalSolidList"/>
    <dgm:cxn modelId="{B9ABF988-790F-4FAA-90E9-90DFEC3FCF9B}" type="presParOf" srcId="{F42126EF-9844-4C99-A6AF-335AD8A8CFF2}" destId="{396087E1-592E-47D3-B064-1C32E6E5EB23}" srcOrd="2" destOrd="0" presId="urn:microsoft.com/office/officeart/2018/2/layout/IconVerticalSolidList"/>
    <dgm:cxn modelId="{EFEDA725-970F-49B4-9F1D-EA59E9F44E02}" type="presParOf" srcId="{F42126EF-9844-4C99-A6AF-335AD8A8CFF2}" destId="{2318AF96-84D2-4299-9026-9E4A1600E55E}" srcOrd="3" destOrd="0" presId="urn:microsoft.com/office/officeart/2018/2/layout/IconVerticalSolidList"/>
    <dgm:cxn modelId="{E493CA84-BE81-4FDB-9453-7AF03F7869F0}" type="presParOf" srcId="{F42126EF-9844-4C99-A6AF-335AD8A8CFF2}" destId="{8CE4B39F-3C83-4A95-AD22-358F8D073ECC}" srcOrd="4" destOrd="0" presId="urn:microsoft.com/office/officeart/2018/2/layout/IconVerticalSolidList"/>
    <dgm:cxn modelId="{7D2F5D63-C1F5-41F1-ABCD-FA67A696F4FB}" type="presParOf" srcId="{387ED143-A9BA-4D5B-A741-83C030B5946C}" destId="{CAC5037C-373B-490F-B8CA-34BFEDDD3308}" srcOrd="7" destOrd="0" presId="urn:microsoft.com/office/officeart/2018/2/layout/IconVerticalSolidList"/>
    <dgm:cxn modelId="{D0E8C1D9-FC5C-4A7C-992D-0C1A1066289B}" type="presParOf" srcId="{387ED143-A9BA-4D5B-A741-83C030B5946C}" destId="{FA909EA3-16C6-4E83-B001-B83C88C1E38C}" srcOrd="8" destOrd="0" presId="urn:microsoft.com/office/officeart/2018/2/layout/IconVerticalSolidList"/>
    <dgm:cxn modelId="{7E065D5F-32AF-4B1F-A758-E307458C236E}" type="presParOf" srcId="{FA909EA3-16C6-4E83-B001-B83C88C1E38C}" destId="{B5D5F606-C374-4564-8C68-C684FC0F4EF9}" srcOrd="0" destOrd="0" presId="urn:microsoft.com/office/officeart/2018/2/layout/IconVerticalSolidList"/>
    <dgm:cxn modelId="{1C316D69-77AB-4849-8AFB-1E3AADDA2FAA}" type="presParOf" srcId="{FA909EA3-16C6-4E83-B001-B83C88C1E38C}" destId="{759F085A-3CD5-49E9-B758-AB63058E845D}" srcOrd="1" destOrd="0" presId="urn:microsoft.com/office/officeart/2018/2/layout/IconVerticalSolidList"/>
    <dgm:cxn modelId="{8C25EDC4-AE79-4F6B-AA23-3B089DB1ED63}" type="presParOf" srcId="{FA909EA3-16C6-4E83-B001-B83C88C1E38C}" destId="{BAEB72EA-9E16-45CA-992B-C6668453C6E3}" srcOrd="2" destOrd="0" presId="urn:microsoft.com/office/officeart/2018/2/layout/IconVerticalSolidList"/>
    <dgm:cxn modelId="{754A6D0B-CD1F-48EA-8F80-5EB79055325A}" type="presParOf" srcId="{FA909EA3-16C6-4E83-B001-B83C88C1E38C}" destId="{21315BC8-9914-40D6-A9D6-1669B02E9A2B}" srcOrd="3" destOrd="0" presId="urn:microsoft.com/office/officeart/2018/2/layout/IconVerticalSolidList"/>
    <dgm:cxn modelId="{703347F9-33C6-4BBB-BB44-C1783FECF441}" type="presParOf" srcId="{FA909EA3-16C6-4E83-B001-B83C88C1E38C}" destId="{45597ED0-5EE9-4B81-98D0-721ABE10570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487B3-1E75-48AE-A876-ADEA8D948147}">
      <dsp:nvSpPr>
        <dsp:cNvPr id="0" name=""/>
        <dsp:cNvSpPr/>
      </dsp:nvSpPr>
      <dsp:spPr>
        <a:xfrm>
          <a:off x="0" y="169104"/>
          <a:ext cx="9235401" cy="903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8820D4-16AD-4C3D-A833-CFBB1D82D910}">
      <dsp:nvSpPr>
        <dsp:cNvPr id="0" name=""/>
        <dsp:cNvSpPr/>
      </dsp:nvSpPr>
      <dsp:spPr>
        <a:xfrm>
          <a:off x="229525" y="210120"/>
          <a:ext cx="496776" cy="4967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674F42-2528-4358-9A56-C1315FAA7304}">
      <dsp:nvSpPr>
        <dsp:cNvPr id="0" name=""/>
        <dsp:cNvSpPr/>
      </dsp:nvSpPr>
      <dsp:spPr>
        <a:xfrm>
          <a:off x="1043231" y="6893"/>
          <a:ext cx="4155930" cy="90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92" tIns="95592" rIns="95592" bIns="95592" numCol="1" spcCol="1270" anchor="ctr" anchorCtr="0">
          <a:noAutofit/>
        </a:bodyPr>
        <a:lstStyle/>
        <a:p>
          <a:pPr marL="0" lvl="0" indent="0" algn="l" defTabSz="1244600">
            <a:lnSpc>
              <a:spcPct val="100000"/>
            </a:lnSpc>
            <a:spcBef>
              <a:spcPct val="0"/>
            </a:spcBef>
            <a:spcAft>
              <a:spcPct val="35000"/>
            </a:spcAft>
            <a:buNone/>
          </a:pPr>
          <a:r>
            <a:rPr lang="nl-BE" sz="2800" kern="1200" dirty="0" err="1">
              <a:solidFill>
                <a:schemeClr val="bg2">
                  <a:lumMod val="25000"/>
                </a:schemeClr>
              </a:solidFill>
            </a:rPr>
            <a:t>Contingency</a:t>
          </a:r>
          <a:r>
            <a:rPr lang="nl-BE" sz="2800" kern="1200" dirty="0">
              <a:solidFill>
                <a:schemeClr val="bg2">
                  <a:lumMod val="25000"/>
                </a:schemeClr>
              </a:solidFill>
            </a:rPr>
            <a:t> : </a:t>
          </a:r>
          <a:r>
            <a:rPr lang="nl-BE" sz="2800" kern="1200" dirty="0" err="1">
              <a:solidFill>
                <a:schemeClr val="bg2">
                  <a:lumMod val="25000"/>
                </a:schemeClr>
              </a:solidFill>
            </a:rPr>
            <a:t>Haulage</a:t>
          </a:r>
          <a:endParaRPr lang="en-US" sz="2800" kern="1200" dirty="0">
            <a:solidFill>
              <a:schemeClr val="bg2">
                <a:lumMod val="25000"/>
              </a:schemeClr>
            </a:solidFill>
          </a:endParaRPr>
        </a:p>
      </dsp:txBody>
      <dsp:txXfrm>
        <a:off x="1043231" y="6893"/>
        <a:ext cx="4155930" cy="903230"/>
      </dsp:txXfrm>
    </dsp:sp>
    <dsp:sp modelId="{7410A59E-F806-4DBB-8494-967700C90FAA}">
      <dsp:nvSpPr>
        <dsp:cNvPr id="0" name=""/>
        <dsp:cNvSpPr/>
      </dsp:nvSpPr>
      <dsp:spPr>
        <a:xfrm>
          <a:off x="5200181" y="169104"/>
          <a:ext cx="4035219" cy="90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92" tIns="95592" rIns="95592" bIns="95592"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7030A0"/>
              </a:solidFill>
            </a:rPr>
            <a:t>Main port congestion</a:t>
          </a:r>
        </a:p>
        <a:p>
          <a:pPr marL="0" lvl="0" indent="0" algn="l" defTabSz="622300">
            <a:lnSpc>
              <a:spcPct val="100000"/>
            </a:lnSpc>
            <a:spcBef>
              <a:spcPct val="0"/>
            </a:spcBef>
            <a:spcAft>
              <a:spcPct val="35000"/>
            </a:spcAft>
            <a:buNone/>
          </a:pPr>
          <a:r>
            <a:rPr lang="en-US" sz="1400" kern="1200" dirty="0">
              <a:solidFill>
                <a:srgbClr val="7030A0"/>
              </a:solidFill>
            </a:rPr>
            <a:t>Driver shortage </a:t>
          </a:r>
        </a:p>
        <a:p>
          <a:pPr marL="0" lvl="0" indent="0" algn="l" defTabSz="622300">
            <a:lnSpc>
              <a:spcPct val="100000"/>
            </a:lnSpc>
            <a:spcBef>
              <a:spcPct val="0"/>
            </a:spcBef>
            <a:spcAft>
              <a:spcPct val="35000"/>
            </a:spcAft>
            <a:buNone/>
          </a:pPr>
          <a:r>
            <a:rPr lang="en-US" sz="1400" kern="1200" dirty="0">
              <a:solidFill>
                <a:srgbClr val="7030A0"/>
              </a:solidFill>
            </a:rPr>
            <a:t>Availability  </a:t>
          </a:r>
        </a:p>
      </dsp:txBody>
      <dsp:txXfrm>
        <a:off x="5200181" y="169104"/>
        <a:ext cx="4035219" cy="903230"/>
      </dsp:txXfrm>
    </dsp:sp>
    <dsp:sp modelId="{49718226-EE4F-4F9B-A1E3-7A0413DB125E}">
      <dsp:nvSpPr>
        <dsp:cNvPr id="0" name=""/>
        <dsp:cNvSpPr/>
      </dsp:nvSpPr>
      <dsp:spPr>
        <a:xfrm>
          <a:off x="0" y="1118436"/>
          <a:ext cx="9235401" cy="903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9A8455-FC9C-430D-82C3-21CA96E35443}">
      <dsp:nvSpPr>
        <dsp:cNvPr id="0" name=""/>
        <dsp:cNvSpPr/>
      </dsp:nvSpPr>
      <dsp:spPr>
        <a:xfrm>
          <a:off x="273227" y="1339158"/>
          <a:ext cx="496776" cy="496776"/>
        </a:xfrm>
        <a:prstGeom prst="rect">
          <a:avLst/>
        </a:prstGeom>
        <a:blipFill>
          <a:blip xmlns:r="http://schemas.openxmlformats.org/officeDocument/2006/relationships" r:embed="rId3">
            <a:duotone>
              <a:schemeClr val="accent6">
                <a:shade val="45000"/>
                <a:satMod val="135000"/>
              </a:schemeClr>
              <a:prstClr val="white"/>
            </a:duotone>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566D6C-8A10-4762-BD5A-B60BF335FEDF}">
      <dsp:nvSpPr>
        <dsp:cNvPr id="0" name=""/>
        <dsp:cNvSpPr/>
      </dsp:nvSpPr>
      <dsp:spPr>
        <a:xfrm>
          <a:off x="1043231" y="1135931"/>
          <a:ext cx="4155930" cy="90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92" tIns="95592" rIns="95592" bIns="95592" numCol="1" spcCol="1270" anchor="ctr" anchorCtr="0">
          <a:noAutofit/>
        </a:bodyPr>
        <a:lstStyle/>
        <a:p>
          <a:pPr marL="0" lvl="0" indent="0" algn="l" defTabSz="1244600">
            <a:lnSpc>
              <a:spcPct val="100000"/>
            </a:lnSpc>
            <a:spcBef>
              <a:spcPct val="0"/>
            </a:spcBef>
            <a:spcAft>
              <a:spcPct val="35000"/>
            </a:spcAft>
            <a:buNone/>
          </a:pPr>
          <a:r>
            <a:rPr lang="nl-BE" sz="2800" kern="1200" dirty="0" err="1">
              <a:solidFill>
                <a:schemeClr val="bg2">
                  <a:lumMod val="25000"/>
                </a:schemeClr>
              </a:solidFill>
            </a:rPr>
            <a:t>Contingency</a:t>
          </a:r>
          <a:r>
            <a:rPr lang="nl-BE" sz="2800" kern="1200" dirty="0">
              <a:solidFill>
                <a:schemeClr val="bg2">
                  <a:lumMod val="25000"/>
                </a:schemeClr>
              </a:solidFill>
            </a:rPr>
            <a:t> :</a:t>
          </a:r>
          <a:r>
            <a:rPr lang="nl-BE" sz="2800" kern="1200" dirty="0" err="1">
              <a:solidFill>
                <a:schemeClr val="bg2">
                  <a:lumMod val="25000"/>
                </a:schemeClr>
              </a:solidFill>
            </a:rPr>
            <a:t>Distance</a:t>
          </a:r>
          <a:endParaRPr lang="en-US" sz="2800" kern="1200" dirty="0">
            <a:solidFill>
              <a:schemeClr val="bg2">
                <a:lumMod val="25000"/>
              </a:schemeClr>
            </a:solidFill>
          </a:endParaRPr>
        </a:p>
      </dsp:txBody>
      <dsp:txXfrm>
        <a:off x="1043231" y="1135931"/>
        <a:ext cx="4155930" cy="903230"/>
      </dsp:txXfrm>
    </dsp:sp>
    <dsp:sp modelId="{580DDED4-366D-4917-9E44-857F0B340F60}">
      <dsp:nvSpPr>
        <dsp:cNvPr id="0" name=""/>
        <dsp:cNvSpPr/>
      </dsp:nvSpPr>
      <dsp:spPr>
        <a:xfrm>
          <a:off x="5199161" y="1135931"/>
          <a:ext cx="4035219" cy="90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92" tIns="95592" rIns="95592" bIns="95592" numCol="1" spcCol="1270" anchor="ctr" anchorCtr="0">
          <a:noAutofit/>
        </a:bodyPr>
        <a:lstStyle/>
        <a:p>
          <a:pPr marL="0" lvl="0" indent="0" algn="l" defTabSz="622300">
            <a:lnSpc>
              <a:spcPct val="100000"/>
            </a:lnSpc>
            <a:spcBef>
              <a:spcPct val="0"/>
            </a:spcBef>
            <a:spcAft>
              <a:spcPct val="35000"/>
            </a:spcAft>
            <a:buFont typeface="Arial" panose="020B0604020202020204" pitchFamily="34" charset="0"/>
            <a:buNone/>
          </a:pPr>
          <a:r>
            <a:rPr lang="nl-BE" sz="1400" kern="1200" dirty="0">
              <a:solidFill>
                <a:srgbClr val="7030A0"/>
              </a:solidFill>
            </a:rPr>
            <a:t>Traffic jams  F</a:t>
          </a:r>
        </a:p>
        <a:p>
          <a:pPr marL="0" lvl="0" indent="0" algn="l" defTabSz="622300">
            <a:lnSpc>
              <a:spcPct val="100000"/>
            </a:lnSpc>
            <a:spcBef>
              <a:spcPct val="0"/>
            </a:spcBef>
            <a:spcAft>
              <a:spcPct val="35000"/>
            </a:spcAft>
            <a:buFont typeface="Arial" panose="020B0604020202020204" pitchFamily="34" charset="0"/>
            <a:buNone/>
          </a:pPr>
          <a:r>
            <a:rPr lang="nl-BE" sz="1400" kern="1200" dirty="0" err="1">
              <a:solidFill>
                <a:srgbClr val="7030A0"/>
              </a:solidFill>
            </a:rPr>
            <a:t>Flexibillity</a:t>
          </a:r>
          <a:r>
            <a:rPr lang="nl-BE" sz="2800" kern="1200" dirty="0">
              <a:solidFill>
                <a:schemeClr val="bg2">
                  <a:lumMod val="25000"/>
                </a:schemeClr>
              </a:solidFill>
            </a:rPr>
            <a:t>	</a:t>
          </a:r>
          <a:endParaRPr lang="en-US" sz="2800" kern="1200" dirty="0">
            <a:solidFill>
              <a:schemeClr val="bg2">
                <a:lumMod val="25000"/>
              </a:schemeClr>
            </a:solidFill>
          </a:endParaRPr>
        </a:p>
      </dsp:txBody>
      <dsp:txXfrm>
        <a:off x="5199161" y="1135931"/>
        <a:ext cx="4035219" cy="903230"/>
      </dsp:txXfrm>
    </dsp:sp>
    <dsp:sp modelId="{4CC07A4D-E568-4C45-8CFC-190F85677D0B}">
      <dsp:nvSpPr>
        <dsp:cNvPr id="0" name=""/>
        <dsp:cNvSpPr/>
      </dsp:nvSpPr>
      <dsp:spPr>
        <a:xfrm>
          <a:off x="0" y="2264970"/>
          <a:ext cx="9235401" cy="903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2C5A74-1A0A-4F4D-8C1D-EC9A46059ADF}">
      <dsp:nvSpPr>
        <dsp:cNvPr id="0" name=""/>
        <dsp:cNvSpPr/>
      </dsp:nvSpPr>
      <dsp:spPr>
        <a:xfrm>
          <a:off x="273227" y="2468197"/>
          <a:ext cx="496776" cy="49677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9B71DE-0AB2-4F0A-B75B-45EE4A1C7455}">
      <dsp:nvSpPr>
        <dsp:cNvPr id="0" name=""/>
        <dsp:cNvSpPr/>
      </dsp:nvSpPr>
      <dsp:spPr>
        <a:xfrm>
          <a:off x="1043231" y="2264970"/>
          <a:ext cx="8191149" cy="90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92" tIns="95592" rIns="95592" bIns="95592" numCol="1" spcCol="1270" anchor="ctr" anchorCtr="0">
          <a:noAutofit/>
        </a:bodyPr>
        <a:lstStyle/>
        <a:p>
          <a:pPr marL="0" lvl="0" indent="0" algn="l" defTabSz="1244600">
            <a:lnSpc>
              <a:spcPct val="100000"/>
            </a:lnSpc>
            <a:spcBef>
              <a:spcPct val="0"/>
            </a:spcBef>
            <a:spcAft>
              <a:spcPct val="35000"/>
            </a:spcAft>
            <a:buNone/>
          </a:pPr>
          <a:r>
            <a:rPr lang="nl-BE" sz="2800" kern="1200" dirty="0">
              <a:solidFill>
                <a:schemeClr val="bg2">
                  <a:lumMod val="25000"/>
                </a:schemeClr>
              </a:solidFill>
            </a:rPr>
            <a:t>CO2 </a:t>
          </a:r>
          <a:r>
            <a:rPr lang="nl-BE" sz="2800" kern="1200" dirty="0" err="1">
              <a:solidFill>
                <a:schemeClr val="bg2">
                  <a:lumMod val="25000"/>
                </a:schemeClr>
              </a:solidFill>
            </a:rPr>
            <a:t>Reductions</a:t>
          </a:r>
          <a:endParaRPr lang="en-US" sz="2800" kern="1200" dirty="0">
            <a:solidFill>
              <a:schemeClr val="bg2">
                <a:lumMod val="25000"/>
              </a:schemeClr>
            </a:solidFill>
          </a:endParaRPr>
        </a:p>
      </dsp:txBody>
      <dsp:txXfrm>
        <a:off x="1043231" y="2264970"/>
        <a:ext cx="8191149" cy="903230"/>
      </dsp:txXfrm>
    </dsp:sp>
    <dsp:sp modelId="{57CE4E05-5CFF-45EA-AFB9-BA5ADC8DEB41}">
      <dsp:nvSpPr>
        <dsp:cNvPr id="0" name=""/>
        <dsp:cNvSpPr/>
      </dsp:nvSpPr>
      <dsp:spPr>
        <a:xfrm>
          <a:off x="0" y="3420229"/>
          <a:ext cx="9235401" cy="903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1AE84-035B-416B-98AC-436B64E2E89D}">
      <dsp:nvSpPr>
        <dsp:cNvPr id="0" name=""/>
        <dsp:cNvSpPr/>
      </dsp:nvSpPr>
      <dsp:spPr>
        <a:xfrm>
          <a:off x="273227" y="3597235"/>
          <a:ext cx="496776" cy="4967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18AF96-84D2-4299-9026-9E4A1600E55E}">
      <dsp:nvSpPr>
        <dsp:cNvPr id="0" name=""/>
        <dsp:cNvSpPr/>
      </dsp:nvSpPr>
      <dsp:spPr>
        <a:xfrm>
          <a:off x="1043231" y="3394008"/>
          <a:ext cx="4155930" cy="90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92" tIns="95592" rIns="95592" bIns="95592"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bg2">
                  <a:lumMod val="25000"/>
                </a:schemeClr>
              </a:solidFill>
            </a:rPr>
            <a:t>Cost Control</a:t>
          </a:r>
        </a:p>
      </dsp:txBody>
      <dsp:txXfrm>
        <a:off x="1043231" y="3394008"/>
        <a:ext cx="4155930" cy="903230"/>
      </dsp:txXfrm>
    </dsp:sp>
    <dsp:sp modelId="{8CE4B39F-3C83-4A95-AD22-358F8D073ECC}">
      <dsp:nvSpPr>
        <dsp:cNvPr id="0" name=""/>
        <dsp:cNvSpPr/>
      </dsp:nvSpPr>
      <dsp:spPr>
        <a:xfrm>
          <a:off x="5199161" y="3394008"/>
          <a:ext cx="4035219" cy="90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92" tIns="95592" rIns="95592" bIns="95592"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7030A0"/>
              </a:solidFill>
            </a:rPr>
            <a:t>Waiting hours</a:t>
          </a:r>
        </a:p>
        <a:p>
          <a:pPr marL="0" lvl="0" indent="0" algn="l" defTabSz="622300">
            <a:lnSpc>
              <a:spcPct val="100000"/>
            </a:lnSpc>
            <a:spcBef>
              <a:spcPct val="0"/>
            </a:spcBef>
            <a:spcAft>
              <a:spcPct val="35000"/>
            </a:spcAft>
            <a:buNone/>
          </a:pPr>
          <a:r>
            <a:rPr lang="en-US" sz="1400" kern="1200" dirty="0">
              <a:solidFill>
                <a:srgbClr val="7030A0"/>
              </a:solidFill>
            </a:rPr>
            <a:t>Demurrage – Detention</a:t>
          </a:r>
        </a:p>
        <a:p>
          <a:pPr marL="0" lvl="0" indent="0" algn="l" defTabSz="622300">
            <a:lnSpc>
              <a:spcPct val="100000"/>
            </a:lnSpc>
            <a:spcBef>
              <a:spcPct val="0"/>
            </a:spcBef>
            <a:spcAft>
              <a:spcPct val="35000"/>
            </a:spcAft>
            <a:buNone/>
          </a:pPr>
          <a:r>
            <a:rPr lang="en-US" sz="1400" kern="1200" dirty="0">
              <a:solidFill>
                <a:srgbClr val="7030A0"/>
              </a:solidFill>
            </a:rPr>
            <a:t>Trucking costs </a:t>
          </a:r>
        </a:p>
      </dsp:txBody>
      <dsp:txXfrm>
        <a:off x="5199161" y="3394008"/>
        <a:ext cx="4035219" cy="903230"/>
      </dsp:txXfrm>
    </dsp:sp>
    <dsp:sp modelId="{B5D5F606-C374-4564-8C68-C684FC0F4EF9}">
      <dsp:nvSpPr>
        <dsp:cNvPr id="0" name=""/>
        <dsp:cNvSpPr/>
      </dsp:nvSpPr>
      <dsp:spPr>
        <a:xfrm>
          <a:off x="0" y="4523046"/>
          <a:ext cx="9235401" cy="903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9F085A-3CD5-49E9-B758-AB63058E845D}">
      <dsp:nvSpPr>
        <dsp:cNvPr id="0" name=""/>
        <dsp:cNvSpPr/>
      </dsp:nvSpPr>
      <dsp:spPr>
        <a:xfrm>
          <a:off x="273227" y="4726273"/>
          <a:ext cx="496776" cy="4967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15BC8-9914-40D6-A9D6-1669B02E9A2B}">
      <dsp:nvSpPr>
        <dsp:cNvPr id="0" name=""/>
        <dsp:cNvSpPr/>
      </dsp:nvSpPr>
      <dsp:spPr>
        <a:xfrm>
          <a:off x="1043231" y="4523046"/>
          <a:ext cx="4155930" cy="90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92" tIns="95592" rIns="95592" bIns="95592"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bg2">
                  <a:lumMod val="25000"/>
                </a:schemeClr>
              </a:solidFill>
            </a:rPr>
            <a:t>VAS</a:t>
          </a:r>
        </a:p>
      </dsp:txBody>
      <dsp:txXfrm>
        <a:off x="1043231" y="4523046"/>
        <a:ext cx="4155930" cy="903230"/>
      </dsp:txXfrm>
    </dsp:sp>
    <dsp:sp modelId="{45597ED0-5EE9-4B81-98D0-721ABE105701}">
      <dsp:nvSpPr>
        <dsp:cNvPr id="0" name=""/>
        <dsp:cNvSpPr/>
      </dsp:nvSpPr>
      <dsp:spPr>
        <a:xfrm>
          <a:off x="5199161" y="4523046"/>
          <a:ext cx="4035219" cy="90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92" tIns="95592" rIns="95592" bIns="95592"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7030A0"/>
              </a:solidFill>
            </a:rPr>
            <a:t>Deviate from warehouse for added value  </a:t>
          </a:r>
        </a:p>
        <a:p>
          <a:pPr marL="0" lvl="0" indent="0" algn="l" defTabSz="622300">
            <a:lnSpc>
              <a:spcPct val="100000"/>
            </a:lnSpc>
            <a:spcBef>
              <a:spcPct val="0"/>
            </a:spcBef>
            <a:spcAft>
              <a:spcPct val="35000"/>
            </a:spcAft>
            <a:buNone/>
          </a:pPr>
          <a:r>
            <a:rPr lang="en-US" sz="1400" kern="1200" dirty="0">
              <a:solidFill>
                <a:srgbClr val="7030A0"/>
              </a:solidFill>
            </a:rPr>
            <a:t>Direct to customer </a:t>
          </a:r>
        </a:p>
      </dsp:txBody>
      <dsp:txXfrm>
        <a:off x="5199161" y="4523046"/>
        <a:ext cx="4035219" cy="9032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1DE50DD-D49C-415C-8707-476FC0DE9B62}"/>
              </a:ext>
            </a:extLst>
          </p:cNvPr>
          <p:cNvSpPr>
            <a:spLocks noGrp="1"/>
          </p:cNvSpPr>
          <p:nvPr>
            <p:ph type="hdr" sz="quarter"/>
          </p:nvPr>
        </p:nvSpPr>
        <p:spPr>
          <a:xfrm>
            <a:off x="0" y="0"/>
            <a:ext cx="2921582" cy="495666"/>
          </a:xfrm>
          <a:prstGeom prst="rect">
            <a:avLst/>
          </a:prstGeom>
        </p:spPr>
        <p:txBody>
          <a:bodyPr vert="horz" lIns="91440" tIns="45720" rIns="91440" bIns="45720" rtlCol="0"/>
          <a:lstStyle>
            <a:lvl1pPr algn="l">
              <a:defRPr sz="1200"/>
            </a:lvl1pPr>
          </a:lstStyle>
          <a:p>
            <a:r>
              <a:rPr lang="en-US"/>
              <a:t>aaa</a:t>
            </a:r>
          </a:p>
        </p:txBody>
      </p:sp>
      <p:sp>
        <p:nvSpPr>
          <p:cNvPr id="3" name="日付プレースホルダー 2">
            <a:extLst>
              <a:ext uri="{FF2B5EF4-FFF2-40B4-BE49-F238E27FC236}">
                <a16:creationId xmlns:a16="http://schemas.microsoft.com/office/drawing/2014/main" id="{9D6CF887-A378-40AA-8E4B-B4292588866B}"/>
              </a:ext>
            </a:extLst>
          </p:cNvPr>
          <p:cNvSpPr>
            <a:spLocks noGrp="1"/>
          </p:cNvSpPr>
          <p:nvPr>
            <p:ph type="dt" sz="quarter" idx="1"/>
          </p:nvPr>
        </p:nvSpPr>
        <p:spPr>
          <a:xfrm>
            <a:off x="3818971" y="0"/>
            <a:ext cx="2921582" cy="495666"/>
          </a:xfrm>
          <a:prstGeom prst="rect">
            <a:avLst/>
          </a:prstGeom>
        </p:spPr>
        <p:txBody>
          <a:bodyPr vert="horz" lIns="91440" tIns="45720" rIns="91440" bIns="45720" rtlCol="0"/>
          <a:lstStyle>
            <a:lvl1pPr algn="r">
              <a:defRPr sz="1200"/>
            </a:lvl1pPr>
          </a:lstStyle>
          <a:p>
            <a:fld id="{85298400-0ABA-4EA0-A14F-F56F4E025C33}" type="datetimeFigureOut">
              <a:rPr lang="en-US" smtClean="0"/>
              <a:t>5/23/2022</a:t>
            </a:fld>
            <a:endParaRPr lang="en-US"/>
          </a:p>
        </p:txBody>
      </p:sp>
      <p:sp>
        <p:nvSpPr>
          <p:cNvPr id="4" name="フッター プレースホルダー 3">
            <a:extLst>
              <a:ext uri="{FF2B5EF4-FFF2-40B4-BE49-F238E27FC236}">
                <a16:creationId xmlns:a16="http://schemas.microsoft.com/office/drawing/2014/main" id="{664B0E17-C219-4084-AF46-3F2E33286CE9}"/>
              </a:ext>
            </a:extLst>
          </p:cNvPr>
          <p:cNvSpPr>
            <a:spLocks noGrp="1"/>
          </p:cNvSpPr>
          <p:nvPr>
            <p:ph type="ftr" sz="quarter" idx="2"/>
          </p:nvPr>
        </p:nvSpPr>
        <p:spPr>
          <a:xfrm>
            <a:off x="0" y="9383348"/>
            <a:ext cx="2921582" cy="495665"/>
          </a:xfrm>
          <a:prstGeom prst="rect">
            <a:avLst/>
          </a:prstGeom>
        </p:spPr>
        <p:txBody>
          <a:bodyPr vert="horz" lIns="91440" tIns="45720" rIns="91440" bIns="45720" rtlCol="0" anchor="b"/>
          <a:lstStyle>
            <a:lvl1pPr algn="l">
              <a:defRPr sz="1200"/>
            </a:lvl1pPr>
          </a:lstStyle>
          <a:p>
            <a:r>
              <a:rPr lang="en-US"/>
              <a:t>aaa</a:t>
            </a:r>
          </a:p>
        </p:txBody>
      </p:sp>
      <p:sp>
        <p:nvSpPr>
          <p:cNvPr id="5" name="スライド番号プレースホルダー 4">
            <a:extLst>
              <a:ext uri="{FF2B5EF4-FFF2-40B4-BE49-F238E27FC236}">
                <a16:creationId xmlns:a16="http://schemas.microsoft.com/office/drawing/2014/main" id="{5BB48078-CF15-44E2-8882-2243F9B6F627}"/>
              </a:ext>
            </a:extLst>
          </p:cNvPr>
          <p:cNvSpPr>
            <a:spLocks noGrp="1"/>
          </p:cNvSpPr>
          <p:nvPr>
            <p:ph type="sldNum" sz="quarter" idx="3"/>
          </p:nvPr>
        </p:nvSpPr>
        <p:spPr>
          <a:xfrm>
            <a:off x="3818971" y="9383348"/>
            <a:ext cx="2921582" cy="495665"/>
          </a:xfrm>
          <a:prstGeom prst="rect">
            <a:avLst/>
          </a:prstGeom>
        </p:spPr>
        <p:txBody>
          <a:bodyPr vert="horz" lIns="91440" tIns="45720" rIns="91440" bIns="45720" rtlCol="0" anchor="b"/>
          <a:lstStyle>
            <a:lvl1pPr algn="r">
              <a:defRPr sz="1200"/>
            </a:lvl1pPr>
          </a:lstStyle>
          <a:p>
            <a:fld id="{2A8F1DF5-8E37-4440-B800-B7AA1D9F02A3}" type="slidenum">
              <a:rPr lang="en-US" smtClean="0"/>
              <a:t>‹#›</a:t>
            </a:fld>
            <a:endParaRPr lang="en-US"/>
          </a:p>
        </p:txBody>
      </p:sp>
    </p:spTree>
    <p:extLst>
      <p:ext uri="{BB962C8B-B14F-4D97-AF65-F5344CB8AC3E}">
        <p14:creationId xmlns:p14="http://schemas.microsoft.com/office/powerpoint/2010/main" val="208382622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582" cy="495666"/>
          </a:xfrm>
          <a:prstGeom prst="rect">
            <a:avLst/>
          </a:prstGeom>
        </p:spPr>
        <p:txBody>
          <a:bodyPr vert="horz" lIns="91440" tIns="45720" rIns="91440" bIns="45720" rtlCol="0"/>
          <a:lstStyle>
            <a:lvl1pPr algn="l">
              <a:defRPr sz="1200"/>
            </a:lvl1pPr>
          </a:lstStyle>
          <a:p>
            <a:r>
              <a:rPr lang="en-US"/>
              <a:t>aaa</a:t>
            </a:r>
          </a:p>
        </p:txBody>
      </p:sp>
      <p:sp>
        <p:nvSpPr>
          <p:cNvPr id="3" name="日付プレースホルダー 2"/>
          <p:cNvSpPr>
            <a:spLocks noGrp="1"/>
          </p:cNvSpPr>
          <p:nvPr>
            <p:ph type="dt" idx="1"/>
          </p:nvPr>
        </p:nvSpPr>
        <p:spPr>
          <a:xfrm>
            <a:off x="3818971" y="0"/>
            <a:ext cx="2921582" cy="495666"/>
          </a:xfrm>
          <a:prstGeom prst="rect">
            <a:avLst/>
          </a:prstGeom>
        </p:spPr>
        <p:txBody>
          <a:bodyPr vert="horz" lIns="91440" tIns="45720" rIns="91440" bIns="45720" rtlCol="0"/>
          <a:lstStyle>
            <a:lvl1pPr algn="r">
              <a:defRPr sz="1200"/>
            </a:lvl1pPr>
          </a:lstStyle>
          <a:p>
            <a:fld id="{C43A3072-992A-4280-A9F9-AF906009F087}" type="datetimeFigureOut">
              <a:rPr lang="en-US" smtClean="0"/>
              <a:t>5/23/2022</a:t>
            </a:fld>
            <a:endParaRPr lang="en-US"/>
          </a:p>
        </p:txBody>
      </p:sp>
      <p:sp>
        <p:nvSpPr>
          <p:cNvPr id="4" name="スライド イメージ プレースホルダー 3"/>
          <p:cNvSpPr>
            <a:spLocks noGrp="1" noRot="1" noChangeAspect="1"/>
          </p:cNvSpPr>
          <p:nvPr>
            <p:ph type="sldImg" idx="2"/>
          </p:nvPr>
        </p:nvSpPr>
        <p:spPr>
          <a:xfrm>
            <a:off x="407988" y="1235075"/>
            <a:ext cx="5926137" cy="333375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74212" y="4754275"/>
            <a:ext cx="5393690" cy="3889861"/>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9383348"/>
            <a:ext cx="2921582" cy="495665"/>
          </a:xfrm>
          <a:prstGeom prst="rect">
            <a:avLst/>
          </a:prstGeom>
        </p:spPr>
        <p:txBody>
          <a:bodyPr vert="horz" lIns="91440" tIns="45720" rIns="91440" bIns="45720" rtlCol="0" anchor="b"/>
          <a:lstStyle>
            <a:lvl1pPr algn="l">
              <a:defRPr sz="1200"/>
            </a:lvl1pPr>
          </a:lstStyle>
          <a:p>
            <a:r>
              <a:rPr lang="en-US"/>
              <a:t>aaa</a:t>
            </a:r>
          </a:p>
        </p:txBody>
      </p:sp>
      <p:sp>
        <p:nvSpPr>
          <p:cNvPr id="7" name="スライド番号プレースホルダー 6"/>
          <p:cNvSpPr>
            <a:spLocks noGrp="1"/>
          </p:cNvSpPr>
          <p:nvPr>
            <p:ph type="sldNum" sz="quarter" idx="5"/>
          </p:nvPr>
        </p:nvSpPr>
        <p:spPr>
          <a:xfrm>
            <a:off x="3818971" y="9383348"/>
            <a:ext cx="2921582" cy="495665"/>
          </a:xfrm>
          <a:prstGeom prst="rect">
            <a:avLst/>
          </a:prstGeom>
        </p:spPr>
        <p:txBody>
          <a:bodyPr vert="horz" lIns="91440" tIns="45720" rIns="91440" bIns="45720" rtlCol="0" anchor="b"/>
          <a:lstStyle>
            <a:lvl1pPr algn="r">
              <a:defRPr sz="1200"/>
            </a:lvl1pPr>
          </a:lstStyle>
          <a:p>
            <a:fld id="{123F4AE8-A757-4E54-AD80-63B08481A4E9}" type="slidenum">
              <a:rPr lang="en-US" smtClean="0"/>
              <a:t>‹#›</a:t>
            </a:fld>
            <a:endParaRPr lang="en-US"/>
          </a:p>
        </p:txBody>
      </p:sp>
    </p:spTree>
    <p:extLst>
      <p:ext uri="{BB962C8B-B14F-4D97-AF65-F5344CB8AC3E}">
        <p14:creationId xmlns:p14="http://schemas.microsoft.com/office/powerpoint/2010/main" val="161387517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A16CE27-BB1D-4A19-B859-4F5C3EC507D1}" type="slidenum">
              <a:rPr kumimoji="1" lang="ja-JP" altLang="en-US" smtClean="0"/>
              <a:t>6</a:t>
            </a:fld>
            <a:endParaRPr kumimoji="1" lang="ja-JP" altLang="en-US"/>
          </a:p>
        </p:txBody>
      </p:sp>
    </p:spTree>
    <p:extLst>
      <p:ext uri="{BB962C8B-B14F-4D97-AF65-F5344CB8AC3E}">
        <p14:creationId xmlns:p14="http://schemas.microsoft.com/office/powerpoint/2010/main" val="6205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81005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B6D76-51F2-447B-A217-65649648D2A2}"/>
              </a:ext>
            </a:extLst>
          </p:cNvPr>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字幕 2">
            <a:extLst>
              <a:ext uri="{FF2B5EF4-FFF2-40B4-BE49-F238E27FC236}">
                <a16:creationId xmlns:a16="http://schemas.microsoft.com/office/drawing/2014/main" id="{41498B0B-3324-4444-9F15-BBB12CDFB7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日付プレースホルダー 3">
            <a:extLst>
              <a:ext uri="{FF2B5EF4-FFF2-40B4-BE49-F238E27FC236}">
                <a16:creationId xmlns:a16="http://schemas.microsoft.com/office/drawing/2014/main" id="{50D8EBA9-4A89-4C16-A61C-B93124CB3AC5}"/>
              </a:ext>
            </a:extLst>
          </p:cNvPr>
          <p:cNvSpPr>
            <a:spLocks noGrp="1"/>
          </p:cNvSpPr>
          <p:nvPr>
            <p:ph type="dt" sz="half" idx="10"/>
          </p:nvPr>
        </p:nvSpPr>
        <p:spPr/>
        <p:txBody>
          <a:bodyPr/>
          <a:lstStyle/>
          <a:p>
            <a:fld id="{6955A1D0-885F-42AC-8680-3492F61B7545}" type="datetime1">
              <a:rPr lang="en-US" smtClean="0"/>
              <a:t>5/23/2022</a:t>
            </a:fld>
            <a:endParaRPr lang="en-US"/>
          </a:p>
        </p:txBody>
      </p:sp>
      <p:sp>
        <p:nvSpPr>
          <p:cNvPr id="5" name="フッター プレースホルダー 4">
            <a:extLst>
              <a:ext uri="{FF2B5EF4-FFF2-40B4-BE49-F238E27FC236}">
                <a16:creationId xmlns:a16="http://schemas.microsoft.com/office/drawing/2014/main" id="{F307732A-51FC-450E-BF01-AE458068810D}"/>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49F0321C-9720-421E-BBA1-91084C36DA69}"/>
              </a:ext>
            </a:extLst>
          </p:cNvPr>
          <p:cNvSpPr>
            <a:spLocks noGrp="1"/>
          </p:cNvSpPr>
          <p:nvPr>
            <p:ph type="sldNum" sz="quarter" idx="12"/>
          </p:nvPr>
        </p:nvSpPr>
        <p:spPr/>
        <p:txBody>
          <a:bodyPr/>
          <a:lstStyle/>
          <a:p>
            <a:fld id="{EE5D8E2F-EF3E-4AD3-A629-985FC1834987}" type="slidenum">
              <a:rPr lang="en-US" smtClean="0"/>
              <a:t>‹#›</a:t>
            </a:fld>
            <a:endParaRPr lang="en-US"/>
          </a:p>
        </p:txBody>
      </p:sp>
      <p:pic>
        <p:nvPicPr>
          <p:cNvPr id="8" name="図 7">
            <a:extLst>
              <a:ext uri="{FF2B5EF4-FFF2-40B4-BE49-F238E27FC236}">
                <a16:creationId xmlns:a16="http://schemas.microsoft.com/office/drawing/2014/main" id="{49B4607F-F4D0-4864-9A4E-43B9C4594A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227" y="23813"/>
            <a:ext cx="11874137" cy="634855"/>
          </a:xfrm>
          <a:prstGeom prst="rect">
            <a:avLst/>
          </a:prstGeom>
        </p:spPr>
      </p:pic>
      <p:pic>
        <p:nvPicPr>
          <p:cNvPr id="10" name="図 9">
            <a:extLst>
              <a:ext uri="{FF2B5EF4-FFF2-40B4-BE49-F238E27FC236}">
                <a16:creationId xmlns:a16="http://schemas.microsoft.com/office/drawing/2014/main" id="{C95BDEC6-A977-4087-86CF-0BAADED96E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523" y="6356350"/>
            <a:ext cx="11554886" cy="284770"/>
          </a:xfrm>
          <a:prstGeom prst="rect">
            <a:avLst/>
          </a:prstGeom>
        </p:spPr>
      </p:pic>
    </p:spTree>
    <p:extLst>
      <p:ext uri="{BB962C8B-B14F-4D97-AF65-F5344CB8AC3E}">
        <p14:creationId xmlns:p14="http://schemas.microsoft.com/office/powerpoint/2010/main" val="3735044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AC1A8-77A9-4A23-9F47-5679609AE4A0}"/>
              </a:ext>
            </a:extLst>
          </p:cNvPr>
          <p:cNvSpPr>
            <a:spLocks noGrp="1"/>
          </p:cNvSpPr>
          <p:nvPr>
            <p:ph type="title"/>
          </p:nvPr>
        </p:nvSpPr>
        <p:spPr/>
        <p:txBody>
          <a:bodyPr/>
          <a:lstStyle/>
          <a:p>
            <a:r>
              <a:rPr lang="ja-JP" altLang="en-US"/>
              <a:t>マスター タイトルの書式設定</a:t>
            </a:r>
            <a:endParaRPr lang="en-US"/>
          </a:p>
        </p:txBody>
      </p:sp>
      <p:sp>
        <p:nvSpPr>
          <p:cNvPr id="3" name="縦書きテキスト プレースホルダー 2">
            <a:extLst>
              <a:ext uri="{FF2B5EF4-FFF2-40B4-BE49-F238E27FC236}">
                <a16:creationId xmlns:a16="http://schemas.microsoft.com/office/drawing/2014/main" id="{0B605180-6375-4A14-B4C4-B4B345E91597}"/>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A631094B-5893-4F50-8467-EDF2BF703DC2}"/>
              </a:ext>
            </a:extLst>
          </p:cNvPr>
          <p:cNvSpPr>
            <a:spLocks noGrp="1"/>
          </p:cNvSpPr>
          <p:nvPr>
            <p:ph type="dt" sz="half" idx="10"/>
          </p:nvPr>
        </p:nvSpPr>
        <p:spPr/>
        <p:txBody>
          <a:bodyPr/>
          <a:lstStyle/>
          <a:p>
            <a:fld id="{82CC6F6F-8E52-4F0B-8964-F80DE85A515C}" type="datetime1">
              <a:rPr lang="en-US" smtClean="0"/>
              <a:t>5/23/2022</a:t>
            </a:fld>
            <a:endParaRPr lang="en-US"/>
          </a:p>
        </p:txBody>
      </p:sp>
      <p:sp>
        <p:nvSpPr>
          <p:cNvPr id="5" name="フッター プレースホルダー 4">
            <a:extLst>
              <a:ext uri="{FF2B5EF4-FFF2-40B4-BE49-F238E27FC236}">
                <a16:creationId xmlns:a16="http://schemas.microsoft.com/office/drawing/2014/main" id="{4AF8DA45-7B4A-428F-8F96-BA166F3F76C6}"/>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AF6B394A-8504-442A-AE9D-C055DE865D8E}"/>
              </a:ext>
            </a:extLst>
          </p:cNvPr>
          <p:cNvSpPr>
            <a:spLocks noGrp="1"/>
          </p:cNvSpPr>
          <p:nvPr>
            <p:ph type="sldNum" sz="quarter" idx="12"/>
          </p:nvPr>
        </p:nvSpPr>
        <p:spPr/>
        <p:txBody>
          <a:bodyPr/>
          <a:lstStyle/>
          <a:p>
            <a:fld id="{EE5D8E2F-EF3E-4AD3-A629-985FC1834987}" type="slidenum">
              <a:rPr lang="en-US" smtClean="0"/>
              <a:t>‹#›</a:t>
            </a:fld>
            <a:endParaRPr lang="en-US"/>
          </a:p>
        </p:txBody>
      </p:sp>
    </p:spTree>
    <p:extLst>
      <p:ext uri="{BB962C8B-B14F-4D97-AF65-F5344CB8AC3E}">
        <p14:creationId xmlns:p14="http://schemas.microsoft.com/office/powerpoint/2010/main" val="28250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60A6B51-A5BC-478C-958F-588FCF14360D}"/>
              </a:ext>
            </a:extLst>
          </p:cNvPr>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縦書きテキスト プレースホルダー 2">
            <a:extLst>
              <a:ext uri="{FF2B5EF4-FFF2-40B4-BE49-F238E27FC236}">
                <a16:creationId xmlns:a16="http://schemas.microsoft.com/office/drawing/2014/main" id="{B1A33DDC-AB71-4BDC-89CC-6BFC6CFA696D}"/>
              </a:ext>
            </a:extLst>
          </p:cNvPr>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FA385C16-3021-4BD1-A680-6B270F161DCB}"/>
              </a:ext>
            </a:extLst>
          </p:cNvPr>
          <p:cNvSpPr>
            <a:spLocks noGrp="1"/>
          </p:cNvSpPr>
          <p:nvPr>
            <p:ph type="dt" sz="half" idx="10"/>
          </p:nvPr>
        </p:nvSpPr>
        <p:spPr/>
        <p:txBody>
          <a:bodyPr/>
          <a:lstStyle/>
          <a:p>
            <a:fld id="{2FDF54BF-4129-4264-BE1B-90A966E8BFCA}" type="datetime1">
              <a:rPr lang="en-US" smtClean="0"/>
              <a:t>5/23/2022</a:t>
            </a:fld>
            <a:endParaRPr lang="en-US"/>
          </a:p>
        </p:txBody>
      </p:sp>
      <p:sp>
        <p:nvSpPr>
          <p:cNvPr id="5" name="フッター プレースホルダー 4">
            <a:extLst>
              <a:ext uri="{FF2B5EF4-FFF2-40B4-BE49-F238E27FC236}">
                <a16:creationId xmlns:a16="http://schemas.microsoft.com/office/drawing/2014/main" id="{5EE2137F-E0AC-43A2-8C38-DB11EC5A03EF}"/>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57B67147-826C-4D38-8196-C35ABBDF104F}"/>
              </a:ext>
            </a:extLst>
          </p:cNvPr>
          <p:cNvSpPr>
            <a:spLocks noGrp="1"/>
          </p:cNvSpPr>
          <p:nvPr>
            <p:ph type="sldNum" sz="quarter" idx="12"/>
          </p:nvPr>
        </p:nvSpPr>
        <p:spPr/>
        <p:txBody>
          <a:bodyPr/>
          <a:lstStyle/>
          <a:p>
            <a:fld id="{EE5D8E2F-EF3E-4AD3-A629-985FC1834987}" type="slidenum">
              <a:rPr lang="en-US" smtClean="0"/>
              <a:t>‹#›</a:t>
            </a:fld>
            <a:endParaRPr lang="en-US"/>
          </a:p>
        </p:txBody>
      </p:sp>
    </p:spTree>
    <p:extLst>
      <p:ext uri="{BB962C8B-B14F-4D97-AF65-F5344CB8AC3E}">
        <p14:creationId xmlns:p14="http://schemas.microsoft.com/office/powerpoint/2010/main" val="377042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Slide Blank">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258C73-3460-439B-BE1E-6A952AAAFB71}"/>
              </a:ext>
            </a:extLst>
          </p:cNvPr>
          <p:cNvSpPr>
            <a:spLocks noGrp="1"/>
          </p:cNvSpPr>
          <p:nvPr>
            <p:ph type="title" hasCustomPrompt="1"/>
          </p:nvPr>
        </p:nvSpPr>
        <p:spPr>
          <a:xfrm>
            <a:off x="287432" y="287353"/>
            <a:ext cx="11449049" cy="532779"/>
          </a:xfrm>
        </p:spPr>
        <p:txBody>
          <a:bodyPr>
            <a:normAutofit/>
          </a:bodyPr>
          <a:lstStyle>
            <a:lvl1pPr>
              <a:defRPr lang="ja-JP" altLang="en-US" sz="2800">
                <a:solidFill>
                  <a:schemeClr val="tx2"/>
                </a:solidFill>
                <a:latin typeface="+mn-lt"/>
                <a:ea typeface="+mj-ea"/>
              </a:defRPr>
            </a:lvl1pPr>
          </a:lstStyle>
          <a:p>
            <a:r>
              <a:rPr kumimoji="1" lang="en-US" altLang="ja-JP"/>
              <a:t>Page Title</a:t>
            </a:r>
            <a:r>
              <a:rPr lang="en-US" altLang="ja-JP" sz="2800" noProof="1">
                <a:latin typeface="Arial" panose="020B0604020202020204" pitchFamily="34" charset="0"/>
              </a:rPr>
              <a:t> Placeholder</a:t>
            </a:r>
            <a:r>
              <a:rPr kumimoji="1" lang="en-US" altLang="ja-JP"/>
              <a:t> </a:t>
            </a:r>
            <a:r>
              <a:rPr kumimoji="1" lang="ja-JP" altLang="en-US"/>
              <a:t>（タイトル）</a:t>
            </a:r>
            <a:r>
              <a:rPr kumimoji="1" lang="en-US" altLang="ja-JP">
                <a:solidFill>
                  <a:schemeClr val="tx2"/>
                </a:solidFill>
              </a:rPr>
              <a:t> Arial 28pt /</a:t>
            </a:r>
            <a:r>
              <a:rPr kumimoji="1" lang="ja-JP" altLang="en-US">
                <a:solidFill>
                  <a:schemeClr val="tx2"/>
                </a:solidFill>
              </a:rPr>
              <a:t> 游ゴシック</a:t>
            </a:r>
            <a:r>
              <a:rPr kumimoji="1" lang="en-US" altLang="ja-JP">
                <a:solidFill>
                  <a:schemeClr val="tx2"/>
                </a:solidFill>
              </a:rPr>
              <a:t>28pt</a:t>
            </a:r>
            <a:endParaRPr kumimoji="1" lang="ja-JP" altLang="en-US"/>
          </a:p>
        </p:txBody>
      </p:sp>
      <p:sp>
        <p:nvSpPr>
          <p:cNvPr id="5" name="スライド番号プレースホルダー 4">
            <a:extLst>
              <a:ext uri="{FF2B5EF4-FFF2-40B4-BE49-F238E27FC236}">
                <a16:creationId xmlns:a16="http://schemas.microsoft.com/office/drawing/2014/main" id="{E6A202DA-4647-45CB-9F08-3E851A77ADE3}"/>
              </a:ext>
            </a:extLst>
          </p:cNvPr>
          <p:cNvSpPr>
            <a:spLocks noGrp="1"/>
          </p:cNvSpPr>
          <p:nvPr>
            <p:ph type="sldNum" sz="quarter" idx="12"/>
          </p:nvPr>
        </p:nvSpPr>
        <p:spPr>
          <a:xfrm>
            <a:off x="88278" y="6375401"/>
            <a:ext cx="457986" cy="365125"/>
          </a:xfrm>
        </p:spPr>
        <p:txBody>
          <a:bodyPr/>
          <a:lstStyle>
            <a:lvl1pPr>
              <a:defRPr sz="800" b="0">
                <a:solidFill>
                  <a:schemeClr val="tx2"/>
                </a:solidFill>
              </a:defRPr>
            </a:lvl1pPr>
          </a:lstStyle>
          <a:p>
            <a:fld id="{F20767A8-1946-4782-BBC6-D3CE39574EED}" type="slidenum">
              <a:rPr kumimoji="1" lang="ja-JP" altLang="en-US" smtClean="0"/>
              <a:pPr/>
              <a:t>‹#›</a:t>
            </a:fld>
            <a:endParaRPr kumimoji="1" lang="ja-JP" altLang="en-US"/>
          </a:p>
        </p:txBody>
      </p:sp>
      <p:sp>
        <p:nvSpPr>
          <p:cNvPr id="11" name="字幕 2">
            <a:extLst>
              <a:ext uri="{FF2B5EF4-FFF2-40B4-BE49-F238E27FC236}">
                <a16:creationId xmlns:a16="http://schemas.microsoft.com/office/drawing/2014/main" id="{E2D1D073-55F4-4406-8334-E5DD09BCDE8A}"/>
              </a:ext>
            </a:extLst>
          </p:cNvPr>
          <p:cNvSpPr>
            <a:spLocks noGrp="1"/>
          </p:cNvSpPr>
          <p:nvPr>
            <p:ph type="subTitle" idx="13" hasCustomPrompt="1"/>
          </p:nvPr>
        </p:nvSpPr>
        <p:spPr>
          <a:xfrm>
            <a:off x="287432" y="778215"/>
            <a:ext cx="11449048" cy="400135"/>
          </a:xfrm>
        </p:spPr>
        <p:txBody>
          <a:bodyPr/>
          <a:lstStyle>
            <a:lvl1pPr marL="0" indent="0" algn="l">
              <a:buNone/>
              <a:defRPr kumimoji="1" lang="ja-JP" altLang="en-US" sz="2000" kern="1200" dirty="0" smtClean="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a:t>Subtitle</a:t>
            </a:r>
            <a:r>
              <a:rPr lang="en-US" altLang="ja-JP" sz="2000" noProof="1">
                <a:latin typeface="Arial" panose="020B0604020202020204" pitchFamily="34" charset="0"/>
              </a:rPr>
              <a:t> Placeholder</a:t>
            </a:r>
            <a:r>
              <a:rPr kumimoji="1" lang="en-US" altLang="ja-JP"/>
              <a:t> </a:t>
            </a:r>
            <a:r>
              <a:rPr kumimoji="1" lang="ja-JP" altLang="en-US"/>
              <a:t>（サブタイトル）</a:t>
            </a:r>
            <a:r>
              <a:rPr kumimoji="1" lang="en-US" altLang="ja-JP">
                <a:solidFill>
                  <a:schemeClr val="tx2"/>
                </a:solidFill>
              </a:rPr>
              <a:t> Arial 20pt /</a:t>
            </a:r>
            <a:r>
              <a:rPr kumimoji="1" lang="ja-JP" altLang="en-US">
                <a:solidFill>
                  <a:schemeClr val="tx2"/>
                </a:solidFill>
              </a:rPr>
              <a:t> 游ゴシック</a:t>
            </a:r>
            <a:r>
              <a:rPr kumimoji="1" lang="en-US" altLang="ja-JP">
                <a:solidFill>
                  <a:schemeClr val="tx2"/>
                </a:solidFill>
              </a:rPr>
              <a:t>20pt</a:t>
            </a:r>
            <a:endParaRPr kumimoji="1" lang="ja-JP" altLang="en-US"/>
          </a:p>
        </p:txBody>
      </p:sp>
      <p:cxnSp>
        <p:nvCxnSpPr>
          <p:cNvPr id="18" name="直線コネクタ 17">
            <a:extLst>
              <a:ext uri="{FF2B5EF4-FFF2-40B4-BE49-F238E27FC236}">
                <a16:creationId xmlns:a16="http://schemas.microsoft.com/office/drawing/2014/main" id="{7518A7BD-4571-4997-88C2-099A6D7A7DAE}"/>
              </a:ext>
            </a:extLst>
          </p:cNvPr>
          <p:cNvCxnSpPr>
            <a:cxnSpLocks/>
          </p:cNvCxnSpPr>
          <p:nvPr userDrawn="1"/>
        </p:nvCxnSpPr>
        <p:spPr>
          <a:xfrm>
            <a:off x="342900" y="1196975"/>
            <a:ext cx="1144905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12E9696-EF72-4E57-AD25-6050628F63EE}"/>
              </a:ext>
            </a:extLst>
          </p:cNvPr>
          <p:cNvCxnSpPr>
            <a:cxnSpLocks/>
          </p:cNvCxnSpPr>
          <p:nvPr userDrawn="1"/>
        </p:nvCxnSpPr>
        <p:spPr>
          <a:xfrm>
            <a:off x="342900" y="6276975"/>
            <a:ext cx="1144905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5" name="グループ化 64">
            <a:extLst>
              <a:ext uri="{FF2B5EF4-FFF2-40B4-BE49-F238E27FC236}">
                <a16:creationId xmlns:a16="http://schemas.microsoft.com/office/drawing/2014/main" id="{15AC9043-E614-4328-9855-1A70FCE4C428}"/>
              </a:ext>
            </a:extLst>
          </p:cNvPr>
          <p:cNvGrpSpPr/>
          <p:nvPr userDrawn="1"/>
        </p:nvGrpSpPr>
        <p:grpSpPr>
          <a:xfrm>
            <a:off x="10886374" y="6371436"/>
            <a:ext cx="918369" cy="281235"/>
            <a:chOff x="2800349" y="2886074"/>
            <a:chExt cx="3545205" cy="1085660"/>
          </a:xfrm>
        </p:grpSpPr>
        <p:sp>
          <p:nvSpPr>
            <p:cNvPr id="66" name="フリーフォーム: 図形 65">
              <a:extLst>
                <a:ext uri="{FF2B5EF4-FFF2-40B4-BE49-F238E27FC236}">
                  <a16:creationId xmlns:a16="http://schemas.microsoft.com/office/drawing/2014/main" id="{EA4CEA10-25D5-45E0-B7E5-204DA96EF0E6}"/>
                </a:ext>
              </a:extLst>
            </p:cNvPr>
            <p:cNvSpPr/>
            <p:nvPr/>
          </p:nvSpPr>
          <p:spPr>
            <a:xfrm>
              <a:off x="2800349" y="2890742"/>
              <a:ext cx="1712404" cy="580358"/>
            </a:xfrm>
            <a:custGeom>
              <a:avLst/>
              <a:gdLst>
                <a:gd name="connsiteX0" fmla="*/ 1427363 w 1712404"/>
                <a:gd name="connsiteY0" fmla="*/ -697 h 580358"/>
                <a:gd name="connsiteX1" fmla="*/ 1323540 w 1712404"/>
                <a:gd name="connsiteY1" fmla="*/ 121699 h 580358"/>
                <a:gd name="connsiteX2" fmla="*/ 1219431 w 1712404"/>
                <a:gd name="connsiteY2" fmla="*/ -697 h 580358"/>
                <a:gd name="connsiteX3" fmla="*/ 478767 w 1712404"/>
                <a:gd name="connsiteY3" fmla="*/ -697 h 580358"/>
                <a:gd name="connsiteX4" fmla="*/ 478767 w 1712404"/>
                <a:gd name="connsiteY4" fmla="*/ 270956 h 580358"/>
                <a:gd name="connsiteX5" fmla="*/ 231880 w 1712404"/>
                <a:gd name="connsiteY5" fmla="*/ -697 h 580358"/>
                <a:gd name="connsiteX6" fmla="*/ -1007 w 1712404"/>
                <a:gd name="connsiteY6" fmla="*/ -697 h 580358"/>
                <a:gd name="connsiteX7" fmla="*/ -1007 w 1712404"/>
                <a:gd name="connsiteY7" fmla="*/ 579662 h 580358"/>
                <a:gd name="connsiteX8" fmla="*/ 231880 w 1712404"/>
                <a:gd name="connsiteY8" fmla="*/ 579662 h 580358"/>
                <a:gd name="connsiteX9" fmla="*/ 231880 w 1712404"/>
                <a:gd name="connsiteY9" fmla="*/ 308008 h 580358"/>
                <a:gd name="connsiteX10" fmla="*/ 478767 w 1712404"/>
                <a:gd name="connsiteY10" fmla="*/ 579662 h 580358"/>
                <a:gd name="connsiteX11" fmla="*/ 1219622 w 1712404"/>
                <a:gd name="connsiteY11" fmla="*/ 579662 h 580358"/>
                <a:gd name="connsiteX12" fmla="*/ 1323540 w 1712404"/>
                <a:gd name="connsiteY12" fmla="*/ 457170 h 580358"/>
                <a:gd name="connsiteX13" fmla="*/ 1427363 w 1712404"/>
                <a:gd name="connsiteY13" fmla="*/ 579662 h 580358"/>
                <a:gd name="connsiteX14" fmla="*/ 1711398 w 1712404"/>
                <a:gd name="connsiteY14" fmla="*/ 579662 h 580358"/>
                <a:gd name="connsiteX15" fmla="*/ 1465367 w 1712404"/>
                <a:gd name="connsiteY15" fmla="*/ 289530 h 580358"/>
                <a:gd name="connsiteX16" fmla="*/ 1711398 w 1712404"/>
                <a:gd name="connsiteY16" fmla="*/ -697 h 580358"/>
                <a:gd name="connsiteX17" fmla="*/ 711273 w 1712404"/>
                <a:gd name="connsiteY17" fmla="*/ 37975 h 580358"/>
                <a:gd name="connsiteX18" fmla="*/ 967495 w 1712404"/>
                <a:gd name="connsiteY18" fmla="*/ 37975 h 580358"/>
                <a:gd name="connsiteX19" fmla="*/ 1000356 w 1712404"/>
                <a:gd name="connsiteY19" fmla="*/ 76646 h 580358"/>
                <a:gd name="connsiteX20" fmla="*/ 711273 w 1712404"/>
                <a:gd name="connsiteY20" fmla="*/ 76646 h 580358"/>
                <a:gd name="connsiteX21" fmla="*/ 711273 w 1712404"/>
                <a:gd name="connsiteY21" fmla="*/ 115413 h 580358"/>
                <a:gd name="connsiteX22" fmla="*/ 1033123 w 1712404"/>
                <a:gd name="connsiteY22" fmla="*/ 115413 h 580358"/>
                <a:gd name="connsiteX23" fmla="*/ 1065984 w 1712404"/>
                <a:gd name="connsiteY23" fmla="*/ 154085 h 580358"/>
                <a:gd name="connsiteX24" fmla="*/ 711273 w 1712404"/>
                <a:gd name="connsiteY24" fmla="*/ 154085 h 580358"/>
                <a:gd name="connsiteX25" fmla="*/ 711273 w 1712404"/>
                <a:gd name="connsiteY25" fmla="*/ 192756 h 580358"/>
                <a:gd name="connsiteX26" fmla="*/ 1098750 w 1712404"/>
                <a:gd name="connsiteY26" fmla="*/ 192756 h 580358"/>
                <a:gd name="connsiteX27" fmla="*/ 1131611 w 1712404"/>
                <a:gd name="connsiteY27" fmla="*/ 231428 h 580358"/>
                <a:gd name="connsiteX28" fmla="*/ 711273 w 1712404"/>
                <a:gd name="connsiteY28" fmla="*/ 231428 h 580358"/>
                <a:gd name="connsiteX29" fmla="*/ 711273 w 1712404"/>
                <a:gd name="connsiteY29" fmla="*/ 270099 h 580358"/>
                <a:gd name="connsiteX30" fmla="*/ 1164376 w 1712404"/>
                <a:gd name="connsiteY30" fmla="*/ 270099 h 580358"/>
                <a:gd name="connsiteX31" fmla="*/ 1180856 w 1712404"/>
                <a:gd name="connsiteY31" fmla="*/ 289149 h 580358"/>
                <a:gd name="connsiteX32" fmla="*/ 1164472 w 1712404"/>
                <a:gd name="connsiteY32" fmla="*/ 308199 h 580358"/>
                <a:gd name="connsiteX33" fmla="*/ 711273 w 1712404"/>
                <a:gd name="connsiteY33" fmla="*/ 308199 h 580358"/>
                <a:gd name="connsiteX34" fmla="*/ 711273 w 1712404"/>
                <a:gd name="connsiteY34" fmla="*/ 347442 h 580358"/>
                <a:gd name="connsiteX35" fmla="*/ 1131611 w 1712404"/>
                <a:gd name="connsiteY35" fmla="*/ 347442 h 580358"/>
                <a:gd name="connsiteX36" fmla="*/ 1098844 w 1712404"/>
                <a:gd name="connsiteY36" fmla="*/ 386113 h 580358"/>
                <a:gd name="connsiteX37" fmla="*/ 711273 w 1712404"/>
                <a:gd name="connsiteY37" fmla="*/ 386113 h 580358"/>
                <a:gd name="connsiteX38" fmla="*/ 711273 w 1712404"/>
                <a:gd name="connsiteY38" fmla="*/ 424785 h 580358"/>
                <a:gd name="connsiteX39" fmla="*/ 1065984 w 1712404"/>
                <a:gd name="connsiteY39" fmla="*/ 424785 h 580358"/>
                <a:gd name="connsiteX40" fmla="*/ 1033123 w 1712404"/>
                <a:gd name="connsiteY40" fmla="*/ 463552 h 580358"/>
                <a:gd name="connsiteX41" fmla="*/ 711273 w 1712404"/>
                <a:gd name="connsiteY41" fmla="*/ 463552 h 580358"/>
                <a:gd name="connsiteX42" fmla="*/ 711273 w 1712404"/>
                <a:gd name="connsiteY42" fmla="*/ 502223 h 580358"/>
                <a:gd name="connsiteX43" fmla="*/ 1000356 w 1712404"/>
                <a:gd name="connsiteY43" fmla="*/ 502223 h 580358"/>
                <a:gd name="connsiteX44" fmla="*/ 967495 w 1712404"/>
                <a:gd name="connsiteY44" fmla="*/ 540895 h 580358"/>
                <a:gd name="connsiteX45" fmla="*/ 711273 w 1712404"/>
                <a:gd name="connsiteY45" fmla="*/ 540895 h 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12404" h="580358">
                  <a:moveTo>
                    <a:pt x="1427363" y="-697"/>
                  </a:moveTo>
                  <a:lnTo>
                    <a:pt x="1323540" y="121699"/>
                  </a:lnTo>
                  <a:lnTo>
                    <a:pt x="1219431" y="-697"/>
                  </a:lnTo>
                  <a:lnTo>
                    <a:pt x="478767" y="-697"/>
                  </a:lnTo>
                  <a:lnTo>
                    <a:pt x="478767" y="270956"/>
                  </a:lnTo>
                  <a:lnTo>
                    <a:pt x="231880" y="-697"/>
                  </a:lnTo>
                  <a:lnTo>
                    <a:pt x="-1007" y="-697"/>
                  </a:lnTo>
                  <a:lnTo>
                    <a:pt x="-1007" y="579662"/>
                  </a:lnTo>
                  <a:lnTo>
                    <a:pt x="231880" y="579662"/>
                  </a:lnTo>
                  <a:lnTo>
                    <a:pt x="231880" y="308008"/>
                  </a:lnTo>
                  <a:lnTo>
                    <a:pt x="478767" y="579662"/>
                  </a:lnTo>
                  <a:lnTo>
                    <a:pt x="1219622" y="579662"/>
                  </a:lnTo>
                  <a:lnTo>
                    <a:pt x="1323540" y="457170"/>
                  </a:lnTo>
                  <a:lnTo>
                    <a:pt x="1427363" y="579662"/>
                  </a:lnTo>
                  <a:lnTo>
                    <a:pt x="1711398" y="579662"/>
                  </a:lnTo>
                  <a:lnTo>
                    <a:pt x="1465367" y="289530"/>
                  </a:lnTo>
                  <a:lnTo>
                    <a:pt x="1711398" y="-697"/>
                  </a:lnTo>
                  <a:close/>
                  <a:moveTo>
                    <a:pt x="711273" y="37975"/>
                  </a:moveTo>
                  <a:lnTo>
                    <a:pt x="967495" y="37975"/>
                  </a:lnTo>
                  <a:lnTo>
                    <a:pt x="1000356" y="76646"/>
                  </a:lnTo>
                  <a:lnTo>
                    <a:pt x="711273" y="76646"/>
                  </a:lnTo>
                  <a:close/>
                  <a:moveTo>
                    <a:pt x="711273" y="115413"/>
                  </a:moveTo>
                  <a:lnTo>
                    <a:pt x="1033123" y="115413"/>
                  </a:lnTo>
                  <a:lnTo>
                    <a:pt x="1065984" y="154085"/>
                  </a:lnTo>
                  <a:lnTo>
                    <a:pt x="711273" y="154085"/>
                  </a:lnTo>
                  <a:close/>
                  <a:moveTo>
                    <a:pt x="711273" y="192756"/>
                  </a:moveTo>
                  <a:lnTo>
                    <a:pt x="1098750" y="192756"/>
                  </a:lnTo>
                  <a:lnTo>
                    <a:pt x="1131611" y="231428"/>
                  </a:lnTo>
                  <a:lnTo>
                    <a:pt x="711273" y="231428"/>
                  </a:lnTo>
                  <a:close/>
                  <a:moveTo>
                    <a:pt x="711273" y="270099"/>
                  </a:moveTo>
                  <a:lnTo>
                    <a:pt x="1164376" y="270099"/>
                  </a:lnTo>
                  <a:lnTo>
                    <a:pt x="1180856" y="289149"/>
                  </a:lnTo>
                  <a:lnTo>
                    <a:pt x="1164472" y="308199"/>
                  </a:lnTo>
                  <a:lnTo>
                    <a:pt x="711273" y="308199"/>
                  </a:lnTo>
                  <a:close/>
                  <a:moveTo>
                    <a:pt x="711273" y="347442"/>
                  </a:moveTo>
                  <a:lnTo>
                    <a:pt x="1131611" y="347442"/>
                  </a:lnTo>
                  <a:lnTo>
                    <a:pt x="1098844" y="386113"/>
                  </a:lnTo>
                  <a:lnTo>
                    <a:pt x="711273" y="386113"/>
                  </a:lnTo>
                  <a:close/>
                  <a:moveTo>
                    <a:pt x="711273" y="424785"/>
                  </a:moveTo>
                  <a:lnTo>
                    <a:pt x="1065984" y="424785"/>
                  </a:lnTo>
                  <a:lnTo>
                    <a:pt x="1033123" y="463552"/>
                  </a:lnTo>
                  <a:lnTo>
                    <a:pt x="711273" y="463552"/>
                  </a:lnTo>
                  <a:close/>
                  <a:moveTo>
                    <a:pt x="711273" y="502223"/>
                  </a:moveTo>
                  <a:lnTo>
                    <a:pt x="1000356" y="502223"/>
                  </a:lnTo>
                  <a:lnTo>
                    <a:pt x="967495" y="540895"/>
                  </a:lnTo>
                  <a:lnTo>
                    <a:pt x="711273" y="540895"/>
                  </a:lnTo>
                  <a:close/>
                </a:path>
              </a:pathLst>
            </a:custGeom>
            <a:solidFill>
              <a:srgbClr val="8EC400"/>
            </a:solidFill>
            <a:ln w="9525"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C11C9B74-3459-464D-9B80-AE9810024992}"/>
                </a:ext>
              </a:extLst>
            </p:cNvPr>
            <p:cNvSpPr/>
            <p:nvPr/>
          </p:nvSpPr>
          <p:spPr>
            <a:xfrm>
              <a:off x="4626863" y="2890742"/>
              <a:ext cx="241744" cy="272033"/>
            </a:xfrm>
            <a:custGeom>
              <a:avLst/>
              <a:gdLst>
                <a:gd name="connsiteX0" fmla="*/ 0 w 241744"/>
                <a:gd name="connsiteY0" fmla="*/ 0 h 272033"/>
                <a:gd name="connsiteX1" fmla="*/ 55150 w 241744"/>
                <a:gd name="connsiteY1" fmla="*/ 0 h 272033"/>
                <a:gd name="connsiteX2" fmla="*/ 182690 w 241744"/>
                <a:gd name="connsiteY2" fmla="*/ 167545 h 272033"/>
                <a:gd name="connsiteX3" fmla="*/ 182690 w 241744"/>
                <a:gd name="connsiteY3" fmla="*/ 0 h 272033"/>
                <a:gd name="connsiteX4" fmla="*/ 241745 w 241744"/>
                <a:gd name="connsiteY4" fmla="*/ 0 h 272033"/>
                <a:gd name="connsiteX5" fmla="*/ 241745 w 241744"/>
                <a:gd name="connsiteY5" fmla="*/ 272034 h 272033"/>
                <a:gd name="connsiteX6" fmla="*/ 190786 w 241744"/>
                <a:gd name="connsiteY6" fmla="*/ 272034 h 272033"/>
                <a:gd name="connsiteX7" fmla="*/ 59055 w 241744"/>
                <a:gd name="connsiteY7" fmla="*/ 99060 h 272033"/>
                <a:gd name="connsiteX8" fmla="*/ 59055 w 241744"/>
                <a:gd name="connsiteY8" fmla="*/ 272034 h 272033"/>
                <a:gd name="connsiteX9" fmla="*/ 0 w 241744"/>
                <a:gd name="connsiteY9" fmla="*/ 272034 h 272033"/>
                <a:gd name="connsiteX10" fmla="*/ 0 w 241744"/>
                <a:gd name="connsiteY10" fmla="*/ 0 h 27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744" h="272033">
                  <a:moveTo>
                    <a:pt x="0" y="0"/>
                  </a:moveTo>
                  <a:lnTo>
                    <a:pt x="55150" y="0"/>
                  </a:lnTo>
                  <a:lnTo>
                    <a:pt x="182690" y="167545"/>
                  </a:lnTo>
                  <a:lnTo>
                    <a:pt x="182690" y="0"/>
                  </a:lnTo>
                  <a:lnTo>
                    <a:pt x="241745" y="0"/>
                  </a:lnTo>
                  <a:lnTo>
                    <a:pt x="241745" y="272034"/>
                  </a:lnTo>
                  <a:lnTo>
                    <a:pt x="190786" y="272034"/>
                  </a:lnTo>
                  <a:lnTo>
                    <a:pt x="59055" y="99060"/>
                  </a:lnTo>
                  <a:lnTo>
                    <a:pt x="59055" y="272034"/>
                  </a:lnTo>
                  <a:lnTo>
                    <a:pt x="0" y="272034"/>
                  </a:lnTo>
                  <a:lnTo>
                    <a:pt x="0" y="0"/>
                  </a:lnTo>
                  <a:close/>
                </a:path>
              </a:pathLst>
            </a:custGeom>
            <a:solidFill>
              <a:srgbClr val="1A005C"/>
            </a:solidFill>
            <a:ln w="9525"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C7705607-6300-4DB6-A163-0B5EE68CE2F0}"/>
                </a:ext>
              </a:extLst>
            </p:cNvPr>
            <p:cNvSpPr/>
            <p:nvPr/>
          </p:nvSpPr>
          <p:spPr>
            <a:xfrm>
              <a:off x="4980241" y="2890742"/>
              <a:ext cx="59817" cy="272033"/>
            </a:xfrm>
            <a:custGeom>
              <a:avLst/>
              <a:gdLst>
                <a:gd name="connsiteX0" fmla="*/ 0 w 59817"/>
                <a:gd name="connsiteY0" fmla="*/ 0 h 272033"/>
                <a:gd name="connsiteX1" fmla="*/ 59817 w 59817"/>
                <a:gd name="connsiteY1" fmla="*/ 0 h 272033"/>
                <a:gd name="connsiteX2" fmla="*/ 59817 w 59817"/>
                <a:gd name="connsiteY2" fmla="*/ 272034 h 272033"/>
                <a:gd name="connsiteX3" fmla="*/ 0 w 59817"/>
                <a:gd name="connsiteY3" fmla="*/ 272034 h 272033"/>
              </a:gdLst>
              <a:ahLst/>
              <a:cxnLst>
                <a:cxn ang="0">
                  <a:pos x="connsiteX0" y="connsiteY0"/>
                </a:cxn>
                <a:cxn ang="0">
                  <a:pos x="connsiteX1" y="connsiteY1"/>
                </a:cxn>
                <a:cxn ang="0">
                  <a:pos x="connsiteX2" y="connsiteY2"/>
                </a:cxn>
                <a:cxn ang="0">
                  <a:pos x="connsiteX3" y="connsiteY3"/>
                </a:cxn>
              </a:cxnLst>
              <a:rect l="l" t="t" r="r" b="b"/>
              <a:pathLst>
                <a:path w="59817" h="272033">
                  <a:moveTo>
                    <a:pt x="0" y="0"/>
                  </a:moveTo>
                  <a:lnTo>
                    <a:pt x="59817" y="0"/>
                  </a:lnTo>
                  <a:lnTo>
                    <a:pt x="59817" y="272034"/>
                  </a:lnTo>
                  <a:lnTo>
                    <a:pt x="0" y="272034"/>
                  </a:lnTo>
                  <a:close/>
                </a:path>
              </a:pathLst>
            </a:custGeom>
            <a:solidFill>
              <a:srgbClr val="1A005C"/>
            </a:solidFill>
            <a:ln w="9525"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62221033-C3C1-4E69-AE70-748D7768E501}"/>
                </a:ext>
              </a:extLst>
            </p:cNvPr>
            <p:cNvSpPr/>
            <p:nvPr/>
          </p:nvSpPr>
          <p:spPr>
            <a:xfrm>
              <a:off x="5151595" y="2890742"/>
              <a:ext cx="215361" cy="271652"/>
            </a:xfrm>
            <a:custGeom>
              <a:avLst/>
              <a:gdLst>
                <a:gd name="connsiteX0" fmla="*/ -1007 w 215361"/>
                <a:gd name="connsiteY0" fmla="*/ -697 h 271652"/>
                <a:gd name="connsiteX1" fmla="*/ 110150 w 215361"/>
                <a:gd name="connsiteY1" fmla="*/ -697 h 271652"/>
                <a:gd name="connsiteX2" fmla="*/ 214354 w 215361"/>
                <a:gd name="connsiteY2" fmla="*/ 93410 h 271652"/>
                <a:gd name="connsiteX3" fmla="*/ 214354 w 215361"/>
                <a:gd name="connsiteY3" fmla="*/ 94172 h 271652"/>
                <a:gd name="connsiteX4" fmla="*/ 104340 w 215361"/>
                <a:gd name="connsiteY4" fmla="*/ 189422 h 271652"/>
                <a:gd name="connsiteX5" fmla="*/ 58905 w 215361"/>
                <a:gd name="connsiteY5" fmla="*/ 189422 h 271652"/>
                <a:gd name="connsiteX6" fmla="*/ 58905 w 215361"/>
                <a:gd name="connsiteY6" fmla="*/ 270956 h 271652"/>
                <a:gd name="connsiteX7" fmla="*/ -1007 w 215361"/>
                <a:gd name="connsiteY7" fmla="*/ 270956 h 271652"/>
                <a:gd name="connsiteX8" fmla="*/ 106340 w 215361"/>
                <a:gd name="connsiteY8" fmla="*/ 136558 h 271652"/>
                <a:gd name="connsiteX9" fmla="*/ 153965 w 215361"/>
                <a:gd name="connsiteY9" fmla="*/ 95315 h 271652"/>
                <a:gd name="connsiteX10" fmla="*/ 153965 w 215361"/>
                <a:gd name="connsiteY10" fmla="*/ 94553 h 271652"/>
                <a:gd name="connsiteX11" fmla="*/ 105387 w 215361"/>
                <a:gd name="connsiteY11" fmla="*/ 53310 h 271652"/>
                <a:gd name="connsiteX12" fmla="*/ 59191 w 215361"/>
                <a:gd name="connsiteY12" fmla="*/ 53310 h 271652"/>
                <a:gd name="connsiteX13" fmla="*/ 59191 w 215361"/>
                <a:gd name="connsiteY13" fmla="*/ 136558 h 27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61" h="271652">
                  <a:moveTo>
                    <a:pt x="-1007" y="-697"/>
                  </a:moveTo>
                  <a:lnTo>
                    <a:pt x="110150" y="-697"/>
                  </a:lnTo>
                  <a:cubicBezTo>
                    <a:pt x="175111" y="-697"/>
                    <a:pt x="214354" y="37403"/>
                    <a:pt x="214354" y="93410"/>
                  </a:cubicBezTo>
                  <a:lnTo>
                    <a:pt x="214354" y="94172"/>
                  </a:lnTo>
                  <a:cubicBezTo>
                    <a:pt x="214354" y="157132"/>
                    <a:pt x="165395" y="189422"/>
                    <a:pt x="104340" y="189422"/>
                  </a:cubicBezTo>
                  <a:lnTo>
                    <a:pt x="58905" y="189422"/>
                  </a:lnTo>
                  <a:lnTo>
                    <a:pt x="58905" y="270956"/>
                  </a:lnTo>
                  <a:lnTo>
                    <a:pt x="-1007" y="270956"/>
                  </a:lnTo>
                  <a:close/>
                  <a:moveTo>
                    <a:pt x="106340" y="136558"/>
                  </a:moveTo>
                  <a:cubicBezTo>
                    <a:pt x="136248" y="136558"/>
                    <a:pt x="153965" y="118651"/>
                    <a:pt x="153965" y="95315"/>
                  </a:cubicBezTo>
                  <a:lnTo>
                    <a:pt x="153965" y="94553"/>
                  </a:lnTo>
                  <a:cubicBezTo>
                    <a:pt x="153965" y="67693"/>
                    <a:pt x="134915" y="53310"/>
                    <a:pt x="105387" y="53310"/>
                  </a:cubicBezTo>
                  <a:lnTo>
                    <a:pt x="59191" y="53310"/>
                  </a:lnTo>
                  <a:lnTo>
                    <a:pt x="59191" y="136558"/>
                  </a:lnTo>
                  <a:close/>
                </a:path>
              </a:pathLst>
            </a:custGeom>
            <a:solidFill>
              <a:srgbClr val="1A005C"/>
            </a:solidFill>
            <a:ln w="9525"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E0D290DC-390A-41AB-BC70-1024A1B0BB69}"/>
                </a:ext>
              </a:extLst>
            </p:cNvPr>
            <p:cNvSpPr/>
            <p:nvPr/>
          </p:nvSpPr>
          <p:spPr>
            <a:xfrm>
              <a:off x="5450110" y="2890742"/>
              <a:ext cx="215360" cy="271652"/>
            </a:xfrm>
            <a:custGeom>
              <a:avLst/>
              <a:gdLst>
                <a:gd name="connsiteX0" fmla="*/ -1007 w 215360"/>
                <a:gd name="connsiteY0" fmla="*/ -697 h 271652"/>
                <a:gd name="connsiteX1" fmla="*/ 110149 w 215360"/>
                <a:gd name="connsiteY1" fmla="*/ -697 h 271652"/>
                <a:gd name="connsiteX2" fmla="*/ 214353 w 215360"/>
                <a:gd name="connsiteY2" fmla="*/ 93410 h 271652"/>
                <a:gd name="connsiteX3" fmla="*/ 214353 w 215360"/>
                <a:gd name="connsiteY3" fmla="*/ 94172 h 271652"/>
                <a:gd name="connsiteX4" fmla="*/ 104339 w 215360"/>
                <a:gd name="connsiteY4" fmla="*/ 189422 h 271652"/>
                <a:gd name="connsiteX5" fmla="*/ 58904 w 215360"/>
                <a:gd name="connsiteY5" fmla="*/ 189422 h 271652"/>
                <a:gd name="connsiteX6" fmla="*/ 58904 w 215360"/>
                <a:gd name="connsiteY6" fmla="*/ 270956 h 271652"/>
                <a:gd name="connsiteX7" fmla="*/ -1007 w 215360"/>
                <a:gd name="connsiteY7" fmla="*/ 270956 h 271652"/>
                <a:gd name="connsiteX8" fmla="*/ 106244 w 215360"/>
                <a:gd name="connsiteY8" fmla="*/ 136558 h 271652"/>
                <a:gd name="connsiteX9" fmla="*/ 153869 w 215360"/>
                <a:gd name="connsiteY9" fmla="*/ 95315 h 271652"/>
                <a:gd name="connsiteX10" fmla="*/ 153869 w 215360"/>
                <a:gd name="connsiteY10" fmla="*/ 94553 h 271652"/>
                <a:gd name="connsiteX11" fmla="*/ 105291 w 215360"/>
                <a:gd name="connsiteY11" fmla="*/ 53310 h 271652"/>
                <a:gd name="connsiteX12" fmla="*/ 59095 w 215360"/>
                <a:gd name="connsiteY12" fmla="*/ 53310 h 271652"/>
                <a:gd name="connsiteX13" fmla="*/ 59095 w 215360"/>
                <a:gd name="connsiteY13" fmla="*/ 136558 h 27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60" h="271652">
                  <a:moveTo>
                    <a:pt x="-1007" y="-697"/>
                  </a:moveTo>
                  <a:lnTo>
                    <a:pt x="110149" y="-697"/>
                  </a:lnTo>
                  <a:cubicBezTo>
                    <a:pt x="175110" y="-697"/>
                    <a:pt x="214353" y="37403"/>
                    <a:pt x="214353" y="93410"/>
                  </a:cubicBezTo>
                  <a:lnTo>
                    <a:pt x="214353" y="94172"/>
                  </a:lnTo>
                  <a:cubicBezTo>
                    <a:pt x="214353" y="157132"/>
                    <a:pt x="165394" y="189422"/>
                    <a:pt x="104339" y="189422"/>
                  </a:cubicBezTo>
                  <a:lnTo>
                    <a:pt x="58904" y="189422"/>
                  </a:lnTo>
                  <a:lnTo>
                    <a:pt x="58904" y="270956"/>
                  </a:lnTo>
                  <a:lnTo>
                    <a:pt x="-1007" y="270956"/>
                  </a:lnTo>
                  <a:close/>
                  <a:moveTo>
                    <a:pt x="106244" y="136558"/>
                  </a:moveTo>
                  <a:cubicBezTo>
                    <a:pt x="136247" y="136558"/>
                    <a:pt x="153869" y="118651"/>
                    <a:pt x="153869" y="95315"/>
                  </a:cubicBezTo>
                  <a:lnTo>
                    <a:pt x="153869" y="94553"/>
                  </a:lnTo>
                  <a:cubicBezTo>
                    <a:pt x="153869" y="67693"/>
                    <a:pt x="134819" y="53310"/>
                    <a:pt x="105291" y="53310"/>
                  </a:cubicBezTo>
                  <a:lnTo>
                    <a:pt x="59095" y="53310"/>
                  </a:lnTo>
                  <a:lnTo>
                    <a:pt x="59095" y="136558"/>
                  </a:lnTo>
                  <a:close/>
                </a:path>
              </a:pathLst>
            </a:custGeom>
            <a:solidFill>
              <a:srgbClr val="1A005C"/>
            </a:solidFill>
            <a:ln w="9525"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B59433A0-7BD1-4AAB-BBA9-B53AFFE3C423}"/>
                </a:ext>
              </a:extLst>
            </p:cNvPr>
            <p:cNvSpPr/>
            <p:nvPr/>
          </p:nvSpPr>
          <p:spPr>
            <a:xfrm>
              <a:off x="5728907" y="2886074"/>
              <a:ext cx="289178" cy="281368"/>
            </a:xfrm>
            <a:custGeom>
              <a:avLst/>
              <a:gdLst>
                <a:gd name="connsiteX0" fmla="*/ -1007 w 289178"/>
                <a:gd name="connsiteY0" fmla="*/ 140750 h 281368"/>
                <a:gd name="connsiteX1" fmla="*/ -1007 w 289178"/>
                <a:gd name="connsiteY1" fmla="*/ 139988 h 281368"/>
                <a:gd name="connsiteX2" fmla="*/ 143963 w 289178"/>
                <a:gd name="connsiteY2" fmla="*/ -697 h 281368"/>
                <a:gd name="connsiteX3" fmla="*/ 288172 w 289178"/>
                <a:gd name="connsiteY3" fmla="*/ 139226 h 281368"/>
                <a:gd name="connsiteX4" fmla="*/ 288172 w 289178"/>
                <a:gd name="connsiteY4" fmla="*/ 139988 h 281368"/>
                <a:gd name="connsiteX5" fmla="*/ 143200 w 289178"/>
                <a:gd name="connsiteY5" fmla="*/ 280672 h 281368"/>
                <a:gd name="connsiteX6" fmla="*/ -1007 w 289178"/>
                <a:gd name="connsiteY6" fmla="*/ 140750 h 281368"/>
                <a:gd name="connsiteX7" fmla="*/ 225592 w 289178"/>
                <a:gd name="connsiteY7" fmla="*/ 140750 h 281368"/>
                <a:gd name="connsiteX8" fmla="*/ 225592 w 289178"/>
                <a:gd name="connsiteY8" fmla="*/ 139988 h 281368"/>
                <a:gd name="connsiteX9" fmla="*/ 146058 w 289178"/>
                <a:gd name="connsiteY9" fmla="*/ 54320 h 281368"/>
                <a:gd name="connsiteX10" fmla="*/ 143200 w 289178"/>
                <a:gd name="connsiteY10" fmla="*/ 54263 h 281368"/>
                <a:gd name="connsiteX11" fmla="*/ 61572 w 289178"/>
                <a:gd name="connsiteY11" fmla="*/ 138940 h 281368"/>
                <a:gd name="connsiteX12" fmla="*/ 61572 w 289178"/>
                <a:gd name="connsiteY12" fmla="*/ 139702 h 281368"/>
                <a:gd name="connsiteX13" fmla="*/ 141105 w 289178"/>
                <a:gd name="connsiteY13" fmla="*/ 225370 h 281368"/>
                <a:gd name="connsiteX14" fmla="*/ 143963 w 289178"/>
                <a:gd name="connsiteY14" fmla="*/ 225427 h 281368"/>
                <a:gd name="connsiteX15" fmla="*/ 225592 w 289178"/>
                <a:gd name="connsiteY15" fmla="*/ 140655 h 28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78" h="281368">
                  <a:moveTo>
                    <a:pt x="-1007" y="140750"/>
                  </a:moveTo>
                  <a:lnTo>
                    <a:pt x="-1007" y="139988"/>
                  </a:lnTo>
                  <a:cubicBezTo>
                    <a:pt x="-1007" y="62645"/>
                    <a:pt x="60047" y="-697"/>
                    <a:pt x="143963" y="-697"/>
                  </a:cubicBezTo>
                  <a:cubicBezTo>
                    <a:pt x="227878" y="-697"/>
                    <a:pt x="288172" y="61883"/>
                    <a:pt x="288172" y="139226"/>
                  </a:cubicBezTo>
                  <a:lnTo>
                    <a:pt x="288172" y="139988"/>
                  </a:lnTo>
                  <a:cubicBezTo>
                    <a:pt x="288172" y="217331"/>
                    <a:pt x="227116" y="280672"/>
                    <a:pt x="143200" y="280672"/>
                  </a:cubicBezTo>
                  <a:cubicBezTo>
                    <a:pt x="59286" y="280672"/>
                    <a:pt x="-1007" y="218093"/>
                    <a:pt x="-1007" y="140750"/>
                  </a:cubicBezTo>
                  <a:moveTo>
                    <a:pt x="225592" y="140750"/>
                  </a:moveTo>
                  <a:lnTo>
                    <a:pt x="225592" y="139988"/>
                  </a:lnTo>
                  <a:cubicBezTo>
                    <a:pt x="227307" y="94353"/>
                    <a:pt x="191683" y="56006"/>
                    <a:pt x="146058" y="54320"/>
                  </a:cubicBezTo>
                  <a:cubicBezTo>
                    <a:pt x="145106" y="54282"/>
                    <a:pt x="144154" y="54263"/>
                    <a:pt x="143200" y="54263"/>
                  </a:cubicBezTo>
                  <a:cubicBezTo>
                    <a:pt x="95004" y="54263"/>
                    <a:pt x="61572" y="92363"/>
                    <a:pt x="61572" y="138940"/>
                  </a:cubicBezTo>
                  <a:lnTo>
                    <a:pt x="61572" y="139702"/>
                  </a:lnTo>
                  <a:cubicBezTo>
                    <a:pt x="59857" y="185336"/>
                    <a:pt x="95481" y="223684"/>
                    <a:pt x="141105" y="225370"/>
                  </a:cubicBezTo>
                  <a:cubicBezTo>
                    <a:pt x="142057" y="225408"/>
                    <a:pt x="143011" y="225427"/>
                    <a:pt x="143963" y="225427"/>
                  </a:cubicBezTo>
                  <a:cubicBezTo>
                    <a:pt x="192159" y="225427"/>
                    <a:pt x="225592" y="187327"/>
                    <a:pt x="225592" y="140655"/>
                  </a:cubicBezTo>
                </a:path>
              </a:pathLst>
            </a:custGeom>
            <a:solidFill>
              <a:srgbClr val="1A005C"/>
            </a:solidFill>
            <a:ln w="9525" cap="flat">
              <a:noFill/>
              <a:prstDash val="solid"/>
              <a:miter/>
            </a:ln>
          </p:spPr>
          <p:txBody>
            <a:bodyPr rtlCol="0" anchor="ctr"/>
            <a:lstStyle/>
            <a:p>
              <a:endParaRPr lang="ja-JP" altLang="en-US"/>
            </a:p>
          </p:txBody>
        </p:sp>
        <p:sp>
          <p:nvSpPr>
            <p:cNvPr id="72" name="フリーフォーム: 図形 71">
              <a:extLst>
                <a:ext uri="{FF2B5EF4-FFF2-40B4-BE49-F238E27FC236}">
                  <a16:creationId xmlns:a16="http://schemas.microsoft.com/office/drawing/2014/main" id="{CB6FBE23-DDAE-4633-9B6A-FD299CF26EF8}"/>
                </a:ext>
              </a:extLst>
            </p:cNvPr>
            <p:cNvSpPr/>
            <p:nvPr/>
          </p:nvSpPr>
          <p:spPr>
            <a:xfrm>
              <a:off x="6097524" y="2890742"/>
              <a:ext cx="241744" cy="272033"/>
            </a:xfrm>
            <a:custGeom>
              <a:avLst/>
              <a:gdLst>
                <a:gd name="connsiteX0" fmla="*/ 0 w 241744"/>
                <a:gd name="connsiteY0" fmla="*/ 0 h 272033"/>
                <a:gd name="connsiteX1" fmla="*/ 55245 w 241744"/>
                <a:gd name="connsiteY1" fmla="*/ 0 h 272033"/>
                <a:gd name="connsiteX2" fmla="*/ 182689 w 241744"/>
                <a:gd name="connsiteY2" fmla="*/ 167545 h 272033"/>
                <a:gd name="connsiteX3" fmla="*/ 182689 w 241744"/>
                <a:gd name="connsiteY3" fmla="*/ 0 h 272033"/>
                <a:gd name="connsiteX4" fmla="*/ 241745 w 241744"/>
                <a:gd name="connsiteY4" fmla="*/ 0 h 272033"/>
                <a:gd name="connsiteX5" fmla="*/ 241745 w 241744"/>
                <a:gd name="connsiteY5" fmla="*/ 272034 h 272033"/>
                <a:gd name="connsiteX6" fmla="*/ 190881 w 241744"/>
                <a:gd name="connsiteY6" fmla="*/ 272034 h 272033"/>
                <a:gd name="connsiteX7" fmla="*/ 59150 w 241744"/>
                <a:gd name="connsiteY7" fmla="*/ 99060 h 272033"/>
                <a:gd name="connsiteX8" fmla="*/ 59150 w 241744"/>
                <a:gd name="connsiteY8" fmla="*/ 272034 h 272033"/>
                <a:gd name="connsiteX9" fmla="*/ 0 w 241744"/>
                <a:gd name="connsiteY9" fmla="*/ 272034 h 272033"/>
                <a:gd name="connsiteX10" fmla="*/ 0 w 241744"/>
                <a:gd name="connsiteY10" fmla="*/ 0 h 27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744" h="272033">
                  <a:moveTo>
                    <a:pt x="0" y="0"/>
                  </a:moveTo>
                  <a:lnTo>
                    <a:pt x="55245" y="0"/>
                  </a:lnTo>
                  <a:lnTo>
                    <a:pt x="182689" y="167545"/>
                  </a:lnTo>
                  <a:lnTo>
                    <a:pt x="182689" y="0"/>
                  </a:lnTo>
                  <a:lnTo>
                    <a:pt x="241745" y="0"/>
                  </a:lnTo>
                  <a:lnTo>
                    <a:pt x="241745" y="272034"/>
                  </a:lnTo>
                  <a:lnTo>
                    <a:pt x="190881" y="272034"/>
                  </a:lnTo>
                  <a:lnTo>
                    <a:pt x="59150" y="99060"/>
                  </a:lnTo>
                  <a:lnTo>
                    <a:pt x="59150" y="272034"/>
                  </a:lnTo>
                  <a:lnTo>
                    <a:pt x="0" y="272034"/>
                  </a:lnTo>
                  <a:lnTo>
                    <a:pt x="0" y="0"/>
                  </a:lnTo>
                  <a:close/>
                </a:path>
              </a:pathLst>
            </a:custGeom>
            <a:solidFill>
              <a:srgbClr val="1A005C"/>
            </a:solidFill>
            <a:ln w="9525" cap="flat">
              <a:noFill/>
              <a:prstDash val="solid"/>
              <a:miter/>
            </a:ln>
          </p:spPr>
          <p:txBody>
            <a:bodyPr rtlCol="0" anchor="ctr"/>
            <a:lstStyle/>
            <a:p>
              <a:endParaRPr lang="ja-JP" altLang="en-US"/>
            </a:p>
          </p:txBody>
        </p:sp>
        <p:sp>
          <p:nvSpPr>
            <p:cNvPr id="73" name="フリーフォーム: 図形 72">
              <a:extLst>
                <a:ext uri="{FF2B5EF4-FFF2-40B4-BE49-F238E27FC236}">
                  <a16:creationId xmlns:a16="http://schemas.microsoft.com/office/drawing/2014/main" id="{BD5AF637-92E4-4207-AE0C-87CE54500DA7}"/>
                </a:ext>
              </a:extLst>
            </p:cNvPr>
            <p:cNvSpPr/>
            <p:nvPr/>
          </p:nvSpPr>
          <p:spPr>
            <a:xfrm>
              <a:off x="4626863" y="3221069"/>
              <a:ext cx="182403" cy="249936"/>
            </a:xfrm>
            <a:custGeom>
              <a:avLst/>
              <a:gdLst>
                <a:gd name="connsiteX0" fmla="*/ 0 w 182403"/>
                <a:gd name="connsiteY0" fmla="*/ 0 h 249936"/>
                <a:gd name="connsiteX1" fmla="*/ 0 w 182403"/>
                <a:gd name="connsiteY1" fmla="*/ 249936 h 249936"/>
                <a:gd name="connsiteX2" fmla="*/ 182404 w 182403"/>
                <a:gd name="connsiteY2" fmla="*/ 249936 h 249936"/>
                <a:gd name="connsiteX3" fmla="*/ 182404 w 182403"/>
                <a:gd name="connsiteY3" fmla="*/ 224219 h 249936"/>
                <a:gd name="connsiteX4" fmla="*/ 28194 w 182403"/>
                <a:gd name="connsiteY4" fmla="*/ 224219 h 249936"/>
                <a:gd name="connsiteX5" fmla="*/ 28194 w 182403"/>
                <a:gd name="connsiteY5" fmla="*/ 136779 h 249936"/>
                <a:gd name="connsiteX6" fmla="*/ 164592 w 182403"/>
                <a:gd name="connsiteY6" fmla="*/ 136779 h 249936"/>
                <a:gd name="connsiteX7" fmla="*/ 164592 w 182403"/>
                <a:gd name="connsiteY7" fmla="*/ 111062 h 249936"/>
                <a:gd name="connsiteX8" fmla="*/ 28194 w 182403"/>
                <a:gd name="connsiteY8" fmla="*/ 111062 h 249936"/>
                <a:gd name="connsiteX9" fmla="*/ 28194 w 182403"/>
                <a:gd name="connsiteY9" fmla="*/ 25718 h 249936"/>
                <a:gd name="connsiteX10" fmla="*/ 180689 w 182403"/>
                <a:gd name="connsiteY10" fmla="*/ 25718 h 249936"/>
                <a:gd name="connsiteX11" fmla="*/ 180689 w 182403"/>
                <a:gd name="connsiteY11" fmla="*/ 0 h 249936"/>
                <a:gd name="connsiteX12" fmla="*/ 0 w 182403"/>
                <a:gd name="connsiteY12" fmla="*/ 0 h 2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403" h="249936">
                  <a:moveTo>
                    <a:pt x="0" y="0"/>
                  </a:moveTo>
                  <a:lnTo>
                    <a:pt x="0" y="249936"/>
                  </a:lnTo>
                  <a:lnTo>
                    <a:pt x="182404" y="249936"/>
                  </a:lnTo>
                  <a:lnTo>
                    <a:pt x="182404" y="224219"/>
                  </a:lnTo>
                  <a:lnTo>
                    <a:pt x="28194" y="224219"/>
                  </a:lnTo>
                  <a:lnTo>
                    <a:pt x="28194" y="136779"/>
                  </a:lnTo>
                  <a:lnTo>
                    <a:pt x="164592" y="136779"/>
                  </a:lnTo>
                  <a:lnTo>
                    <a:pt x="164592" y="111062"/>
                  </a:lnTo>
                  <a:lnTo>
                    <a:pt x="28194" y="111062"/>
                  </a:lnTo>
                  <a:lnTo>
                    <a:pt x="28194" y="25718"/>
                  </a:lnTo>
                  <a:lnTo>
                    <a:pt x="180689" y="25718"/>
                  </a:lnTo>
                  <a:lnTo>
                    <a:pt x="180689" y="0"/>
                  </a:lnTo>
                  <a:lnTo>
                    <a:pt x="0" y="0"/>
                  </a:lnTo>
                  <a:close/>
                </a:path>
              </a:pathLst>
            </a:custGeom>
            <a:solidFill>
              <a:srgbClr val="1A005C"/>
            </a:solidFill>
            <a:ln w="9525"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80571B3D-7FF3-4873-8098-BDA6F0C9D282}"/>
                </a:ext>
              </a:extLst>
            </p:cNvPr>
            <p:cNvSpPr/>
            <p:nvPr/>
          </p:nvSpPr>
          <p:spPr>
            <a:xfrm>
              <a:off x="4858130" y="3221069"/>
              <a:ext cx="226028" cy="249936"/>
            </a:xfrm>
            <a:custGeom>
              <a:avLst/>
              <a:gdLst>
                <a:gd name="connsiteX0" fmla="*/ 189548 w 226028"/>
                <a:gd name="connsiteY0" fmla="*/ 0 h 249936"/>
                <a:gd name="connsiteX1" fmla="*/ 113538 w 226028"/>
                <a:gd name="connsiteY1" fmla="*/ 102108 h 249936"/>
                <a:gd name="connsiteX2" fmla="*/ 36767 w 226028"/>
                <a:gd name="connsiteY2" fmla="*/ 0 h 249936"/>
                <a:gd name="connsiteX3" fmla="*/ 3524 w 226028"/>
                <a:gd name="connsiteY3" fmla="*/ 0 h 249936"/>
                <a:gd name="connsiteX4" fmla="*/ 96012 w 226028"/>
                <a:gd name="connsiteY4" fmla="*/ 122492 h 249936"/>
                <a:gd name="connsiteX5" fmla="*/ 0 w 226028"/>
                <a:gd name="connsiteY5" fmla="*/ 249936 h 249936"/>
                <a:gd name="connsiteX6" fmla="*/ 32480 w 226028"/>
                <a:gd name="connsiteY6" fmla="*/ 249936 h 249936"/>
                <a:gd name="connsiteX7" fmla="*/ 112395 w 226028"/>
                <a:gd name="connsiteY7" fmla="*/ 142494 h 249936"/>
                <a:gd name="connsiteX8" fmla="*/ 192405 w 226028"/>
                <a:gd name="connsiteY8" fmla="*/ 249936 h 249936"/>
                <a:gd name="connsiteX9" fmla="*/ 226028 w 226028"/>
                <a:gd name="connsiteY9" fmla="*/ 249936 h 249936"/>
                <a:gd name="connsiteX10" fmla="*/ 129921 w 226028"/>
                <a:gd name="connsiteY10" fmla="*/ 122111 h 249936"/>
                <a:gd name="connsiteX11" fmla="*/ 222409 w 226028"/>
                <a:gd name="connsiteY11" fmla="*/ 0 h 249936"/>
                <a:gd name="connsiteX12" fmla="*/ 189548 w 226028"/>
                <a:gd name="connsiteY12" fmla="*/ 0 h 2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028" h="249936">
                  <a:moveTo>
                    <a:pt x="189548" y="0"/>
                  </a:moveTo>
                  <a:lnTo>
                    <a:pt x="113538" y="102108"/>
                  </a:lnTo>
                  <a:lnTo>
                    <a:pt x="36767" y="0"/>
                  </a:lnTo>
                  <a:lnTo>
                    <a:pt x="3524" y="0"/>
                  </a:lnTo>
                  <a:lnTo>
                    <a:pt x="96012" y="122492"/>
                  </a:lnTo>
                  <a:lnTo>
                    <a:pt x="0" y="249936"/>
                  </a:lnTo>
                  <a:lnTo>
                    <a:pt x="32480" y="249936"/>
                  </a:lnTo>
                  <a:lnTo>
                    <a:pt x="112395" y="142494"/>
                  </a:lnTo>
                  <a:lnTo>
                    <a:pt x="192405" y="249936"/>
                  </a:lnTo>
                  <a:lnTo>
                    <a:pt x="226028" y="249936"/>
                  </a:lnTo>
                  <a:lnTo>
                    <a:pt x="129921" y="122111"/>
                  </a:lnTo>
                  <a:lnTo>
                    <a:pt x="222409" y="0"/>
                  </a:lnTo>
                  <a:lnTo>
                    <a:pt x="189548" y="0"/>
                  </a:lnTo>
                  <a:close/>
                </a:path>
              </a:pathLst>
            </a:custGeom>
            <a:solidFill>
              <a:srgbClr val="1A005C"/>
            </a:solidFill>
            <a:ln w="9525" cap="flat">
              <a:noFill/>
              <a:prstDash val="solid"/>
              <a:miter/>
            </a:ln>
          </p:spPr>
          <p:txBody>
            <a:bodyPr rtlCol="0" anchor="ctr"/>
            <a:lstStyle/>
            <a:p>
              <a:endParaRPr lang="ja-JP" altLang="en-US"/>
            </a:p>
          </p:txBody>
        </p:sp>
        <p:sp>
          <p:nvSpPr>
            <p:cNvPr id="75" name="フリーフォーム: 図形 74">
              <a:extLst>
                <a:ext uri="{FF2B5EF4-FFF2-40B4-BE49-F238E27FC236}">
                  <a16:creationId xmlns:a16="http://schemas.microsoft.com/office/drawing/2014/main" id="{C5041BE8-B511-4208-9CD5-A22F3BA602AF}"/>
                </a:ext>
              </a:extLst>
            </p:cNvPr>
            <p:cNvSpPr/>
            <p:nvPr/>
          </p:nvSpPr>
          <p:spPr>
            <a:xfrm>
              <a:off x="5146739" y="3221164"/>
              <a:ext cx="187451" cy="249935"/>
            </a:xfrm>
            <a:custGeom>
              <a:avLst/>
              <a:gdLst>
                <a:gd name="connsiteX0" fmla="*/ -627 w 187451"/>
                <a:gd name="connsiteY0" fmla="*/ -697 h 249935"/>
                <a:gd name="connsiteX1" fmla="*/ 92909 w 187451"/>
                <a:gd name="connsiteY1" fmla="*/ -697 h 249935"/>
                <a:gd name="connsiteX2" fmla="*/ 186444 w 187451"/>
                <a:gd name="connsiteY2" fmla="*/ 78551 h 249935"/>
                <a:gd name="connsiteX3" fmla="*/ 186444 w 187451"/>
                <a:gd name="connsiteY3" fmla="*/ 79218 h 249935"/>
                <a:gd name="connsiteX4" fmla="*/ 88336 w 187451"/>
                <a:gd name="connsiteY4" fmla="*/ 161038 h 249935"/>
                <a:gd name="connsiteX5" fmla="*/ 27568 w 187451"/>
                <a:gd name="connsiteY5" fmla="*/ 161038 h 249935"/>
                <a:gd name="connsiteX6" fmla="*/ 27568 w 187451"/>
                <a:gd name="connsiteY6" fmla="*/ 249239 h 249935"/>
                <a:gd name="connsiteX7" fmla="*/ -1007 w 187451"/>
                <a:gd name="connsiteY7" fmla="*/ 249239 h 249935"/>
                <a:gd name="connsiteX8" fmla="*/ 89385 w 187451"/>
                <a:gd name="connsiteY8" fmla="*/ 135320 h 249935"/>
                <a:gd name="connsiteX9" fmla="*/ 157869 w 187451"/>
                <a:gd name="connsiteY9" fmla="*/ 80361 h 249935"/>
                <a:gd name="connsiteX10" fmla="*/ 157869 w 187451"/>
                <a:gd name="connsiteY10" fmla="*/ 79599 h 249935"/>
                <a:gd name="connsiteX11" fmla="*/ 91194 w 187451"/>
                <a:gd name="connsiteY11" fmla="*/ 25306 h 249935"/>
                <a:gd name="connsiteX12" fmla="*/ 27948 w 187451"/>
                <a:gd name="connsiteY12" fmla="*/ 25306 h 249935"/>
                <a:gd name="connsiteX13" fmla="*/ 27948 w 187451"/>
                <a:gd name="connsiteY13" fmla="*/ 135320 h 24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51" h="249935">
                  <a:moveTo>
                    <a:pt x="-627" y="-697"/>
                  </a:moveTo>
                  <a:lnTo>
                    <a:pt x="92909" y="-697"/>
                  </a:lnTo>
                  <a:cubicBezTo>
                    <a:pt x="149296" y="-697"/>
                    <a:pt x="186444" y="29211"/>
                    <a:pt x="186444" y="78551"/>
                  </a:cubicBezTo>
                  <a:lnTo>
                    <a:pt x="186444" y="79218"/>
                  </a:lnTo>
                  <a:cubicBezTo>
                    <a:pt x="186444" y="133129"/>
                    <a:pt x="141486" y="161038"/>
                    <a:pt x="88336" y="161038"/>
                  </a:cubicBezTo>
                  <a:lnTo>
                    <a:pt x="27568" y="161038"/>
                  </a:lnTo>
                  <a:lnTo>
                    <a:pt x="27568" y="249239"/>
                  </a:lnTo>
                  <a:lnTo>
                    <a:pt x="-1007" y="249239"/>
                  </a:lnTo>
                  <a:close/>
                  <a:moveTo>
                    <a:pt x="89385" y="135320"/>
                  </a:moveTo>
                  <a:cubicBezTo>
                    <a:pt x="130818" y="135320"/>
                    <a:pt x="157869" y="113127"/>
                    <a:pt x="157869" y="80361"/>
                  </a:cubicBezTo>
                  <a:lnTo>
                    <a:pt x="157869" y="79599"/>
                  </a:lnTo>
                  <a:cubicBezTo>
                    <a:pt x="157869" y="43880"/>
                    <a:pt x="131104" y="25306"/>
                    <a:pt x="91194" y="25306"/>
                  </a:cubicBezTo>
                  <a:lnTo>
                    <a:pt x="27948" y="25306"/>
                  </a:lnTo>
                  <a:lnTo>
                    <a:pt x="27948" y="135320"/>
                  </a:lnTo>
                  <a:close/>
                </a:path>
              </a:pathLst>
            </a:custGeom>
            <a:solidFill>
              <a:srgbClr val="1A005C"/>
            </a:solidFill>
            <a:ln w="9525"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399EB79F-E5EC-4BCF-A081-6C08A2DA2DF7}"/>
                </a:ext>
              </a:extLst>
            </p:cNvPr>
            <p:cNvSpPr/>
            <p:nvPr/>
          </p:nvSpPr>
          <p:spPr>
            <a:xfrm>
              <a:off x="5400960" y="3221015"/>
              <a:ext cx="207073" cy="250085"/>
            </a:xfrm>
            <a:custGeom>
              <a:avLst/>
              <a:gdLst>
                <a:gd name="connsiteX0" fmla="*/ 136 w 207073"/>
                <a:gd name="connsiteY0" fmla="*/ -547 h 250085"/>
                <a:gd name="connsiteX1" fmla="*/ 107578 w 207073"/>
                <a:gd name="connsiteY1" fmla="*/ -547 h 250085"/>
                <a:gd name="connsiteX2" fmla="*/ 178634 w 207073"/>
                <a:gd name="connsiteY2" fmla="*/ 24408 h 250085"/>
                <a:gd name="connsiteX3" fmla="*/ 197684 w 207073"/>
                <a:gd name="connsiteY3" fmla="*/ 73652 h 250085"/>
                <a:gd name="connsiteX4" fmla="*/ 197684 w 207073"/>
                <a:gd name="connsiteY4" fmla="*/ 74415 h 250085"/>
                <a:gd name="connsiteX5" fmla="*/ 129866 w 207073"/>
                <a:gd name="connsiteY5" fmla="*/ 147281 h 250085"/>
                <a:gd name="connsiteX6" fmla="*/ 206066 w 207073"/>
                <a:gd name="connsiteY6" fmla="*/ 249389 h 250085"/>
                <a:gd name="connsiteX7" fmla="*/ 171490 w 207073"/>
                <a:gd name="connsiteY7" fmla="*/ 249389 h 250085"/>
                <a:gd name="connsiteX8" fmla="*/ 99005 w 207073"/>
                <a:gd name="connsiteY8" fmla="*/ 152234 h 250085"/>
                <a:gd name="connsiteX9" fmla="*/ 27568 w 207073"/>
                <a:gd name="connsiteY9" fmla="*/ 152234 h 250085"/>
                <a:gd name="connsiteX10" fmla="*/ 27568 w 207073"/>
                <a:gd name="connsiteY10" fmla="*/ 249389 h 250085"/>
                <a:gd name="connsiteX11" fmla="*/ -1007 w 207073"/>
                <a:gd name="connsiteY11" fmla="*/ 249389 h 250085"/>
                <a:gd name="connsiteX12" fmla="*/ 104911 w 207073"/>
                <a:gd name="connsiteY12" fmla="*/ 126897 h 250085"/>
                <a:gd name="connsiteX13" fmla="*/ 169204 w 207073"/>
                <a:gd name="connsiteY13" fmla="*/ 75462 h 250085"/>
                <a:gd name="connsiteX14" fmla="*/ 169204 w 207073"/>
                <a:gd name="connsiteY14" fmla="*/ 74795 h 250085"/>
                <a:gd name="connsiteX15" fmla="*/ 105292 w 207073"/>
                <a:gd name="connsiteY15" fmla="*/ 25456 h 250085"/>
                <a:gd name="connsiteX16" fmla="*/ 28140 w 207073"/>
                <a:gd name="connsiteY16" fmla="*/ 25456 h 250085"/>
                <a:gd name="connsiteX17" fmla="*/ 28140 w 207073"/>
                <a:gd name="connsiteY17" fmla="*/ 126897 h 25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7073" h="250085">
                  <a:moveTo>
                    <a:pt x="136" y="-547"/>
                  </a:moveTo>
                  <a:lnTo>
                    <a:pt x="107578" y="-547"/>
                  </a:lnTo>
                  <a:cubicBezTo>
                    <a:pt x="133676" y="-1985"/>
                    <a:pt x="159203" y="6997"/>
                    <a:pt x="178634" y="24408"/>
                  </a:cubicBezTo>
                  <a:cubicBezTo>
                    <a:pt x="191302" y="37638"/>
                    <a:pt x="198161" y="55355"/>
                    <a:pt x="197684" y="73652"/>
                  </a:cubicBezTo>
                  <a:lnTo>
                    <a:pt x="197684" y="74415"/>
                  </a:lnTo>
                  <a:cubicBezTo>
                    <a:pt x="197684" y="115848"/>
                    <a:pt x="169109" y="140137"/>
                    <a:pt x="129866" y="147281"/>
                  </a:cubicBezTo>
                  <a:lnTo>
                    <a:pt x="206066" y="249389"/>
                  </a:lnTo>
                  <a:lnTo>
                    <a:pt x="171490" y="249389"/>
                  </a:lnTo>
                  <a:lnTo>
                    <a:pt x="99005" y="152234"/>
                  </a:lnTo>
                  <a:lnTo>
                    <a:pt x="27568" y="152234"/>
                  </a:lnTo>
                  <a:lnTo>
                    <a:pt x="27568" y="249389"/>
                  </a:lnTo>
                  <a:lnTo>
                    <a:pt x="-1007" y="249389"/>
                  </a:lnTo>
                  <a:close/>
                  <a:moveTo>
                    <a:pt x="104911" y="126897"/>
                  </a:moveTo>
                  <a:cubicBezTo>
                    <a:pt x="142440" y="126897"/>
                    <a:pt x="169204" y="107847"/>
                    <a:pt x="169204" y="75462"/>
                  </a:cubicBezTo>
                  <a:lnTo>
                    <a:pt x="169204" y="74795"/>
                  </a:lnTo>
                  <a:cubicBezTo>
                    <a:pt x="169204" y="44030"/>
                    <a:pt x="145583" y="25456"/>
                    <a:pt x="105292" y="25456"/>
                  </a:cubicBezTo>
                  <a:lnTo>
                    <a:pt x="28140" y="25456"/>
                  </a:lnTo>
                  <a:lnTo>
                    <a:pt x="28140" y="126897"/>
                  </a:lnTo>
                  <a:close/>
                </a:path>
              </a:pathLst>
            </a:custGeom>
            <a:solidFill>
              <a:srgbClr val="1A005C"/>
            </a:solidFill>
            <a:ln w="9525" cap="flat">
              <a:noFill/>
              <a:prstDash val="solid"/>
              <a:miter/>
            </a:ln>
          </p:spPr>
          <p:txBody>
            <a:bodyPr rtlCol="0" anchor="ctr"/>
            <a:lstStyle/>
            <a:p>
              <a:endParaRPr lang="ja-JP" altLang="en-US"/>
            </a:p>
          </p:txBody>
        </p:sp>
        <p:sp>
          <p:nvSpPr>
            <p:cNvPr id="77" name="フリーフォーム: 図形 76">
              <a:extLst>
                <a:ext uri="{FF2B5EF4-FFF2-40B4-BE49-F238E27FC236}">
                  <a16:creationId xmlns:a16="http://schemas.microsoft.com/office/drawing/2014/main" id="{AA363BD0-2539-4AFB-B7F3-4A4B2DF95F5B}"/>
                </a:ext>
              </a:extLst>
            </p:cNvPr>
            <p:cNvSpPr/>
            <p:nvPr/>
          </p:nvSpPr>
          <p:spPr>
            <a:xfrm>
              <a:off x="5680900" y="3221069"/>
              <a:ext cx="182498" cy="249936"/>
            </a:xfrm>
            <a:custGeom>
              <a:avLst/>
              <a:gdLst>
                <a:gd name="connsiteX0" fmla="*/ 0 w 182498"/>
                <a:gd name="connsiteY0" fmla="*/ 0 h 249936"/>
                <a:gd name="connsiteX1" fmla="*/ 0 w 182498"/>
                <a:gd name="connsiteY1" fmla="*/ 249936 h 249936"/>
                <a:gd name="connsiteX2" fmla="*/ 182499 w 182498"/>
                <a:gd name="connsiteY2" fmla="*/ 249936 h 249936"/>
                <a:gd name="connsiteX3" fmla="*/ 182499 w 182498"/>
                <a:gd name="connsiteY3" fmla="*/ 224219 h 249936"/>
                <a:gd name="connsiteX4" fmla="*/ 28194 w 182498"/>
                <a:gd name="connsiteY4" fmla="*/ 224219 h 249936"/>
                <a:gd name="connsiteX5" fmla="*/ 28194 w 182498"/>
                <a:gd name="connsiteY5" fmla="*/ 136779 h 249936"/>
                <a:gd name="connsiteX6" fmla="*/ 164592 w 182498"/>
                <a:gd name="connsiteY6" fmla="*/ 136779 h 249936"/>
                <a:gd name="connsiteX7" fmla="*/ 164592 w 182498"/>
                <a:gd name="connsiteY7" fmla="*/ 111062 h 249936"/>
                <a:gd name="connsiteX8" fmla="*/ 28194 w 182498"/>
                <a:gd name="connsiteY8" fmla="*/ 111062 h 249936"/>
                <a:gd name="connsiteX9" fmla="*/ 28194 w 182498"/>
                <a:gd name="connsiteY9" fmla="*/ 25718 h 249936"/>
                <a:gd name="connsiteX10" fmla="*/ 180689 w 182498"/>
                <a:gd name="connsiteY10" fmla="*/ 25718 h 249936"/>
                <a:gd name="connsiteX11" fmla="*/ 180689 w 182498"/>
                <a:gd name="connsiteY11" fmla="*/ 0 h 249936"/>
                <a:gd name="connsiteX12" fmla="*/ 0 w 182498"/>
                <a:gd name="connsiteY12" fmla="*/ 0 h 2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498" h="249936">
                  <a:moveTo>
                    <a:pt x="0" y="0"/>
                  </a:moveTo>
                  <a:lnTo>
                    <a:pt x="0" y="249936"/>
                  </a:lnTo>
                  <a:lnTo>
                    <a:pt x="182499" y="249936"/>
                  </a:lnTo>
                  <a:lnTo>
                    <a:pt x="182499" y="224219"/>
                  </a:lnTo>
                  <a:lnTo>
                    <a:pt x="28194" y="224219"/>
                  </a:lnTo>
                  <a:lnTo>
                    <a:pt x="28194" y="136779"/>
                  </a:lnTo>
                  <a:lnTo>
                    <a:pt x="164592" y="136779"/>
                  </a:lnTo>
                  <a:lnTo>
                    <a:pt x="164592" y="111062"/>
                  </a:lnTo>
                  <a:lnTo>
                    <a:pt x="28194" y="111062"/>
                  </a:lnTo>
                  <a:lnTo>
                    <a:pt x="28194" y="25718"/>
                  </a:lnTo>
                  <a:lnTo>
                    <a:pt x="180689" y="25718"/>
                  </a:lnTo>
                  <a:lnTo>
                    <a:pt x="180689" y="0"/>
                  </a:lnTo>
                  <a:lnTo>
                    <a:pt x="0" y="0"/>
                  </a:lnTo>
                  <a:close/>
                </a:path>
              </a:pathLst>
            </a:custGeom>
            <a:solidFill>
              <a:srgbClr val="1A005C"/>
            </a:solidFill>
            <a:ln w="9525" cap="flat">
              <a:noFill/>
              <a:prstDash val="solid"/>
              <a:miter/>
            </a:ln>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B3658A4A-F295-4C8D-A11F-2CD7E372A12B}"/>
                </a:ext>
              </a:extLst>
            </p:cNvPr>
            <p:cNvSpPr/>
            <p:nvPr/>
          </p:nvSpPr>
          <p:spPr>
            <a:xfrm>
              <a:off x="5918453" y="3217300"/>
              <a:ext cx="187833" cy="257046"/>
            </a:xfrm>
            <a:custGeom>
              <a:avLst/>
              <a:gdLst>
                <a:gd name="connsiteX0" fmla="*/ -721 w 187833"/>
                <a:gd name="connsiteY0" fmla="*/ 216623 h 257046"/>
                <a:gd name="connsiteX1" fmla="*/ 16804 w 187833"/>
                <a:gd name="connsiteY1" fmla="*/ 195953 h 257046"/>
                <a:gd name="connsiteX2" fmla="*/ 102529 w 187833"/>
                <a:gd name="connsiteY2" fmla="*/ 231291 h 257046"/>
                <a:gd name="connsiteX3" fmla="*/ 158252 w 187833"/>
                <a:gd name="connsiteY3" fmla="*/ 188810 h 257046"/>
                <a:gd name="connsiteX4" fmla="*/ 158252 w 187833"/>
                <a:gd name="connsiteY4" fmla="*/ 188048 h 257046"/>
                <a:gd name="connsiteX5" fmla="*/ 93291 w 187833"/>
                <a:gd name="connsiteY5" fmla="*/ 140423 h 257046"/>
                <a:gd name="connsiteX6" fmla="*/ 9376 w 187833"/>
                <a:gd name="connsiteY6" fmla="*/ 68318 h 257046"/>
                <a:gd name="connsiteX7" fmla="*/ 9376 w 187833"/>
                <a:gd name="connsiteY7" fmla="*/ 67556 h 257046"/>
                <a:gd name="connsiteX8" fmla="*/ 91481 w 187833"/>
                <a:gd name="connsiteY8" fmla="*/ -643 h 257046"/>
                <a:gd name="connsiteX9" fmla="*/ 179302 w 187833"/>
                <a:gd name="connsiteY9" fmla="*/ 30123 h 257046"/>
                <a:gd name="connsiteX10" fmla="*/ 162919 w 187833"/>
                <a:gd name="connsiteY10" fmla="*/ 51840 h 257046"/>
                <a:gd name="connsiteX11" fmla="*/ 90814 w 187833"/>
                <a:gd name="connsiteY11" fmla="*/ 24694 h 257046"/>
                <a:gd name="connsiteX12" fmla="*/ 37569 w 187833"/>
                <a:gd name="connsiteY12" fmla="*/ 65080 h 257046"/>
                <a:gd name="connsiteX13" fmla="*/ 37569 w 187833"/>
                <a:gd name="connsiteY13" fmla="*/ 65746 h 257046"/>
                <a:gd name="connsiteX14" fmla="*/ 105387 w 187833"/>
                <a:gd name="connsiteY14" fmla="*/ 114324 h 257046"/>
                <a:gd name="connsiteX15" fmla="*/ 186827 w 187833"/>
                <a:gd name="connsiteY15" fmla="*/ 184999 h 257046"/>
                <a:gd name="connsiteX16" fmla="*/ 186827 w 187833"/>
                <a:gd name="connsiteY16" fmla="*/ 185666 h 257046"/>
                <a:gd name="connsiteX17" fmla="*/ 101102 w 187833"/>
                <a:gd name="connsiteY17" fmla="*/ 256342 h 257046"/>
                <a:gd name="connsiteX18" fmla="*/ -1007 w 187833"/>
                <a:gd name="connsiteY18" fmla="*/ 216337 h 25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833" h="257046">
                  <a:moveTo>
                    <a:pt x="-721" y="216623"/>
                  </a:moveTo>
                  <a:lnTo>
                    <a:pt x="16804" y="195953"/>
                  </a:lnTo>
                  <a:cubicBezTo>
                    <a:pt x="39474" y="218832"/>
                    <a:pt x="70335" y="231577"/>
                    <a:pt x="102529" y="231291"/>
                  </a:cubicBezTo>
                  <a:cubicBezTo>
                    <a:pt x="136153" y="231291"/>
                    <a:pt x="158252" y="213479"/>
                    <a:pt x="158252" y="188810"/>
                  </a:cubicBezTo>
                  <a:lnTo>
                    <a:pt x="158252" y="188048"/>
                  </a:lnTo>
                  <a:cubicBezTo>
                    <a:pt x="158252" y="164902"/>
                    <a:pt x="145773" y="151662"/>
                    <a:pt x="93291" y="140423"/>
                  </a:cubicBezTo>
                  <a:cubicBezTo>
                    <a:pt x="36141" y="127945"/>
                    <a:pt x="9376" y="109371"/>
                    <a:pt x="9376" y="68318"/>
                  </a:cubicBezTo>
                  <a:lnTo>
                    <a:pt x="9376" y="67556"/>
                  </a:lnTo>
                  <a:cubicBezTo>
                    <a:pt x="9376" y="28313"/>
                    <a:pt x="44047" y="-643"/>
                    <a:pt x="91481" y="-643"/>
                  </a:cubicBezTo>
                  <a:cubicBezTo>
                    <a:pt x="123581" y="-1566"/>
                    <a:pt x="154822" y="9397"/>
                    <a:pt x="179302" y="30123"/>
                  </a:cubicBezTo>
                  <a:lnTo>
                    <a:pt x="162919" y="51840"/>
                  </a:lnTo>
                  <a:cubicBezTo>
                    <a:pt x="142915" y="34362"/>
                    <a:pt x="117389" y="24723"/>
                    <a:pt x="90814" y="24694"/>
                  </a:cubicBezTo>
                  <a:cubicBezTo>
                    <a:pt x="58335" y="24694"/>
                    <a:pt x="37569" y="42601"/>
                    <a:pt x="37569" y="65080"/>
                  </a:cubicBezTo>
                  <a:lnTo>
                    <a:pt x="37569" y="65746"/>
                  </a:lnTo>
                  <a:cubicBezTo>
                    <a:pt x="37569" y="89369"/>
                    <a:pt x="50428" y="102513"/>
                    <a:pt x="105387" y="114324"/>
                  </a:cubicBezTo>
                  <a:cubicBezTo>
                    <a:pt x="160347" y="126135"/>
                    <a:pt x="186827" y="146804"/>
                    <a:pt x="186827" y="184999"/>
                  </a:cubicBezTo>
                  <a:lnTo>
                    <a:pt x="186827" y="185666"/>
                  </a:lnTo>
                  <a:cubicBezTo>
                    <a:pt x="186827" y="228529"/>
                    <a:pt x="151108" y="256342"/>
                    <a:pt x="101102" y="256342"/>
                  </a:cubicBezTo>
                  <a:cubicBezTo>
                    <a:pt x="63191" y="256751"/>
                    <a:pt x="26520" y="242406"/>
                    <a:pt x="-1007" y="216337"/>
                  </a:cubicBezTo>
                </a:path>
              </a:pathLst>
            </a:custGeom>
            <a:solidFill>
              <a:srgbClr val="1A005C"/>
            </a:solidFill>
            <a:ln w="9525" cap="flat">
              <a:no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1DF1B55C-2AFD-4760-9790-890C1CDD02C0}"/>
                </a:ext>
              </a:extLst>
            </p:cNvPr>
            <p:cNvSpPr/>
            <p:nvPr/>
          </p:nvSpPr>
          <p:spPr>
            <a:xfrm>
              <a:off x="6157341" y="3217300"/>
              <a:ext cx="187832" cy="257046"/>
            </a:xfrm>
            <a:custGeom>
              <a:avLst/>
              <a:gdLst>
                <a:gd name="connsiteX0" fmla="*/ -722 w 187832"/>
                <a:gd name="connsiteY0" fmla="*/ 216623 h 257046"/>
                <a:gd name="connsiteX1" fmla="*/ 16804 w 187832"/>
                <a:gd name="connsiteY1" fmla="*/ 195953 h 257046"/>
                <a:gd name="connsiteX2" fmla="*/ 102529 w 187832"/>
                <a:gd name="connsiteY2" fmla="*/ 231291 h 257046"/>
                <a:gd name="connsiteX3" fmla="*/ 158251 w 187832"/>
                <a:gd name="connsiteY3" fmla="*/ 188810 h 257046"/>
                <a:gd name="connsiteX4" fmla="*/ 158251 w 187832"/>
                <a:gd name="connsiteY4" fmla="*/ 188048 h 257046"/>
                <a:gd name="connsiteX5" fmla="*/ 93291 w 187832"/>
                <a:gd name="connsiteY5" fmla="*/ 140423 h 257046"/>
                <a:gd name="connsiteX6" fmla="*/ 9375 w 187832"/>
                <a:gd name="connsiteY6" fmla="*/ 68318 h 257046"/>
                <a:gd name="connsiteX7" fmla="*/ 9375 w 187832"/>
                <a:gd name="connsiteY7" fmla="*/ 67556 h 257046"/>
                <a:gd name="connsiteX8" fmla="*/ 91480 w 187832"/>
                <a:gd name="connsiteY8" fmla="*/ -643 h 257046"/>
                <a:gd name="connsiteX9" fmla="*/ 179300 w 187832"/>
                <a:gd name="connsiteY9" fmla="*/ 30123 h 257046"/>
                <a:gd name="connsiteX10" fmla="*/ 162918 w 187832"/>
                <a:gd name="connsiteY10" fmla="*/ 51840 h 257046"/>
                <a:gd name="connsiteX11" fmla="*/ 90814 w 187832"/>
                <a:gd name="connsiteY11" fmla="*/ 24694 h 257046"/>
                <a:gd name="connsiteX12" fmla="*/ 37568 w 187832"/>
                <a:gd name="connsiteY12" fmla="*/ 65080 h 257046"/>
                <a:gd name="connsiteX13" fmla="*/ 37568 w 187832"/>
                <a:gd name="connsiteY13" fmla="*/ 65746 h 257046"/>
                <a:gd name="connsiteX14" fmla="*/ 105386 w 187832"/>
                <a:gd name="connsiteY14" fmla="*/ 114324 h 257046"/>
                <a:gd name="connsiteX15" fmla="*/ 186826 w 187832"/>
                <a:gd name="connsiteY15" fmla="*/ 184999 h 257046"/>
                <a:gd name="connsiteX16" fmla="*/ 186826 w 187832"/>
                <a:gd name="connsiteY16" fmla="*/ 185666 h 257046"/>
                <a:gd name="connsiteX17" fmla="*/ 101101 w 187832"/>
                <a:gd name="connsiteY17" fmla="*/ 256342 h 257046"/>
                <a:gd name="connsiteX18" fmla="*/ -1007 w 187832"/>
                <a:gd name="connsiteY18" fmla="*/ 216337 h 25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832" h="257046">
                  <a:moveTo>
                    <a:pt x="-722" y="216623"/>
                  </a:moveTo>
                  <a:lnTo>
                    <a:pt x="16804" y="195953"/>
                  </a:lnTo>
                  <a:cubicBezTo>
                    <a:pt x="39474" y="218832"/>
                    <a:pt x="70335" y="231577"/>
                    <a:pt x="102529" y="231291"/>
                  </a:cubicBezTo>
                  <a:cubicBezTo>
                    <a:pt x="136153" y="231291"/>
                    <a:pt x="158251" y="213479"/>
                    <a:pt x="158251" y="188810"/>
                  </a:cubicBezTo>
                  <a:lnTo>
                    <a:pt x="158251" y="188048"/>
                  </a:lnTo>
                  <a:cubicBezTo>
                    <a:pt x="158251" y="164902"/>
                    <a:pt x="145772" y="151662"/>
                    <a:pt x="93291" y="140423"/>
                  </a:cubicBezTo>
                  <a:cubicBezTo>
                    <a:pt x="36141" y="127945"/>
                    <a:pt x="9375" y="109371"/>
                    <a:pt x="9375" y="68318"/>
                  </a:cubicBezTo>
                  <a:lnTo>
                    <a:pt x="9375" y="67556"/>
                  </a:lnTo>
                  <a:cubicBezTo>
                    <a:pt x="9375" y="28313"/>
                    <a:pt x="44046" y="-643"/>
                    <a:pt x="91480" y="-643"/>
                  </a:cubicBezTo>
                  <a:cubicBezTo>
                    <a:pt x="123579" y="-1566"/>
                    <a:pt x="154822" y="9397"/>
                    <a:pt x="179300" y="30123"/>
                  </a:cubicBezTo>
                  <a:lnTo>
                    <a:pt x="162918" y="51840"/>
                  </a:lnTo>
                  <a:cubicBezTo>
                    <a:pt x="142915" y="34362"/>
                    <a:pt x="117388" y="24723"/>
                    <a:pt x="90814" y="24694"/>
                  </a:cubicBezTo>
                  <a:cubicBezTo>
                    <a:pt x="58333" y="24694"/>
                    <a:pt x="37568" y="42601"/>
                    <a:pt x="37568" y="65080"/>
                  </a:cubicBezTo>
                  <a:lnTo>
                    <a:pt x="37568" y="65746"/>
                  </a:lnTo>
                  <a:cubicBezTo>
                    <a:pt x="37568" y="89369"/>
                    <a:pt x="50428" y="102513"/>
                    <a:pt x="105386" y="114324"/>
                  </a:cubicBezTo>
                  <a:cubicBezTo>
                    <a:pt x="160346" y="126135"/>
                    <a:pt x="186826" y="146804"/>
                    <a:pt x="186826" y="184999"/>
                  </a:cubicBezTo>
                  <a:lnTo>
                    <a:pt x="186826" y="185666"/>
                  </a:lnTo>
                  <a:cubicBezTo>
                    <a:pt x="186826" y="228529"/>
                    <a:pt x="151107" y="256342"/>
                    <a:pt x="101101" y="256342"/>
                  </a:cubicBezTo>
                  <a:cubicBezTo>
                    <a:pt x="63191" y="256751"/>
                    <a:pt x="26520" y="242406"/>
                    <a:pt x="-1007" y="216337"/>
                  </a:cubicBezTo>
                </a:path>
              </a:pathLst>
            </a:custGeom>
            <a:solidFill>
              <a:srgbClr val="1A005C"/>
            </a:solidFill>
            <a:ln w="9525" cap="flat">
              <a:noFill/>
              <a:prstDash val="solid"/>
              <a:miter/>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B602AAF5-8525-4148-9160-D99E59A88DEA}"/>
                </a:ext>
              </a:extLst>
            </p:cNvPr>
            <p:cNvSpPr/>
            <p:nvPr/>
          </p:nvSpPr>
          <p:spPr>
            <a:xfrm>
              <a:off x="4622005" y="3763803"/>
              <a:ext cx="225075" cy="157829"/>
            </a:xfrm>
            <a:custGeom>
              <a:avLst/>
              <a:gdLst>
                <a:gd name="connsiteX0" fmla="*/ -1007 w 225075"/>
                <a:gd name="connsiteY0" fmla="*/ -697 h 157829"/>
                <a:gd name="connsiteX1" fmla="*/ 33093 w 225075"/>
                <a:gd name="connsiteY1" fmla="*/ -697 h 157829"/>
                <a:gd name="connsiteX2" fmla="*/ 55952 w 225075"/>
                <a:gd name="connsiteY2" fmla="*/ 93791 h 157829"/>
                <a:gd name="connsiteX3" fmla="*/ 63382 w 225075"/>
                <a:gd name="connsiteY3" fmla="*/ 132463 h 157829"/>
                <a:gd name="connsiteX4" fmla="*/ 63382 w 225075"/>
                <a:gd name="connsiteY4" fmla="*/ 132463 h 157829"/>
                <a:gd name="connsiteX5" fmla="*/ 70621 w 225075"/>
                <a:gd name="connsiteY5" fmla="*/ 93791 h 157829"/>
                <a:gd name="connsiteX6" fmla="*/ 91195 w 225075"/>
                <a:gd name="connsiteY6" fmla="*/ -697 h 157829"/>
                <a:gd name="connsiteX7" fmla="*/ 133390 w 225075"/>
                <a:gd name="connsiteY7" fmla="*/ -697 h 157829"/>
                <a:gd name="connsiteX8" fmla="*/ 155108 w 225075"/>
                <a:gd name="connsiteY8" fmla="*/ 93791 h 157829"/>
                <a:gd name="connsiteX9" fmla="*/ 162347 w 225075"/>
                <a:gd name="connsiteY9" fmla="*/ 132463 h 157829"/>
                <a:gd name="connsiteX10" fmla="*/ 162347 w 225075"/>
                <a:gd name="connsiteY10" fmla="*/ 132463 h 157829"/>
                <a:gd name="connsiteX11" fmla="*/ 169777 w 225075"/>
                <a:gd name="connsiteY11" fmla="*/ 93791 h 157829"/>
                <a:gd name="connsiteX12" fmla="*/ 192351 w 225075"/>
                <a:gd name="connsiteY12" fmla="*/ -697 h 157829"/>
                <a:gd name="connsiteX13" fmla="*/ 224069 w 225075"/>
                <a:gd name="connsiteY13" fmla="*/ -697 h 157829"/>
                <a:gd name="connsiteX14" fmla="*/ 181778 w 225075"/>
                <a:gd name="connsiteY14" fmla="*/ 157133 h 157829"/>
                <a:gd name="connsiteX15" fmla="*/ 141772 w 225075"/>
                <a:gd name="connsiteY15" fmla="*/ 157133 h 157829"/>
                <a:gd name="connsiteX16" fmla="*/ 118341 w 225075"/>
                <a:gd name="connsiteY16" fmla="*/ 51595 h 157829"/>
                <a:gd name="connsiteX17" fmla="*/ 112436 w 225075"/>
                <a:gd name="connsiteY17" fmla="*/ 21973 h 157829"/>
                <a:gd name="connsiteX18" fmla="*/ 112436 w 225075"/>
                <a:gd name="connsiteY18" fmla="*/ 21973 h 157829"/>
                <a:gd name="connsiteX19" fmla="*/ 107292 w 225075"/>
                <a:gd name="connsiteY19" fmla="*/ 51595 h 157829"/>
                <a:gd name="connsiteX20" fmla="*/ 83766 w 225075"/>
                <a:gd name="connsiteY20" fmla="*/ 157133 h 157829"/>
                <a:gd name="connsiteX21" fmla="*/ 43570 w 225075"/>
                <a:gd name="connsiteY21" fmla="*/ 157133 h 15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5075" h="157829">
                  <a:moveTo>
                    <a:pt x="-1007" y="-697"/>
                  </a:moveTo>
                  <a:lnTo>
                    <a:pt x="33093" y="-697"/>
                  </a:lnTo>
                  <a:lnTo>
                    <a:pt x="55952" y="93791"/>
                  </a:lnTo>
                  <a:cubicBezTo>
                    <a:pt x="57095" y="99030"/>
                    <a:pt x="62048" y="121890"/>
                    <a:pt x="63382" y="132463"/>
                  </a:cubicBezTo>
                  <a:lnTo>
                    <a:pt x="63382" y="132463"/>
                  </a:lnTo>
                  <a:cubicBezTo>
                    <a:pt x="64906" y="121890"/>
                    <a:pt x="69478" y="99030"/>
                    <a:pt x="70621" y="93791"/>
                  </a:cubicBezTo>
                  <a:lnTo>
                    <a:pt x="91195" y="-697"/>
                  </a:lnTo>
                  <a:lnTo>
                    <a:pt x="133390" y="-697"/>
                  </a:lnTo>
                  <a:lnTo>
                    <a:pt x="155108" y="93791"/>
                  </a:lnTo>
                  <a:cubicBezTo>
                    <a:pt x="156441" y="99221"/>
                    <a:pt x="160727" y="122366"/>
                    <a:pt x="162347" y="132463"/>
                  </a:cubicBezTo>
                  <a:lnTo>
                    <a:pt x="162347" y="132463"/>
                  </a:lnTo>
                  <a:cubicBezTo>
                    <a:pt x="163871" y="122081"/>
                    <a:pt x="168443" y="99697"/>
                    <a:pt x="169777" y="93791"/>
                  </a:cubicBezTo>
                  <a:lnTo>
                    <a:pt x="192351" y="-697"/>
                  </a:lnTo>
                  <a:lnTo>
                    <a:pt x="224069" y="-697"/>
                  </a:lnTo>
                  <a:lnTo>
                    <a:pt x="181778" y="157133"/>
                  </a:lnTo>
                  <a:lnTo>
                    <a:pt x="141772" y="157133"/>
                  </a:lnTo>
                  <a:lnTo>
                    <a:pt x="118341" y="51595"/>
                  </a:lnTo>
                  <a:cubicBezTo>
                    <a:pt x="116722" y="44356"/>
                    <a:pt x="113579" y="30546"/>
                    <a:pt x="112436" y="21973"/>
                  </a:cubicBezTo>
                  <a:lnTo>
                    <a:pt x="112436" y="21973"/>
                  </a:lnTo>
                  <a:cubicBezTo>
                    <a:pt x="111388" y="30546"/>
                    <a:pt x="108816" y="44071"/>
                    <a:pt x="107292" y="51595"/>
                  </a:cubicBezTo>
                  <a:lnTo>
                    <a:pt x="83766" y="157133"/>
                  </a:lnTo>
                  <a:lnTo>
                    <a:pt x="43570" y="157133"/>
                  </a:lnTo>
                  <a:close/>
                </a:path>
              </a:pathLst>
            </a:custGeom>
            <a:solidFill>
              <a:srgbClr val="1A005D"/>
            </a:solidFill>
            <a:ln w="9525" cap="flat">
              <a:noFill/>
              <a:prstDash val="solid"/>
              <a:miter/>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3BC3E716-0E26-4546-9377-68F3CAE6459B}"/>
                </a:ext>
              </a:extLst>
            </p:cNvPr>
            <p:cNvSpPr/>
            <p:nvPr/>
          </p:nvSpPr>
          <p:spPr>
            <a:xfrm>
              <a:off x="4841653" y="3802761"/>
              <a:ext cx="109489" cy="121838"/>
            </a:xfrm>
            <a:custGeom>
              <a:avLst/>
              <a:gdLst>
                <a:gd name="connsiteX0" fmla="*/ 80526 w 109489"/>
                <a:gd name="connsiteY0" fmla="*/ 47881 h 121838"/>
                <a:gd name="connsiteX1" fmla="*/ 56143 w 109489"/>
                <a:gd name="connsiteY1" fmla="*/ 20829 h 121838"/>
                <a:gd name="connsiteX2" fmla="*/ 29472 w 109489"/>
                <a:gd name="connsiteY2" fmla="*/ 47500 h 121838"/>
                <a:gd name="connsiteX3" fmla="*/ 29472 w 109489"/>
                <a:gd name="connsiteY3" fmla="*/ 47881 h 121838"/>
                <a:gd name="connsiteX4" fmla="*/ -1007 w 109489"/>
                <a:gd name="connsiteY4" fmla="*/ 59692 h 121838"/>
                <a:gd name="connsiteX5" fmla="*/ 57286 w 109489"/>
                <a:gd name="connsiteY5" fmla="*/ -697 h 121838"/>
                <a:gd name="connsiteX6" fmla="*/ 108340 w 109489"/>
                <a:gd name="connsiteY6" fmla="*/ 61501 h 121838"/>
                <a:gd name="connsiteX7" fmla="*/ 108340 w 109489"/>
                <a:gd name="connsiteY7" fmla="*/ 68740 h 121838"/>
                <a:gd name="connsiteX8" fmla="*/ 30425 w 109489"/>
                <a:gd name="connsiteY8" fmla="*/ 68740 h 121838"/>
                <a:gd name="connsiteX9" fmla="*/ 66334 w 109489"/>
                <a:gd name="connsiteY9" fmla="*/ 98078 h 121838"/>
                <a:gd name="connsiteX10" fmla="*/ 100244 w 109489"/>
                <a:gd name="connsiteY10" fmla="*/ 88553 h 121838"/>
                <a:gd name="connsiteX11" fmla="*/ 100719 w 109489"/>
                <a:gd name="connsiteY11" fmla="*/ 113413 h 121838"/>
                <a:gd name="connsiteX12" fmla="*/ 62619 w 109489"/>
                <a:gd name="connsiteY12" fmla="*/ 121128 h 121838"/>
                <a:gd name="connsiteX13" fmla="*/ -627 w 109489"/>
                <a:gd name="connsiteY13" fmla="*/ 59692 h 12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489" h="121838">
                  <a:moveTo>
                    <a:pt x="80526" y="47881"/>
                  </a:moveTo>
                  <a:cubicBezTo>
                    <a:pt x="80526" y="28831"/>
                    <a:pt x="71001" y="20829"/>
                    <a:pt x="56143" y="20829"/>
                  </a:cubicBezTo>
                  <a:cubicBezTo>
                    <a:pt x="41379" y="20829"/>
                    <a:pt x="29472" y="32765"/>
                    <a:pt x="29472" y="47500"/>
                  </a:cubicBezTo>
                  <a:cubicBezTo>
                    <a:pt x="29472" y="47624"/>
                    <a:pt x="29472" y="47757"/>
                    <a:pt x="29472" y="47881"/>
                  </a:cubicBezTo>
                  <a:close/>
                  <a:moveTo>
                    <a:pt x="-1007" y="59692"/>
                  </a:moveTo>
                  <a:cubicBezTo>
                    <a:pt x="-1007" y="24640"/>
                    <a:pt x="22233" y="-697"/>
                    <a:pt x="57286" y="-697"/>
                  </a:cubicBezTo>
                  <a:cubicBezTo>
                    <a:pt x="90909" y="-697"/>
                    <a:pt x="108340" y="19401"/>
                    <a:pt x="108340" y="61501"/>
                  </a:cubicBezTo>
                  <a:cubicBezTo>
                    <a:pt x="108530" y="63911"/>
                    <a:pt x="108530" y="66331"/>
                    <a:pt x="108340" y="68740"/>
                  </a:cubicBezTo>
                  <a:lnTo>
                    <a:pt x="30425" y="68740"/>
                  </a:lnTo>
                  <a:cubicBezTo>
                    <a:pt x="30425" y="86552"/>
                    <a:pt x="45284" y="98078"/>
                    <a:pt x="66334" y="98078"/>
                  </a:cubicBezTo>
                  <a:cubicBezTo>
                    <a:pt x="78336" y="98249"/>
                    <a:pt x="90147" y="94943"/>
                    <a:pt x="100244" y="88553"/>
                  </a:cubicBezTo>
                  <a:lnTo>
                    <a:pt x="100719" y="113413"/>
                  </a:lnTo>
                  <a:cubicBezTo>
                    <a:pt x="88718" y="118727"/>
                    <a:pt x="75764" y="121356"/>
                    <a:pt x="62619" y="121128"/>
                  </a:cubicBezTo>
                  <a:cubicBezTo>
                    <a:pt x="24519" y="121128"/>
                    <a:pt x="-627" y="98744"/>
                    <a:pt x="-627" y="59692"/>
                  </a:cubicBezTo>
                </a:path>
              </a:pathLst>
            </a:custGeom>
            <a:solidFill>
              <a:srgbClr val="1A005D"/>
            </a:solidFill>
            <a:ln w="9525" cap="flat">
              <a:noFill/>
              <a:prstDash val="solid"/>
              <a:miter/>
            </a:ln>
          </p:spPr>
          <p:txBody>
            <a:bodyPr rtlCol="0" anchor="ctr"/>
            <a:lstStyle/>
            <a:p>
              <a:endParaRPr lang="ja-JP" altLang="en-US"/>
            </a:p>
          </p:txBody>
        </p:sp>
        <p:sp>
          <p:nvSpPr>
            <p:cNvPr id="82" name="フリーフォーム: 図形 81">
              <a:extLst>
                <a:ext uri="{FF2B5EF4-FFF2-40B4-BE49-F238E27FC236}">
                  <a16:creationId xmlns:a16="http://schemas.microsoft.com/office/drawing/2014/main" id="{329FACA4-F841-48F7-A772-E7292A657E19}"/>
                </a:ext>
              </a:extLst>
            </p:cNvPr>
            <p:cNvSpPr/>
            <p:nvPr/>
          </p:nvSpPr>
          <p:spPr>
            <a:xfrm>
              <a:off x="5028057" y="3763803"/>
              <a:ext cx="88106" cy="157829"/>
            </a:xfrm>
            <a:custGeom>
              <a:avLst/>
              <a:gdLst>
                <a:gd name="connsiteX0" fmla="*/ 0 w 88106"/>
                <a:gd name="connsiteY0" fmla="*/ 0 h 157829"/>
                <a:gd name="connsiteX1" fmla="*/ 88106 w 88106"/>
                <a:gd name="connsiteY1" fmla="*/ 0 h 157829"/>
                <a:gd name="connsiteX2" fmla="*/ 88106 w 88106"/>
                <a:gd name="connsiteY2" fmla="*/ 26479 h 157829"/>
                <a:gd name="connsiteX3" fmla="*/ 31909 w 88106"/>
                <a:gd name="connsiteY3" fmla="*/ 26479 h 157829"/>
                <a:gd name="connsiteX4" fmla="*/ 31909 w 88106"/>
                <a:gd name="connsiteY4" fmla="*/ 66294 h 157829"/>
                <a:gd name="connsiteX5" fmla="*/ 85249 w 88106"/>
                <a:gd name="connsiteY5" fmla="*/ 66294 h 157829"/>
                <a:gd name="connsiteX6" fmla="*/ 85249 w 88106"/>
                <a:gd name="connsiteY6" fmla="*/ 92011 h 157829"/>
                <a:gd name="connsiteX7" fmla="*/ 31909 w 88106"/>
                <a:gd name="connsiteY7" fmla="*/ 92011 h 157829"/>
                <a:gd name="connsiteX8" fmla="*/ 31909 w 88106"/>
                <a:gd name="connsiteY8" fmla="*/ 157829 h 157829"/>
                <a:gd name="connsiteX9" fmla="*/ 0 w 88106"/>
                <a:gd name="connsiteY9" fmla="*/ 157829 h 157829"/>
                <a:gd name="connsiteX10" fmla="*/ 0 w 88106"/>
                <a:gd name="connsiteY10" fmla="*/ 0 h 15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106" h="157829">
                  <a:moveTo>
                    <a:pt x="0" y="0"/>
                  </a:moveTo>
                  <a:lnTo>
                    <a:pt x="88106" y="0"/>
                  </a:lnTo>
                  <a:lnTo>
                    <a:pt x="88106" y="26479"/>
                  </a:lnTo>
                  <a:lnTo>
                    <a:pt x="31909" y="26479"/>
                  </a:lnTo>
                  <a:lnTo>
                    <a:pt x="31909" y="66294"/>
                  </a:lnTo>
                  <a:lnTo>
                    <a:pt x="85249" y="66294"/>
                  </a:lnTo>
                  <a:lnTo>
                    <a:pt x="85249" y="92011"/>
                  </a:lnTo>
                  <a:lnTo>
                    <a:pt x="31909" y="92011"/>
                  </a:lnTo>
                  <a:lnTo>
                    <a:pt x="31909" y="157829"/>
                  </a:lnTo>
                  <a:lnTo>
                    <a:pt x="0" y="157829"/>
                  </a:lnTo>
                  <a:lnTo>
                    <a:pt x="0" y="0"/>
                  </a:lnTo>
                  <a:close/>
                </a:path>
              </a:pathLst>
            </a:custGeom>
            <a:solidFill>
              <a:srgbClr val="1A005D"/>
            </a:solidFill>
            <a:ln w="9525" cap="flat">
              <a:noFill/>
              <a:prstDash val="solid"/>
              <a:miter/>
            </a:ln>
          </p:spPr>
          <p:txBody>
            <a:bodyPr rtlCol="0" anchor="ctr"/>
            <a:lstStyle/>
            <a:p>
              <a:endParaRPr lang="ja-JP" altLang="en-US"/>
            </a:p>
          </p:txBody>
        </p:sp>
        <p:sp>
          <p:nvSpPr>
            <p:cNvPr id="83" name="フリーフォーム: 図形 82">
              <a:extLst>
                <a:ext uri="{FF2B5EF4-FFF2-40B4-BE49-F238E27FC236}">
                  <a16:creationId xmlns:a16="http://schemas.microsoft.com/office/drawing/2014/main" id="{AB89F98D-B488-4223-8A47-0C41E46FE337}"/>
                </a:ext>
              </a:extLst>
            </p:cNvPr>
            <p:cNvSpPr/>
            <p:nvPr/>
          </p:nvSpPr>
          <p:spPr>
            <a:xfrm>
              <a:off x="5131879" y="3754183"/>
              <a:ext cx="30290" cy="167449"/>
            </a:xfrm>
            <a:custGeom>
              <a:avLst/>
              <a:gdLst>
                <a:gd name="connsiteX0" fmla="*/ -1007 w 30290"/>
                <a:gd name="connsiteY0" fmla="*/ 50357 h 167449"/>
                <a:gd name="connsiteX1" fmla="*/ 29283 w 30290"/>
                <a:gd name="connsiteY1" fmla="*/ 50357 h 167449"/>
                <a:gd name="connsiteX2" fmla="*/ 29283 w 30290"/>
                <a:gd name="connsiteY2" fmla="*/ 166753 h 167449"/>
                <a:gd name="connsiteX3" fmla="*/ -1007 w 30290"/>
                <a:gd name="connsiteY3" fmla="*/ 166753 h 167449"/>
                <a:gd name="connsiteX4" fmla="*/ -1007 w 30290"/>
                <a:gd name="connsiteY4" fmla="*/ -697 h 167449"/>
                <a:gd name="connsiteX5" fmla="*/ 29283 w 30290"/>
                <a:gd name="connsiteY5" fmla="*/ -697 h 167449"/>
                <a:gd name="connsiteX6" fmla="*/ 29283 w 30290"/>
                <a:gd name="connsiteY6" fmla="*/ 27878 h 167449"/>
                <a:gd name="connsiteX7" fmla="*/ -1007 w 30290"/>
                <a:gd name="connsiteY7" fmla="*/ 27878 h 16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90" h="167449">
                  <a:moveTo>
                    <a:pt x="-1007" y="50357"/>
                  </a:moveTo>
                  <a:lnTo>
                    <a:pt x="29283" y="50357"/>
                  </a:lnTo>
                  <a:lnTo>
                    <a:pt x="29283" y="166753"/>
                  </a:lnTo>
                  <a:lnTo>
                    <a:pt x="-1007" y="166753"/>
                  </a:lnTo>
                  <a:close/>
                  <a:moveTo>
                    <a:pt x="-1007" y="-697"/>
                  </a:moveTo>
                  <a:lnTo>
                    <a:pt x="29283" y="-697"/>
                  </a:lnTo>
                  <a:lnTo>
                    <a:pt x="29283" y="27878"/>
                  </a:lnTo>
                  <a:lnTo>
                    <a:pt x="-1007" y="27878"/>
                  </a:lnTo>
                  <a:close/>
                </a:path>
              </a:pathLst>
            </a:custGeom>
            <a:solidFill>
              <a:srgbClr val="1A005D"/>
            </a:solidFill>
            <a:ln w="9525" cap="flat">
              <a:noFill/>
              <a:prstDash val="solid"/>
              <a:miter/>
            </a:ln>
          </p:spPr>
          <p:txBody>
            <a:bodyPr rtlCol="0" anchor="ctr"/>
            <a:lstStyle/>
            <a:p>
              <a:endParaRPr lang="ja-JP" altLang="en-US"/>
            </a:p>
          </p:txBody>
        </p:sp>
        <p:sp>
          <p:nvSpPr>
            <p:cNvPr id="84" name="フリーフォーム: 図形 83">
              <a:extLst>
                <a:ext uri="{FF2B5EF4-FFF2-40B4-BE49-F238E27FC236}">
                  <a16:creationId xmlns:a16="http://schemas.microsoft.com/office/drawing/2014/main" id="{D99053E8-8A9F-4166-B527-06B6D510F70A}"/>
                </a:ext>
              </a:extLst>
            </p:cNvPr>
            <p:cNvSpPr/>
            <p:nvPr/>
          </p:nvSpPr>
          <p:spPr>
            <a:xfrm>
              <a:off x="5180742" y="3802568"/>
              <a:ext cx="110014" cy="119159"/>
            </a:xfrm>
            <a:custGeom>
              <a:avLst/>
              <a:gdLst>
                <a:gd name="connsiteX0" fmla="*/ 136 w 110014"/>
                <a:gd name="connsiteY0" fmla="*/ 38548 h 119159"/>
                <a:gd name="connsiteX1" fmla="*/ -1007 w 110014"/>
                <a:gd name="connsiteY1" fmla="*/ 2449 h 119159"/>
                <a:gd name="connsiteX2" fmla="*/ 27568 w 110014"/>
                <a:gd name="connsiteY2" fmla="*/ 2449 h 119159"/>
                <a:gd name="connsiteX3" fmla="*/ 28520 w 110014"/>
                <a:gd name="connsiteY3" fmla="*/ 21499 h 119159"/>
                <a:gd name="connsiteX4" fmla="*/ 28520 w 110014"/>
                <a:gd name="connsiteY4" fmla="*/ 21499 h 119159"/>
                <a:gd name="connsiteX5" fmla="*/ 67192 w 110014"/>
                <a:gd name="connsiteY5" fmla="*/ -695 h 119159"/>
                <a:gd name="connsiteX6" fmla="*/ 109007 w 110014"/>
                <a:gd name="connsiteY6" fmla="*/ 50645 h 119159"/>
                <a:gd name="connsiteX7" fmla="*/ 109007 w 110014"/>
                <a:gd name="connsiteY7" fmla="*/ 118463 h 119159"/>
                <a:gd name="connsiteX8" fmla="*/ 79194 w 110014"/>
                <a:gd name="connsiteY8" fmla="*/ 118463 h 119159"/>
                <a:gd name="connsiteX9" fmla="*/ 79194 w 110014"/>
                <a:gd name="connsiteY9" fmla="*/ 62361 h 119159"/>
                <a:gd name="connsiteX10" fmla="*/ 58143 w 110014"/>
                <a:gd name="connsiteY10" fmla="*/ 23498 h 119159"/>
                <a:gd name="connsiteX11" fmla="*/ 34426 w 110014"/>
                <a:gd name="connsiteY11" fmla="*/ 38643 h 119159"/>
                <a:gd name="connsiteX12" fmla="*/ 29472 w 110014"/>
                <a:gd name="connsiteY12" fmla="*/ 65789 h 119159"/>
                <a:gd name="connsiteX13" fmla="*/ 29472 w 110014"/>
                <a:gd name="connsiteY13" fmla="*/ 118463 h 119159"/>
                <a:gd name="connsiteX14" fmla="*/ -341 w 110014"/>
                <a:gd name="connsiteY14" fmla="*/ 118463 h 11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014" h="119159">
                  <a:moveTo>
                    <a:pt x="136" y="38548"/>
                  </a:moveTo>
                  <a:cubicBezTo>
                    <a:pt x="136" y="27309"/>
                    <a:pt x="136" y="14831"/>
                    <a:pt x="-1007" y="2449"/>
                  </a:cubicBezTo>
                  <a:lnTo>
                    <a:pt x="27568" y="2449"/>
                  </a:lnTo>
                  <a:cubicBezTo>
                    <a:pt x="27568" y="7401"/>
                    <a:pt x="28520" y="15783"/>
                    <a:pt x="28520" y="21499"/>
                  </a:cubicBezTo>
                  <a:lnTo>
                    <a:pt x="28520" y="21499"/>
                  </a:lnTo>
                  <a:cubicBezTo>
                    <a:pt x="36427" y="7649"/>
                    <a:pt x="51190" y="-838"/>
                    <a:pt x="67192" y="-695"/>
                  </a:cubicBezTo>
                  <a:cubicBezTo>
                    <a:pt x="98148" y="-695"/>
                    <a:pt x="109007" y="19403"/>
                    <a:pt x="109007" y="50645"/>
                  </a:cubicBezTo>
                  <a:lnTo>
                    <a:pt x="109007" y="118463"/>
                  </a:lnTo>
                  <a:lnTo>
                    <a:pt x="79194" y="118463"/>
                  </a:lnTo>
                  <a:lnTo>
                    <a:pt x="79194" y="62361"/>
                  </a:lnTo>
                  <a:cubicBezTo>
                    <a:pt x="79194" y="39977"/>
                    <a:pt x="78051" y="23498"/>
                    <a:pt x="58143" y="23498"/>
                  </a:cubicBezTo>
                  <a:cubicBezTo>
                    <a:pt x="48047" y="23775"/>
                    <a:pt x="38902" y="29604"/>
                    <a:pt x="34426" y="38643"/>
                  </a:cubicBezTo>
                  <a:cubicBezTo>
                    <a:pt x="30711" y="47197"/>
                    <a:pt x="28997" y="56484"/>
                    <a:pt x="29472" y="65789"/>
                  </a:cubicBezTo>
                  <a:lnTo>
                    <a:pt x="29472" y="118463"/>
                  </a:lnTo>
                  <a:lnTo>
                    <a:pt x="-341" y="118463"/>
                  </a:lnTo>
                  <a:close/>
                </a:path>
              </a:pathLst>
            </a:custGeom>
            <a:solidFill>
              <a:srgbClr val="1A005D"/>
            </a:solidFill>
            <a:ln w="9525"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E77635F9-E6E7-49C4-9A2B-1CD591E82E1C}"/>
                </a:ext>
              </a:extLst>
            </p:cNvPr>
            <p:cNvSpPr/>
            <p:nvPr/>
          </p:nvSpPr>
          <p:spPr>
            <a:xfrm>
              <a:off x="5304663" y="3751135"/>
              <a:ext cx="117633" cy="173580"/>
            </a:xfrm>
            <a:custGeom>
              <a:avLst/>
              <a:gdLst>
                <a:gd name="connsiteX0" fmla="*/ 86432 w 117633"/>
                <a:gd name="connsiteY0" fmla="*/ 111889 h 173580"/>
                <a:gd name="connsiteX1" fmla="*/ 57857 w 117633"/>
                <a:gd name="connsiteY1" fmla="*/ 73789 h 173580"/>
                <a:gd name="connsiteX2" fmla="*/ 30520 w 117633"/>
                <a:gd name="connsiteY2" fmla="*/ 111889 h 173580"/>
                <a:gd name="connsiteX3" fmla="*/ 58047 w 117633"/>
                <a:gd name="connsiteY3" fmla="*/ 149417 h 173580"/>
                <a:gd name="connsiteX4" fmla="*/ 86622 w 117633"/>
                <a:gd name="connsiteY4" fmla="*/ 112080 h 173580"/>
                <a:gd name="connsiteX5" fmla="*/ -912 w 117633"/>
                <a:gd name="connsiteY5" fmla="*/ 112080 h 173580"/>
                <a:gd name="connsiteX6" fmla="*/ 49761 w 117633"/>
                <a:gd name="connsiteY6" fmla="*/ 51024 h 173580"/>
                <a:gd name="connsiteX7" fmla="*/ 86337 w 117633"/>
                <a:gd name="connsiteY7" fmla="*/ 71884 h 173580"/>
                <a:gd name="connsiteX8" fmla="*/ 86337 w 117633"/>
                <a:gd name="connsiteY8" fmla="*/ 71884 h 173580"/>
                <a:gd name="connsiteX9" fmla="*/ 85670 w 117633"/>
                <a:gd name="connsiteY9" fmla="*/ 39499 h 173580"/>
                <a:gd name="connsiteX10" fmla="*/ 85670 w 117633"/>
                <a:gd name="connsiteY10" fmla="*/ -697 h 173580"/>
                <a:gd name="connsiteX11" fmla="*/ 115483 w 117633"/>
                <a:gd name="connsiteY11" fmla="*/ -697 h 173580"/>
                <a:gd name="connsiteX12" fmla="*/ 115483 w 117633"/>
                <a:gd name="connsiteY12" fmla="*/ 135321 h 173580"/>
                <a:gd name="connsiteX13" fmla="*/ 116626 w 117633"/>
                <a:gd name="connsiteY13" fmla="*/ 170182 h 173580"/>
                <a:gd name="connsiteX14" fmla="*/ 89004 w 117633"/>
                <a:gd name="connsiteY14" fmla="*/ 170182 h 173580"/>
                <a:gd name="connsiteX15" fmla="*/ 88337 w 117633"/>
                <a:gd name="connsiteY15" fmla="*/ 149799 h 173580"/>
                <a:gd name="connsiteX16" fmla="*/ 88337 w 117633"/>
                <a:gd name="connsiteY16" fmla="*/ 149799 h 173580"/>
                <a:gd name="connsiteX17" fmla="*/ 49380 w 117633"/>
                <a:gd name="connsiteY17" fmla="*/ 172849 h 173580"/>
                <a:gd name="connsiteX18" fmla="*/ -1007 w 117633"/>
                <a:gd name="connsiteY18" fmla="*/ 112080 h 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633" h="173580">
                  <a:moveTo>
                    <a:pt x="86432" y="111889"/>
                  </a:moveTo>
                  <a:cubicBezTo>
                    <a:pt x="86432" y="89982"/>
                    <a:pt x="75097" y="73789"/>
                    <a:pt x="57857" y="73789"/>
                  </a:cubicBezTo>
                  <a:cubicBezTo>
                    <a:pt x="40617" y="73789"/>
                    <a:pt x="30520" y="89791"/>
                    <a:pt x="30520" y="111889"/>
                  </a:cubicBezTo>
                  <a:cubicBezTo>
                    <a:pt x="30520" y="133987"/>
                    <a:pt x="41094" y="149417"/>
                    <a:pt x="58047" y="149417"/>
                  </a:cubicBezTo>
                  <a:cubicBezTo>
                    <a:pt x="75002" y="149417"/>
                    <a:pt x="86622" y="133320"/>
                    <a:pt x="86622" y="112080"/>
                  </a:cubicBezTo>
                  <a:moveTo>
                    <a:pt x="-912" y="112080"/>
                  </a:moveTo>
                  <a:cubicBezTo>
                    <a:pt x="-912" y="76170"/>
                    <a:pt x="19186" y="51024"/>
                    <a:pt x="49761" y="51024"/>
                  </a:cubicBezTo>
                  <a:cubicBezTo>
                    <a:pt x="64906" y="50434"/>
                    <a:pt x="79098" y="58530"/>
                    <a:pt x="86337" y="71884"/>
                  </a:cubicBezTo>
                  <a:lnTo>
                    <a:pt x="86337" y="71884"/>
                  </a:lnTo>
                  <a:cubicBezTo>
                    <a:pt x="86337" y="63026"/>
                    <a:pt x="85670" y="50834"/>
                    <a:pt x="85670" y="39499"/>
                  </a:cubicBezTo>
                  <a:lnTo>
                    <a:pt x="85670" y="-697"/>
                  </a:lnTo>
                  <a:lnTo>
                    <a:pt x="115483" y="-697"/>
                  </a:lnTo>
                  <a:lnTo>
                    <a:pt x="115483" y="135321"/>
                  </a:lnTo>
                  <a:cubicBezTo>
                    <a:pt x="115483" y="147512"/>
                    <a:pt x="115483" y="160467"/>
                    <a:pt x="116626" y="170182"/>
                  </a:cubicBezTo>
                  <a:lnTo>
                    <a:pt x="89004" y="170182"/>
                  </a:lnTo>
                  <a:cubicBezTo>
                    <a:pt x="89004" y="164753"/>
                    <a:pt x="88337" y="157514"/>
                    <a:pt x="88337" y="149799"/>
                  </a:cubicBezTo>
                  <a:lnTo>
                    <a:pt x="88337" y="149799"/>
                  </a:lnTo>
                  <a:cubicBezTo>
                    <a:pt x="81003" y="164486"/>
                    <a:pt x="65763" y="173516"/>
                    <a:pt x="49380" y="172849"/>
                  </a:cubicBezTo>
                  <a:cubicBezTo>
                    <a:pt x="18233" y="172849"/>
                    <a:pt x="-1007" y="148941"/>
                    <a:pt x="-1007" y="112080"/>
                  </a:cubicBezTo>
                </a:path>
              </a:pathLst>
            </a:custGeom>
            <a:solidFill>
              <a:srgbClr val="1A005D"/>
            </a:solidFill>
            <a:ln w="9525"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8FB031F8-8A32-4D08-96C6-5E6A7760362C}"/>
                </a:ext>
              </a:extLst>
            </p:cNvPr>
            <p:cNvSpPr/>
            <p:nvPr/>
          </p:nvSpPr>
          <p:spPr>
            <a:xfrm>
              <a:off x="5502402" y="3771233"/>
              <a:ext cx="81342" cy="151946"/>
            </a:xfrm>
            <a:custGeom>
              <a:avLst/>
              <a:gdLst>
                <a:gd name="connsiteX0" fmla="*/ 21376 w 81342"/>
                <a:gd name="connsiteY0" fmla="*/ 107221 h 151946"/>
                <a:gd name="connsiteX1" fmla="*/ 21376 w 81342"/>
                <a:gd name="connsiteY1" fmla="*/ 55691 h 151946"/>
                <a:gd name="connsiteX2" fmla="*/ -1007 w 81342"/>
                <a:gd name="connsiteY2" fmla="*/ 55691 h 151946"/>
                <a:gd name="connsiteX3" fmla="*/ -1007 w 81342"/>
                <a:gd name="connsiteY3" fmla="*/ 33307 h 151946"/>
                <a:gd name="connsiteX4" fmla="*/ 21853 w 81342"/>
                <a:gd name="connsiteY4" fmla="*/ 33307 h 151946"/>
                <a:gd name="connsiteX5" fmla="*/ 21853 w 81342"/>
                <a:gd name="connsiteY5" fmla="*/ 8828 h 151946"/>
                <a:gd name="connsiteX6" fmla="*/ 50428 w 81342"/>
                <a:gd name="connsiteY6" fmla="*/ -697 h 151946"/>
                <a:gd name="connsiteX7" fmla="*/ 50428 w 81342"/>
                <a:gd name="connsiteY7" fmla="*/ 33498 h 151946"/>
                <a:gd name="connsiteX8" fmla="*/ 78240 w 81342"/>
                <a:gd name="connsiteY8" fmla="*/ 33498 h 151946"/>
                <a:gd name="connsiteX9" fmla="*/ 78240 w 81342"/>
                <a:gd name="connsiteY9" fmla="*/ 55882 h 151946"/>
                <a:gd name="connsiteX10" fmla="*/ 50428 w 81342"/>
                <a:gd name="connsiteY10" fmla="*/ 55882 h 151946"/>
                <a:gd name="connsiteX11" fmla="*/ 50428 w 81342"/>
                <a:gd name="connsiteY11" fmla="*/ 101316 h 151946"/>
                <a:gd name="connsiteX12" fmla="*/ 68525 w 81342"/>
                <a:gd name="connsiteY12" fmla="*/ 126843 h 151946"/>
                <a:gd name="connsiteX13" fmla="*/ 79574 w 81342"/>
                <a:gd name="connsiteY13" fmla="*/ 125033 h 151946"/>
                <a:gd name="connsiteX14" fmla="*/ 80335 w 81342"/>
                <a:gd name="connsiteY14" fmla="*/ 148274 h 151946"/>
                <a:gd name="connsiteX15" fmla="*/ 59476 w 81342"/>
                <a:gd name="connsiteY15" fmla="*/ 151227 h 151946"/>
                <a:gd name="connsiteX16" fmla="*/ 21376 w 81342"/>
                <a:gd name="connsiteY16" fmla="*/ 107412 h 15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342" h="151946">
                  <a:moveTo>
                    <a:pt x="21376" y="107221"/>
                  </a:moveTo>
                  <a:lnTo>
                    <a:pt x="21376" y="55691"/>
                  </a:lnTo>
                  <a:lnTo>
                    <a:pt x="-1007" y="55691"/>
                  </a:lnTo>
                  <a:lnTo>
                    <a:pt x="-1007" y="33307"/>
                  </a:lnTo>
                  <a:lnTo>
                    <a:pt x="21853" y="33307"/>
                  </a:lnTo>
                  <a:lnTo>
                    <a:pt x="21853" y="8828"/>
                  </a:lnTo>
                  <a:lnTo>
                    <a:pt x="50428" y="-697"/>
                  </a:lnTo>
                  <a:lnTo>
                    <a:pt x="50428" y="33498"/>
                  </a:lnTo>
                  <a:lnTo>
                    <a:pt x="78240" y="33498"/>
                  </a:lnTo>
                  <a:lnTo>
                    <a:pt x="78240" y="55882"/>
                  </a:lnTo>
                  <a:lnTo>
                    <a:pt x="50428" y="55882"/>
                  </a:lnTo>
                  <a:lnTo>
                    <a:pt x="50428" y="101316"/>
                  </a:lnTo>
                  <a:cubicBezTo>
                    <a:pt x="50428" y="118937"/>
                    <a:pt x="53857" y="126843"/>
                    <a:pt x="68525" y="126843"/>
                  </a:cubicBezTo>
                  <a:cubicBezTo>
                    <a:pt x="72239" y="126824"/>
                    <a:pt x="76050" y="126214"/>
                    <a:pt x="79574" y="125033"/>
                  </a:cubicBezTo>
                  <a:lnTo>
                    <a:pt x="80335" y="148274"/>
                  </a:lnTo>
                  <a:cubicBezTo>
                    <a:pt x="73573" y="150417"/>
                    <a:pt x="66525" y="151417"/>
                    <a:pt x="59476" y="151227"/>
                  </a:cubicBezTo>
                  <a:cubicBezTo>
                    <a:pt x="32806" y="151227"/>
                    <a:pt x="21376" y="138082"/>
                    <a:pt x="21376" y="107412"/>
                  </a:cubicBezTo>
                </a:path>
              </a:pathLst>
            </a:custGeom>
            <a:solidFill>
              <a:srgbClr val="1A005D"/>
            </a:solidFill>
            <a:ln w="95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9AB6F269-7F02-449A-8BBE-2E03996BF08D}"/>
                </a:ext>
              </a:extLst>
            </p:cNvPr>
            <p:cNvSpPr/>
            <p:nvPr/>
          </p:nvSpPr>
          <p:spPr>
            <a:xfrm>
              <a:off x="5599081" y="3750754"/>
              <a:ext cx="109632" cy="171259"/>
            </a:xfrm>
            <a:custGeom>
              <a:avLst/>
              <a:gdLst>
                <a:gd name="connsiteX0" fmla="*/ -532 w 109632"/>
                <a:gd name="connsiteY0" fmla="*/ -697 h 171259"/>
                <a:gd name="connsiteX1" fmla="*/ 29282 w 109632"/>
                <a:gd name="connsiteY1" fmla="*/ -697 h 171259"/>
                <a:gd name="connsiteX2" fmla="*/ 29282 w 109632"/>
                <a:gd name="connsiteY2" fmla="*/ 45214 h 171259"/>
                <a:gd name="connsiteX3" fmla="*/ 28615 w 109632"/>
                <a:gd name="connsiteY3" fmla="*/ 73789 h 171259"/>
                <a:gd name="connsiteX4" fmla="*/ 28615 w 109632"/>
                <a:gd name="connsiteY4" fmla="*/ 73789 h 171259"/>
                <a:gd name="connsiteX5" fmla="*/ 66143 w 109632"/>
                <a:gd name="connsiteY5" fmla="*/ 51405 h 171259"/>
                <a:gd name="connsiteX6" fmla="*/ 108626 w 109632"/>
                <a:gd name="connsiteY6" fmla="*/ 102935 h 171259"/>
                <a:gd name="connsiteX7" fmla="*/ 108626 w 109632"/>
                <a:gd name="connsiteY7" fmla="*/ 170563 h 171259"/>
                <a:gd name="connsiteX8" fmla="*/ 78812 w 109632"/>
                <a:gd name="connsiteY8" fmla="*/ 170563 h 171259"/>
                <a:gd name="connsiteX9" fmla="*/ 78812 w 109632"/>
                <a:gd name="connsiteY9" fmla="*/ 114461 h 171259"/>
                <a:gd name="connsiteX10" fmla="*/ 57095 w 109632"/>
                <a:gd name="connsiteY10" fmla="*/ 75599 h 171259"/>
                <a:gd name="connsiteX11" fmla="*/ 34712 w 109632"/>
                <a:gd name="connsiteY11" fmla="*/ 88933 h 171259"/>
                <a:gd name="connsiteX12" fmla="*/ 28806 w 109632"/>
                <a:gd name="connsiteY12" fmla="*/ 117508 h 171259"/>
                <a:gd name="connsiteX13" fmla="*/ 28806 w 109632"/>
                <a:gd name="connsiteY13" fmla="*/ 170182 h 171259"/>
                <a:gd name="connsiteX14" fmla="*/ -1007 w 109632"/>
                <a:gd name="connsiteY14" fmla="*/ 170182 h 17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632" h="171259">
                  <a:moveTo>
                    <a:pt x="-532" y="-697"/>
                  </a:moveTo>
                  <a:lnTo>
                    <a:pt x="29282" y="-697"/>
                  </a:lnTo>
                  <a:lnTo>
                    <a:pt x="29282" y="45214"/>
                  </a:lnTo>
                  <a:cubicBezTo>
                    <a:pt x="29282" y="55310"/>
                    <a:pt x="29282" y="66454"/>
                    <a:pt x="28615" y="73789"/>
                  </a:cubicBezTo>
                  <a:lnTo>
                    <a:pt x="28615" y="73789"/>
                  </a:lnTo>
                  <a:cubicBezTo>
                    <a:pt x="36139" y="60101"/>
                    <a:pt x="50522" y="51548"/>
                    <a:pt x="66143" y="51405"/>
                  </a:cubicBezTo>
                  <a:cubicBezTo>
                    <a:pt x="97100" y="51405"/>
                    <a:pt x="108626" y="71503"/>
                    <a:pt x="108626" y="102935"/>
                  </a:cubicBezTo>
                  <a:lnTo>
                    <a:pt x="108626" y="170563"/>
                  </a:lnTo>
                  <a:lnTo>
                    <a:pt x="78812" y="170563"/>
                  </a:lnTo>
                  <a:lnTo>
                    <a:pt x="78812" y="114461"/>
                  </a:lnTo>
                  <a:cubicBezTo>
                    <a:pt x="78812" y="92363"/>
                    <a:pt x="77002" y="75599"/>
                    <a:pt x="57095" y="75599"/>
                  </a:cubicBezTo>
                  <a:cubicBezTo>
                    <a:pt x="47665" y="75303"/>
                    <a:pt x="38902" y="80504"/>
                    <a:pt x="34712" y="88933"/>
                  </a:cubicBezTo>
                  <a:cubicBezTo>
                    <a:pt x="30520" y="97868"/>
                    <a:pt x="28520" y="107650"/>
                    <a:pt x="28806" y="117508"/>
                  </a:cubicBezTo>
                  <a:lnTo>
                    <a:pt x="28806" y="170182"/>
                  </a:lnTo>
                  <a:lnTo>
                    <a:pt x="-1007" y="170182"/>
                  </a:lnTo>
                  <a:close/>
                </a:path>
              </a:pathLst>
            </a:custGeom>
            <a:solidFill>
              <a:srgbClr val="1A005D"/>
            </a:solidFill>
            <a:ln w="95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A3122571-FCEA-4B1C-AA07-B7F65A33F52B}"/>
                </a:ext>
              </a:extLst>
            </p:cNvPr>
            <p:cNvSpPr/>
            <p:nvPr/>
          </p:nvSpPr>
          <p:spPr>
            <a:xfrm>
              <a:off x="5721763" y="3802761"/>
              <a:ext cx="109537" cy="121840"/>
            </a:xfrm>
            <a:custGeom>
              <a:avLst/>
              <a:gdLst>
                <a:gd name="connsiteX0" fmla="*/ 80812 w 109537"/>
                <a:gd name="connsiteY0" fmla="*/ 47881 h 121840"/>
                <a:gd name="connsiteX1" fmla="*/ 56332 w 109537"/>
                <a:gd name="connsiteY1" fmla="*/ 20829 h 121840"/>
                <a:gd name="connsiteX2" fmla="*/ 29663 w 109537"/>
                <a:gd name="connsiteY2" fmla="*/ 47690 h 121840"/>
                <a:gd name="connsiteX3" fmla="*/ 29663 w 109537"/>
                <a:gd name="connsiteY3" fmla="*/ 47881 h 121840"/>
                <a:gd name="connsiteX4" fmla="*/ -818 w 109537"/>
                <a:gd name="connsiteY4" fmla="*/ 59692 h 121840"/>
                <a:gd name="connsiteX5" fmla="*/ 57475 w 109537"/>
                <a:gd name="connsiteY5" fmla="*/ -697 h 121840"/>
                <a:gd name="connsiteX6" fmla="*/ 108530 w 109537"/>
                <a:gd name="connsiteY6" fmla="*/ 61501 h 121840"/>
                <a:gd name="connsiteX7" fmla="*/ 108530 w 109537"/>
                <a:gd name="connsiteY7" fmla="*/ 68740 h 121840"/>
                <a:gd name="connsiteX8" fmla="*/ 30520 w 109537"/>
                <a:gd name="connsiteY8" fmla="*/ 68740 h 121840"/>
                <a:gd name="connsiteX9" fmla="*/ 66429 w 109537"/>
                <a:gd name="connsiteY9" fmla="*/ 98078 h 121840"/>
                <a:gd name="connsiteX10" fmla="*/ 100338 w 109537"/>
                <a:gd name="connsiteY10" fmla="*/ 88553 h 121840"/>
                <a:gd name="connsiteX11" fmla="*/ 100338 w 109537"/>
                <a:gd name="connsiteY11" fmla="*/ 113413 h 121840"/>
                <a:gd name="connsiteX12" fmla="*/ 62238 w 109537"/>
                <a:gd name="connsiteY12" fmla="*/ 121128 h 121840"/>
                <a:gd name="connsiteX13" fmla="*/ -1007 w 109537"/>
                <a:gd name="connsiteY13" fmla="*/ 59692 h 12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537" h="121840">
                  <a:moveTo>
                    <a:pt x="80812" y="47881"/>
                  </a:moveTo>
                  <a:cubicBezTo>
                    <a:pt x="80812" y="28831"/>
                    <a:pt x="71287" y="20829"/>
                    <a:pt x="56332" y="20829"/>
                  </a:cubicBezTo>
                  <a:cubicBezTo>
                    <a:pt x="41569" y="20877"/>
                    <a:pt x="29568" y="32907"/>
                    <a:pt x="29663" y="47690"/>
                  </a:cubicBezTo>
                  <a:cubicBezTo>
                    <a:pt x="29663" y="47757"/>
                    <a:pt x="29663" y="47814"/>
                    <a:pt x="29663" y="47881"/>
                  </a:cubicBezTo>
                  <a:close/>
                  <a:moveTo>
                    <a:pt x="-818" y="59692"/>
                  </a:moveTo>
                  <a:cubicBezTo>
                    <a:pt x="-818" y="24640"/>
                    <a:pt x="22424" y="-697"/>
                    <a:pt x="57475" y="-697"/>
                  </a:cubicBezTo>
                  <a:cubicBezTo>
                    <a:pt x="92528" y="-697"/>
                    <a:pt x="108530" y="19401"/>
                    <a:pt x="108530" y="61501"/>
                  </a:cubicBezTo>
                  <a:cubicBezTo>
                    <a:pt x="108530" y="63311"/>
                    <a:pt x="108530" y="67121"/>
                    <a:pt x="108530" y="68740"/>
                  </a:cubicBezTo>
                  <a:lnTo>
                    <a:pt x="30520" y="68740"/>
                  </a:lnTo>
                  <a:cubicBezTo>
                    <a:pt x="30520" y="86552"/>
                    <a:pt x="45475" y="98078"/>
                    <a:pt x="66429" y="98078"/>
                  </a:cubicBezTo>
                  <a:cubicBezTo>
                    <a:pt x="78431" y="98268"/>
                    <a:pt x="90242" y="94953"/>
                    <a:pt x="100338" y="88553"/>
                  </a:cubicBezTo>
                  <a:lnTo>
                    <a:pt x="100338" y="113413"/>
                  </a:lnTo>
                  <a:cubicBezTo>
                    <a:pt x="88337" y="118747"/>
                    <a:pt x="75382" y="121376"/>
                    <a:pt x="62238" y="121128"/>
                  </a:cubicBezTo>
                  <a:cubicBezTo>
                    <a:pt x="24138" y="121128"/>
                    <a:pt x="-1007" y="98744"/>
                    <a:pt x="-1007" y="59692"/>
                  </a:cubicBezTo>
                </a:path>
              </a:pathLst>
            </a:custGeom>
            <a:solidFill>
              <a:srgbClr val="1A005D"/>
            </a:solidFill>
            <a:ln w="9525"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3B2D1B66-B81D-4A47-88D4-EF82B195734B}"/>
                </a:ext>
              </a:extLst>
            </p:cNvPr>
            <p:cNvSpPr/>
            <p:nvPr/>
          </p:nvSpPr>
          <p:spPr>
            <a:xfrm>
              <a:off x="5897213" y="3763803"/>
              <a:ext cx="225552" cy="157829"/>
            </a:xfrm>
            <a:custGeom>
              <a:avLst/>
              <a:gdLst>
                <a:gd name="connsiteX0" fmla="*/ -1007 w 225552"/>
                <a:gd name="connsiteY0" fmla="*/ -697 h 157829"/>
                <a:gd name="connsiteX1" fmla="*/ 33093 w 225552"/>
                <a:gd name="connsiteY1" fmla="*/ -697 h 157829"/>
                <a:gd name="connsiteX2" fmla="*/ 55952 w 225552"/>
                <a:gd name="connsiteY2" fmla="*/ 93791 h 157829"/>
                <a:gd name="connsiteX3" fmla="*/ 63382 w 225552"/>
                <a:gd name="connsiteY3" fmla="*/ 132463 h 157829"/>
                <a:gd name="connsiteX4" fmla="*/ 63859 w 225552"/>
                <a:gd name="connsiteY4" fmla="*/ 132463 h 157829"/>
                <a:gd name="connsiteX5" fmla="*/ 71098 w 225552"/>
                <a:gd name="connsiteY5" fmla="*/ 93791 h 157829"/>
                <a:gd name="connsiteX6" fmla="*/ 91671 w 225552"/>
                <a:gd name="connsiteY6" fmla="*/ -697 h 157829"/>
                <a:gd name="connsiteX7" fmla="*/ 133962 w 225552"/>
                <a:gd name="connsiteY7" fmla="*/ -697 h 157829"/>
                <a:gd name="connsiteX8" fmla="*/ 155584 w 225552"/>
                <a:gd name="connsiteY8" fmla="*/ 93791 h 157829"/>
                <a:gd name="connsiteX9" fmla="*/ 162823 w 225552"/>
                <a:gd name="connsiteY9" fmla="*/ 132463 h 157829"/>
                <a:gd name="connsiteX10" fmla="*/ 162823 w 225552"/>
                <a:gd name="connsiteY10" fmla="*/ 132463 h 157829"/>
                <a:gd name="connsiteX11" fmla="*/ 170252 w 225552"/>
                <a:gd name="connsiteY11" fmla="*/ 93791 h 157829"/>
                <a:gd name="connsiteX12" fmla="*/ 192922 w 225552"/>
                <a:gd name="connsiteY12" fmla="*/ -697 h 157829"/>
                <a:gd name="connsiteX13" fmla="*/ 224545 w 225552"/>
                <a:gd name="connsiteY13" fmla="*/ -697 h 157829"/>
                <a:gd name="connsiteX14" fmla="*/ 182254 w 225552"/>
                <a:gd name="connsiteY14" fmla="*/ 157133 h 157829"/>
                <a:gd name="connsiteX15" fmla="*/ 142249 w 225552"/>
                <a:gd name="connsiteY15" fmla="*/ 157133 h 157829"/>
                <a:gd name="connsiteX16" fmla="*/ 117389 w 225552"/>
                <a:gd name="connsiteY16" fmla="*/ 51595 h 157829"/>
                <a:gd name="connsiteX17" fmla="*/ 111484 w 225552"/>
                <a:gd name="connsiteY17" fmla="*/ 21973 h 157829"/>
                <a:gd name="connsiteX18" fmla="*/ 111484 w 225552"/>
                <a:gd name="connsiteY18" fmla="*/ 21973 h 157829"/>
                <a:gd name="connsiteX19" fmla="*/ 106244 w 225552"/>
                <a:gd name="connsiteY19" fmla="*/ 51595 h 157829"/>
                <a:gd name="connsiteX20" fmla="*/ 82718 w 225552"/>
                <a:gd name="connsiteY20" fmla="*/ 157133 h 157829"/>
                <a:gd name="connsiteX21" fmla="*/ 42523 w 225552"/>
                <a:gd name="connsiteY21" fmla="*/ 157133 h 15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5552" h="157829">
                  <a:moveTo>
                    <a:pt x="-1007" y="-697"/>
                  </a:moveTo>
                  <a:lnTo>
                    <a:pt x="33093" y="-697"/>
                  </a:lnTo>
                  <a:lnTo>
                    <a:pt x="55952" y="93791"/>
                  </a:lnTo>
                  <a:cubicBezTo>
                    <a:pt x="57095" y="99030"/>
                    <a:pt x="62048" y="121890"/>
                    <a:pt x="63382" y="132463"/>
                  </a:cubicBezTo>
                  <a:lnTo>
                    <a:pt x="63859" y="132463"/>
                  </a:lnTo>
                  <a:cubicBezTo>
                    <a:pt x="65477" y="121890"/>
                    <a:pt x="69955" y="99030"/>
                    <a:pt x="71098" y="93791"/>
                  </a:cubicBezTo>
                  <a:lnTo>
                    <a:pt x="91671" y="-697"/>
                  </a:lnTo>
                  <a:lnTo>
                    <a:pt x="133962" y="-697"/>
                  </a:lnTo>
                  <a:lnTo>
                    <a:pt x="155584" y="93791"/>
                  </a:lnTo>
                  <a:cubicBezTo>
                    <a:pt x="157012" y="99221"/>
                    <a:pt x="161299" y="122366"/>
                    <a:pt x="162823" y="132463"/>
                  </a:cubicBezTo>
                  <a:lnTo>
                    <a:pt x="162823" y="132463"/>
                  </a:lnTo>
                  <a:cubicBezTo>
                    <a:pt x="164442" y="122081"/>
                    <a:pt x="168918" y="99697"/>
                    <a:pt x="170252" y="93791"/>
                  </a:cubicBezTo>
                  <a:lnTo>
                    <a:pt x="192922" y="-697"/>
                  </a:lnTo>
                  <a:lnTo>
                    <a:pt x="224545" y="-697"/>
                  </a:lnTo>
                  <a:lnTo>
                    <a:pt x="182254" y="157133"/>
                  </a:lnTo>
                  <a:lnTo>
                    <a:pt x="142249" y="157133"/>
                  </a:lnTo>
                  <a:lnTo>
                    <a:pt x="117389" y="51595"/>
                  </a:lnTo>
                  <a:cubicBezTo>
                    <a:pt x="115865" y="44356"/>
                    <a:pt x="112627" y="30546"/>
                    <a:pt x="111484" y="21973"/>
                  </a:cubicBezTo>
                  <a:lnTo>
                    <a:pt x="111484" y="21973"/>
                  </a:lnTo>
                  <a:cubicBezTo>
                    <a:pt x="110341" y="30546"/>
                    <a:pt x="107864" y="44071"/>
                    <a:pt x="106244" y="51595"/>
                  </a:cubicBezTo>
                  <a:lnTo>
                    <a:pt x="82718" y="157133"/>
                  </a:lnTo>
                  <a:lnTo>
                    <a:pt x="42523" y="157133"/>
                  </a:lnTo>
                  <a:close/>
                </a:path>
              </a:pathLst>
            </a:custGeom>
            <a:solidFill>
              <a:srgbClr val="1A005D"/>
            </a:solidFill>
            <a:ln w="9525"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83D89E52-1AE0-41E4-A341-D79548A57BF3}"/>
                </a:ext>
              </a:extLst>
            </p:cNvPr>
            <p:cNvSpPr/>
            <p:nvPr/>
          </p:nvSpPr>
          <p:spPr>
            <a:xfrm>
              <a:off x="6113811" y="3802284"/>
              <a:ext cx="106299" cy="121311"/>
            </a:xfrm>
            <a:custGeom>
              <a:avLst/>
              <a:gdLst>
                <a:gd name="connsiteX0" fmla="*/ 70621 w 106299"/>
                <a:gd name="connsiteY0" fmla="*/ 85886 h 121311"/>
                <a:gd name="connsiteX1" fmla="*/ 75383 w 106299"/>
                <a:gd name="connsiteY1" fmla="*/ 65026 h 121311"/>
                <a:gd name="connsiteX2" fmla="*/ 65858 w 106299"/>
                <a:gd name="connsiteY2" fmla="*/ 65026 h 121311"/>
                <a:gd name="connsiteX3" fmla="*/ 28806 w 106299"/>
                <a:gd name="connsiteY3" fmla="*/ 83505 h 121311"/>
                <a:gd name="connsiteX4" fmla="*/ 46904 w 106299"/>
                <a:gd name="connsiteY4" fmla="*/ 99316 h 121311"/>
                <a:gd name="connsiteX5" fmla="*/ 71098 w 106299"/>
                <a:gd name="connsiteY5" fmla="*/ 86267 h 121311"/>
                <a:gd name="connsiteX6" fmla="*/ -1007 w 106299"/>
                <a:gd name="connsiteY6" fmla="*/ 85124 h 121311"/>
                <a:gd name="connsiteX7" fmla="*/ 58905 w 106299"/>
                <a:gd name="connsiteY7" fmla="*/ 47024 h 121311"/>
                <a:gd name="connsiteX8" fmla="*/ 75383 w 106299"/>
                <a:gd name="connsiteY8" fmla="*/ 47691 h 121311"/>
                <a:gd name="connsiteX9" fmla="*/ 75383 w 106299"/>
                <a:gd name="connsiteY9" fmla="*/ 47024 h 121311"/>
                <a:gd name="connsiteX10" fmla="*/ 48047 w 106299"/>
                <a:gd name="connsiteY10" fmla="*/ 21973 h 121311"/>
                <a:gd name="connsiteX11" fmla="*/ 12519 w 106299"/>
                <a:gd name="connsiteY11" fmla="*/ 32355 h 121311"/>
                <a:gd name="connsiteX12" fmla="*/ 11471 w 106299"/>
                <a:gd name="connsiteY12" fmla="*/ 8828 h 121311"/>
                <a:gd name="connsiteX13" fmla="*/ 53286 w 106299"/>
                <a:gd name="connsiteY13" fmla="*/ -697 h 121311"/>
                <a:gd name="connsiteX14" fmla="*/ 103672 w 106299"/>
                <a:gd name="connsiteY14" fmla="*/ 46928 h 121311"/>
                <a:gd name="connsiteX15" fmla="*/ 103672 w 106299"/>
                <a:gd name="connsiteY15" fmla="*/ 81504 h 121311"/>
                <a:gd name="connsiteX16" fmla="*/ 105292 w 106299"/>
                <a:gd name="connsiteY16" fmla="*/ 118557 h 121311"/>
                <a:gd name="connsiteX17" fmla="*/ 78812 w 106299"/>
                <a:gd name="connsiteY17" fmla="*/ 118557 h 121311"/>
                <a:gd name="connsiteX18" fmla="*/ 78812 w 106299"/>
                <a:gd name="connsiteY18" fmla="*/ 109032 h 121311"/>
                <a:gd name="connsiteX19" fmla="*/ 78812 w 106299"/>
                <a:gd name="connsiteY19" fmla="*/ 98935 h 121311"/>
                <a:gd name="connsiteX20" fmla="*/ 78812 w 106299"/>
                <a:gd name="connsiteY20" fmla="*/ 98935 h 121311"/>
                <a:gd name="connsiteX21" fmla="*/ 38808 w 106299"/>
                <a:gd name="connsiteY21" fmla="*/ 120557 h 121311"/>
                <a:gd name="connsiteX22" fmla="*/ -55 w 106299"/>
                <a:gd name="connsiteY22" fmla="*/ 84457 h 12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299" h="121311">
                  <a:moveTo>
                    <a:pt x="70621" y="85886"/>
                  </a:moveTo>
                  <a:cubicBezTo>
                    <a:pt x="73954" y="79457"/>
                    <a:pt x="75574" y="72274"/>
                    <a:pt x="75383" y="65026"/>
                  </a:cubicBezTo>
                  <a:cubicBezTo>
                    <a:pt x="72241" y="64864"/>
                    <a:pt x="69001" y="64864"/>
                    <a:pt x="65858" y="65026"/>
                  </a:cubicBezTo>
                  <a:cubicBezTo>
                    <a:pt x="41951" y="65026"/>
                    <a:pt x="28806" y="69979"/>
                    <a:pt x="28806" y="83505"/>
                  </a:cubicBezTo>
                  <a:cubicBezTo>
                    <a:pt x="28806" y="93696"/>
                    <a:pt x="35379" y="99316"/>
                    <a:pt x="46904" y="99316"/>
                  </a:cubicBezTo>
                  <a:cubicBezTo>
                    <a:pt x="56810" y="99840"/>
                    <a:pt x="66144" y="94801"/>
                    <a:pt x="71098" y="86267"/>
                  </a:cubicBezTo>
                  <a:moveTo>
                    <a:pt x="-1007" y="85124"/>
                  </a:moveTo>
                  <a:cubicBezTo>
                    <a:pt x="-1007" y="60740"/>
                    <a:pt x="20424" y="47024"/>
                    <a:pt x="58905" y="47024"/>
                  </a:cubicBezTo>
                  <a:cubicBezTo>
                    <a:pt x="63668" y="47024"/>
                    <a:pt x="69955" y="47024"/>
                    <a:pt x="75383" y="47691"/>
                  </a:cubicBezTo>
                  <a:lnTo>
                    <a:pt x="75383" y="47024"/>
                  </a:lnTo>
                  <a:cubicBezTo>
                    <a:pt x="75383" y="29593"/>
                    <a:pt x="66811" y="21973"/>
                    <a:pt x="48047" y="21973"/>
                  </a:cubicBezTo>
                  <a:cubicBezTo>
                    <a:pt x="35474" y="22297"/>
                    <a:pt x="23282" y="25878"/>
                    <a:pt x="12519" y="32355"/>
                  </a:cubicBezTo>
                  <a:lnTo>
                    <a:pt x="11471" y="8828"/>
                  </a:lnTo>
                  <a:cubicBezTo>
                    <a:pt x="24520" y="2561"/>
                    <a:pt x="38808" y="-697"/>
                    <a:pt x="53286" y="-697"/>
                  </a:cubicBezTo>
                  <a:cubicBezTo>
                    <a:pt x="89385" y="-697"/>
                    <a:pt x="103672" y="18353"/>
                    <a:pt x="103672" y="46928"/>
                  </a:cubicBezTo>
                  <a:cubicBezTo>
                    <a:pt x="103672" y="55692"/>
                    <a:pt x="103672" y="72646"/>
                    <a:pt x="103672" y="81504"/>
                  </a:cubicBezTo>
                  <a:cubicBezTo>
                    <a:pt x="103672" y="95220"/>
                    <a:pt x="104531" y="110841"/>
                    <a:pt x="105292" y="118557"/>
                  </a:cubicBezTo>
                  <a:lnTo>
                    <a:pt x="78812" y="118557"/>
                  </a:lnTo>
                  <a:cubicBezTo>
                    <a:pt x="78812" y="116747"/>
                    <a:pt x="78812" y="112651"/>
                    <a:pt x="78812" y="109032"/>
                  </a:cubicBezTo>
                  <a:cubicBezTo>
                    <a:pt x="78812" y="105412"/>
                    <a:pt x="78812" y="102555"/>
                    <a:pt x="78812" y="98935"/>
                  </a:cubicBezTo>
                  <a:lnTo>
                    <a:pt x="78812" y="98935"/>
                  </a:lnTo>
                  <a:cubicBezTo>
                    <a:pt x="70526" y="113051"/>
                    <a:pt x="55095" y="121395"/>
                    <a:pt x="38808" y="120557"/>
                  </a:cubicBezTo>
                  <a:cubicBezTo>
                    <a:pt x="16234" y="120557"/>
                    <a:pt x="-55" y="107031"/>
                    <a:pt x="-55" y="84457"/>
                  </a:cubicBezTo>
                </a:path>
              </a:pathLst>
            </a:custGeom>
            <a:solidFill>
              <a:srgbClr val="1A005D"/>
            </a:solidFill>
            <a:ln w="9525"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3D149523-293D-4ED1-9B69-5004B7482482}"/>
                </a:ext>
              </a:extLst>
            </p:cNvPr>
            <p:cNvSpPr/>
            <p:nvPr/>
          </p:nvSpPr>
          <p:spPr>
            <a:xfrm>
              <a:off x="6224682" y="3805237"/>
              <a:ext cx="120872" cy="166497"/>
            </a:xfrm>
            <a:custGeom>
              <a:avLst/>
              <a:gdLst>
                <a:gd name="connsiteX0" fmla="*/ 5089 w 120872"/>
                <a:gd name="connsiteY0" fmla="*/ 162657 h 166497"/>
                <a:gd name="connsiteX1" fmla="*/ 7279 w 120872"/>
                <a:gd name="connsiteY1" fmla="*/ 140083 h 166497"/>
                <a:gd name="connsiteX2" fmla="*/ 22234 w 120872"/>
                <a:gd name="connsiteY2" fmla="*/ 142369 h 166497"/>
                <a:gd name="connsiteX3" fmla="*/ 44141 w 120872"/>
                <a:gd name="connsiteY3" fmla="*/ 120652 h 166497"/>
                <a:gd name="connsiteX4" fmla="*/ -1007 w 120872"/>
                <a:gd name="connsiteY4" fmla="*/ -697 h 166497"/>
                <a:gd name="connsiteX5" fmla="*/ 31949 w 120872"/>
                <a:gd name="connsiteY5" fmla="*/ -697 h 166497"/>
                <a:gd name="connsiteX6" fmla="*/ 50047 w 120872"/>
                <a:gd name="connsiteY6" fmla="*/ 55596 h 166497"/>
                <a:gd name="connsiteX7" fmla="*/ 60619 w 120872"/>
                <a:gd name="connsiteY7" fmla="*/ 91220 h 166497"/>
                <a:gd name="connsiteX8" fmla="*/ 60619 w 120872"/>
                <a:gd name="connsiteY8" fmla="*/ 91220 h 166497"/>
                <a:gd name="connsiteX9" fmla="*/ 71287 w 120872"/>
                <a:gd name="connsiteY9" fmla="*/ 55596 h 166497"/>
                <a:gd name="connsiteX10" fmla="*/ 89385 w 120872"/>
                <a:gd name="connsiteY10" fmla="*/ -697 h 166497"/>
                <a:gd name="connsiteX11" fmla="*/ 119866 w 120872"/>
                <a:gd name="connsiteY11" fmla="*/ -697 h 166497"/>
                <a:gd name="connsiteX12" fmla="*/ 73954 w 120872"/>
                <a:gd name="connsiteY12" fmla="*/ 123795 h 166497"/>
                <a:gd name="connsiteX13" fmla="*/ 26329 w 120872"/>
                <a:gd name="connsiteY13" fmla="*/ 165801 h 166497"/>
                <a:gd name="connsiteX14" fmla="*/ 4612 w 120872"/>
                <a:gd name="connsiteY14" fmla="*/ 162657 h 16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72" h="166497">
                  <a:moveTo>
                    <a:pt x="5089" y="162657"/>
                  </a:moveTo>
                  <a:lnTo>
                    <a:pt x="7279" y="140083"/>
                  </a:lnTo>
                  <a:cubicBezTo>
                    <a:pt x="12137" y="141636"/>
                    <a:pt x="17186" y="142407"/>
                    <a:pt x="22234" y="142369"/>
                  </a:cubicBezTo>
                  <a:cubicBezTo>
                    <a:pt x="31759" y="142369"/>
                    <a:pt x="39379" y="136654"/>
                    <a:pt x="44141" y="120652"/>
                  </a:cubicBezTo>
                  <a:lnTo>
                    <a:pt x="-1007" y="-697"/>
                  </a:lnTo>
                  <a:lnTo>
                    <a:pt x="31949" y="-697"/>
                  </a:lnTo>
                  <a:lnTo>
                    <a:pt x="50047" y="55596"/>
                  </a:lnTo>
                  <a:cubicBezTo>
                    <a:pt x="53191" y="65121"/>
                    <a:pt x="57286" y="79314"/>
                    <a:pt x="60619" y="91220"/>
                  </a:cubicBezTo>
                  <a:lnTo>
                    <a:pt x="60619" y="91220"/>
                  </a:lnTo>
                  <a:cubicBezTo>
                    <a:pt x="63763" y="79314"/>
                    <a:pt x="67858" y="65502"/>
                    <a:pt x="71287" y="55596"/>
                  </a:cubicBezTo>
                  <a:lnTo>
                    <a:pt x="89385" y="-697"/>
                  </a:lnTo>
                  <a:lnTo>
                    <a:pt x="119866" y="-697"/>
                  </a:lnTo>
                  <a:lnTo>
                    <a:pt x="73954" y="123795"/>
                  </a:lnTo>
                  <a:cubicBezTo>
                    <a:pt x="64429" y="147798"/>
                    <a:pt x="52237" y="165801"/>
                    <a:pt x="26329" y="165801"/>
                  </a:cubicBezTo>
                  <a:cubicBezTo>
                    <a:pt x="18995" y="165782"/>
                    <a:pt x="11662" y="164724"/>
                    <a:pt x="4612" y="162657"/>
                  </a:cubicBezTo>
                </a:path>
              </a:pathLst>
            </a:custGeom>
            <a:solidFill>
              <a:srgbClr val="1A005D"/>
            </a:solidFill>
            <a:ln w="9525" cap="flat">
              <a:noFill/>
              <a:prstDash val="solid"/>
              <a:miter/>
            </a:ln>
          </p:spPr>
          <p:txBody>
            <a:bodyPr rtlCol="0" anchor="ctr"/>
            <a:lstStyle/>
            <a:p>
              <a:endParaRPr lang="ja-JP" altLang="en-US"/>
            </a:p>
          </p:txBody>
        </p:sp>
      </p:grpSp>
    </p:spTree>
    <p:extLst>
      <p:ext uri="{BB962C8B-B14F-4D97-AF65-F5344CB8AC3E}">
        <p14:creationId xmlns:p14="http://schemas.microsoft.com/office/powerpoint/2010/main" val="3898831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age_02">
    <p:spTree>
      <p:nvGrpSpPr>
        <p:cNvPr id="1" name=""/>
        <p:cNvGrpSpPr/>
        <p:nvPr/>
      </p:nvGrpSpPr>
      <p:grpSpPr>
        <a:xfrm>
          <a:off x="0" y="0"/>
          <a:ext cx="0" cy="0"/>
          <a:chOff x="0" y="0"/>
          <a:chExt cx="0" cy="0"/>
        </a:xfrm>
      </p:grpSpPr>
      <p:sp>
        <p:nvSpPr>
          <p:cNvPr id="6" name="スライド番号プレースホルダー 4">
            <a:extLst>
              <a:ext uri="{FF2B5EF4-FFF2-40B4-BE49-F238E27FC236}">
                <a16:creationId xmlns:a16="http://schemas.microsoft.com/office/drawing/2014/main" id="{E6444942-64B7-4100-BB4A-7F0B6A6DADF8}"/>
              </a:ext>
            </a:extLst>
          </p:cNvPr>
          <p:cNvSpPr>
            <a:spLocks noGrp="1"/>
          </p:cNvSpPr>
          <p:nvPr>
            <p:ph type="sldNum" sz="quarter" idx="12"/>
          </p:nvPr>
        </p:nvSpPr>
        <p:spPr>
          <a:xfrm>
            <a:off x="-457986" y="6356351"/>
            <a:ext cx="457986" cy="365125"/>
          </a:xfrm>
        </p:spPr>
        <p:txBody>
          <a:bodyPr/>
          <a:lstStyle>
            <a:lvl1pPr>
              <a:defRPr>
                <a:solidFill>
                  <a:schemeClr val="bg1"/>
                </a:solidFill>
              </a:defRPr>
            </a:lvl1pPr>
          </a:lstStyle>
          <a:p>
            <a:fld id="{F20767A8-1946-4782-BBC6-D3CE39574EED}" type="slidenum">
              <a:rPr kumimoji="1" lang="ja-JP" altLang="en-US" smtClean="0"/>
              <a:pPr/>
              <a:t>‹#›</a:t>
            </a:fld>
            <a:endParaRPr kumimoji="1" lang="ja-JP" altLang="en-US"/>
          </a:p>
        </p:txBody>
      </p:sp>
      <p:pic>
        <p:nvPicPr>
          <p:cNvPr id="9" name="図 8">
            <a:extLst>
              <a:ext uri="{FF2B5EF4-FFF2-40B4-BE49-F238E27FC236}">
                <a16:creationId xmlns:a16="http://schemas.microsoft.com/office/drawing/2014/main" id="{061F2A26-E2CC-45FF-9B78-73791E823D33}"/>
              </a:ext>
            </a:extLst>
          </p:cNvPr>
          <p:cNvPicPr>
            <a:picLocks noChangeAspect="1"/>
          </p:cNvPicPr>
          <p:nvPr userDrawn="1"/>
        </p:nvPicPr>
        <p:blipFill rotWithShape="1">
          <a:blip r:embed="rId2"/>
          <a:srcRect l="-5" t="24930" r="997" b="8438"/>
          <a:stretch/>
        </p:blipFill>
        <p:spPr>
          <a:xfrm>
            <a:off x="0" y="0"/>
            <a:ext cx="12192000" cy="6858000"/>
          </a:xfrm>
          <a:custGeom>
            <a:avLst/>
            <a:gdLst>
              <a:gd name="connsiteX0" fmla="*/ -2004 w 8326017"/>
              <a:gd name="connsiteY0" fmla="*/ -1675 h 6959225"/>
              <a:gd name="connsiteX1" fmla="*/ 8324013 w 8326017"/>
              <a:gd name="connsiteY1" fmla="*/ -1675 h 6959225"/>
              <a:gd name="connsiteX2" fmla="*/ 8324013 w 8326017"/>
              <a:gd name="connsiteY2" fmla="*/ 6957550 h 6959225"/>
              <a:gd name="connsiteX3" fmla="*/ -2004 w 8326017"/>
              <a:gd name="connsiteY3" fmla="*/ 6957550 h 6959225"/>
            </a:gdLst>
            <a:ahLst/>
            <a:cxnLst>
              <a:cxn ang="0">
                <a:pos x="connsiteX0" y="connsiteY0"/>
              </a:cxn>
              <a:cxn ang="0">
                <a:pos x="connsiteX1" y="connsiteY1"/>
              </a:cxn>
              <a:cxn ang="0">
                <a:pos x="connsiteX2" y="connsiteY2"/>
              </a:cxn>
              <a:cxn ang="0">
                <a:pos x="connsiteX3" y="connsiteY3"/>
              </a:cxn>
            </a:cxnLst>
            <a:rect l="l" t="t" r="r" b="b"/>
            <a:pathLst>
              <a:path w="8326017" h="6959225">
                <a:moveTo>
                  <a:pt x="-2004" y="-1675"/>
                </a:moveTo>
                <a:lnTo>
                  <a:pt x="8324013" y="-1675"/>
                </a:lnTo>
                <a:lnTo>
                  <a:pt x="8324013" y="6957550"/>
                </a:lnTo>
                <a:lnTo>
                  <a:pt x="-2004" y="6957550"/>
                </a:lnTo>
                <a:close/>
              </a:path>
            </a:pathLst>
          </a:custGeom>
        </p:spPr>
      </p:pic>
      <p:pic>
        <p:nvPicPr>
          <p:cNvPr id="10" name="グラフィックス 9">
            <a:extLst>
              <a:ext uri="{FF2B5EF4-FFF2-40B4-BE49-F238E27FC236}">
                <a16:creationId xmlns:a16="http://schemas.microsoft.com/office/drawing/2014/main" id="{6C38B29F-E2B1-43E7-8E05-6CF0F7B7F65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67901" y="509379"/>
            <a:ext cx="1247306" cy="1284726"/>
          </a:xfrm>
          <a:prstGeom prst="rect">
            <a:avLst/>
          </a:prstGeom>
        </p:spPr>
      </p:pic>
    </p:spTree>
    <p:extLst>
      <p:ext uri="{BB962C8B-B14F-4D97-AF65-F5344CB8AC3E}">
        <p14:creationId xmlns:p14="http://schemas.microsoft.com/office/powerpoint/2010/main" val="641458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pter title page 01">
    <p:spTree>
      <p:nvGrpSpPr>
        <p:cNvPr id="1" name=""/>
        <p:cNvGrpSpPr/>
        <p:nvPr/>
      </p:nvGrpSpPr>
      <p:grpSpPr>
        <a:xfrm>
          <a:off x="0" y="0"/>
          <a:ext cx="0" cy="0"/>
          <a:chOff x="0" y="0"/>
          <a:chExt cx="0" cy="0"/>
        </a:xfrm>
      </p:grpSpPr>
      <p:pic>
        <p:nvPicPr>
          <p:cNvPr id="38" name="図 37" descr="挿絵, 抽象 が含まれている画像&#10;&#10;自動的に生成された説明">
            <a:extLst>
              <a:ext uri="{FF2B5EF4-FFF2-40B4-BE49-F238E27FC236}">
                <a16:creationId xmlns:a16="http://schemas.microsoft.com/office/drawing/2014/main" id="{E03ACA14-8C5C-4D01-B085-B5E87848E5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4" t="1541" r="694"/>
          <a:stretch/>
        </p:blipFill>
        <p:spPr>
          <a:xfrm>
            <a:off x="0" y="0"/>
            <a:ext cx="12192000" cy="6858000"/>
          </a:xfrm>
          <a:prstGeom prst="rect">
            <a:avLst/>
          </a:prstGeom>
        </p:spPr>
      </p:pic>
      <p:cxnSp>
        <p:nvCxnSpPr>
          <p:cNvPr id="20" name="直線コネクタ 19">
            <a:extLst>
              <a:ext uri="{FF2B5EF4-FFF2-40B4-BE49-F238E27FC236}">
                <a16:creationId xmlns:a16="http://schemas.microsoft.com/office/drawing/2014/main" id="{112E9696-EF72-4E57-AD25-6050628F63EE}"/>
              </a:ext>
            </a:extLst>
          </p:cNvPr>
          <p:cNvCxnSpPr>
            <a:cxnSpLocks/>
          </p:cNvCxnSpPr>
          <p:nvPr userDrawn="1"/>
        </p:nvCxnSpPr>
        <p:spPr>
          <a:xfrm>
            <a:off x="342900" y="6276975"/>
            <a:ext cx="114490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グラフィックス 36">
            <a:extLst>
              <a:ext uri="{FF2B5EF4-FFF2-40B4-BE49-F238E27FC236}">
                <a16:creationId xmlns:a16="http://schemas.microsoft.com/office/drawing/2014/main" id="{57C45796-2482-429F-8A6A-2487D718BC6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80519" y="6371466"/>
            <a:ext cx="929198" cy="281963"/>
          </a:xfrm>
          <a:prstGeom prst="rect">
            <a:avLst/>
          </a:prstGeom>
        </p:spPr>
      </p:pic>
      <p:sp>
        <p:nvSpPr>
          <p:cNvPr id="7" name="スライド番号プレースホルダー 4">
            <a:extLst>
              <a:ext uri="{FF2B5EF4-FFF2-40B4-BE49-F238E27FC236}">
                <a16:creationId xmlns:a16="http://schemas.microsoft.com/office/drawing/2014/main" id="{2FC5E2B7-6C79-4BB3-B6E1-AE26EA9D589B}"/>
              </a:ext>
            </a:extLst>
          </p:cNvPr>
          <p:cNvSpPr>
            <a:spLocks noGrp="1"/>
          </p:cNvSpPr>
          <p:nvPr>
            <p:ph type="sldNum" sz="quarter" idx="12"/>
          </p:nvPr>
        </p:nvSpPr>
        <p:spPr>
          <a:xfrm>
            <a:off x="88278" y="6375401"/>
            <a:ext cx="457986" cy="365125"/>
          </a:xfrm>
        </p:spPr>
        <p:txBody>
          <a:bodyPr/>
          <a:lstStyle>
            <a:lvl1pPr>
              <a:defRPr sz="800">
                <a:solidFill>
                  <a:schemeClr val="bg1"/>
                </a:solidFill>
              </a:defRPr>
            </a:lvl1pPr>
          </a:lstStyle>
          <a:p>
            <a:fld id="{F20767A8-1946-4782-BBC6-D3CE39574EED}" type="slidenum">
              <a:rPr kumimoji="1" lang="ja-JP" altLang="en-US" smtClean="0"/>
              <a:pPr/>
              <a:t>‹#›</a:t>
            </a:fld>
            <a:endParaRPr kumimoji="1" lang="ja-JP" altLang="en-US"/>
          </a:p>
        </p:txBody>
      </p:sp>
      <p:sp>
        <p:nvSpPr>
          <p:cNvPr id="8" name="Footer Placeholder 4">
            <a:extLst>
              <a:ext uri="{FF2B5EF4-FFF2-40B4-BE49-F238E27FC236}">
                <a16:creationId xmlns:a16="http://schemas.microsoft.com/office/drawing/2014/main" id="{FF964B08-6889-6E47-A888-153583A8BD56}"/>
              </a:ext>
            </a:extLst>
          </p:cNvPr>
          <p:cNvSpPr>
            <a:spLocks noGrp="1"/>
          </p:cNvSpPr>
          <p:nvPr>
            <p:ph type="ftr" sz="quarter" idx="3"/>
          </p:nvPr>
        </p:nvSpPr>
        <p:spPr>
          <a:xfrm>
            <a:off x="792827" y="6435057"/>
            <a:ext cx="7658587" cy="245812"/>
          </a:xfrm>
          <a:prstGeom prst="rect">
            <a:avLst/>
          </a:prstGeom>
        </p:spPr>
        <p:txBody>
          <a:bodyPr vert="horz" lIns="91440" tIns="45720" rIns="91440" bIns="45720" rtlCol="0" anchor="ctr"/>
          <a:lstStyle>
            <a:lvl1pPr algn="ctr">
              <a:defRPr sz="800" b="0">
                <a:solidFill>
                  <a:schemeClr val="bg1"/>
                </a:solidFill>
                <a:latin typeface="+mn-ea"/>
                <a:ea typeface="+mn-ea"/>
              </a:defRPr>
            </a:lvl1pPr>
          </a:lstStyle>
          <a:p>
            <a:r>
              <a:rPr kumimoji="1" lang="en-US" altLang="ja-JP"/>
              <a:t>Nippon Express Europe GmbH 		Copyright © 2022, All rights reserved.</a:t>
            </a:r>
          </a:p>
        </p:txBody>
      </p:sp>
    </p:spTree>
    <p:extLst>
      <p:ext uri="{BB962C8B-B14F-4D97-AF65-F5344CB8AC3E}">
        <p14:creationId xmlns:p14="http://schemas.microsoft.com/office/powerpoint/2010/main" val="4123571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3ABDA2-FC04-4751-A795-878F860EE1C9}"/>
              </a:ext>
            </a:extLst>
          </p:cNvPr>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a:extLst>
              <a:ext uri="{FF2B5EF4-FFF2-40B4-BE49-F238E27FC236}">
                <a16:creationId xmlns:a16="http://schemas.microsoft.com/office/drawing/2014/main" id="{1BF87A2C-C9B1-4152-8415-92816DB434BB}"/>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AF752B10-F05A-42C6-8707-041F1D51C2B7}"/>
              </a:ext>
            </a:extLst>
          </p:cNvPr>
          <p:cNvSpPr>
            <a:spLocks noGrp="1"/>
          </p:cNvSpPr>
          <p:nvPr>
            <p:ph type="dt" sz="half" idx="10"/>
          </p:nvPr>
        </p:nvSpPr>
        <p:spPr/>
        <p:txBody>
          <a:bodyPr/>
          <a:lstStyle/>
          <a:p>
            <a:fld id="{78E274A2-CCF6-448C-862D-BF19E8EFB7DA}" type="datetime1">
              <a:rPr lang="en-US" smtClean="0"/>
              <a:t>5/23/2022</a:t>
            </a:fld>
            <a:endParaRPr lang="en-US"/>
          </a:p>
        </p:txBody>
      </p:sp>
      <p:sp>
        <p:nvSpPr>
          <p:cNvPr id="5" name="フッター プレースホルダー 4">
            <a:extLst>
              <a:ext uri="{FF2B5EF4-FFF2-40B4-BE49-F238E27FC236}">
                <a16:creationId xmlns:a16="http://schemas.microsoft.com/office/drawing/2014/main" id="{32A854E6-5591-4642-B5D2-5A94BB40ACB3}"/>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CD902A2D-0D4F-41CF-9B9C-8A1423081737}"/>
              </a:ext>
            </a:extLst>
          </p:cNvPr>
          <p:cNvSpPr>
            <a:spLocks noGrp="1"/>
          </p:cNvSpPr>
          <p:nvPr>
            <p:ph type="sldNum" sz="quarter" idx="12"/>
          </p:nvPr>
        </p:nvSpPr>
        <p:spPr/>
        <p:txBody>
          <a:bodyPr/>
          <a:lstStyle/>
          <a:p>
            <a:fld id="{EE5D8E2F-EF3E-4AD3-A629-985FC1834987}" type="slidenum">
              <a:rPr lang="en-US" smtClean="0"/>
              <a:t>‹#›</a:t>
            </a:fld>
            <a:endParaRPr lang="en-US"/>
          </a:p>
        </p:txBody>
      </p:sp>
    </p:spTree>
    <p:extLst>
      <p:ext uri="{BB962C8B-B14F-4D97-AF65-F5344CB8AC3E}">
        <p14:creationId xmlns:p14="http://schemas.microsoft.com/office/powerpoint/2010/main" val="39235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B1E18A-1794-4B70-950C-E91AF00DC6F5}"/>
              </a:ext>
            </a:extLst>
          </p:cNvPr>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テキスト プレースホルダー 2">
            <a:extLst>
              <a:ext uri="{FF2B5EF4-FFF2-40B4-BE49-F238E27FC236}">
                <a16:creationId xmlns:a16="http://schemas.microsoft.com/office/drawing/2014/main" id="{69E68621-3B9A-4DED-81FF-13930E67F8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8B9FBFCE-877D-4FB0-97AD-A3533CCF0D74}"/>
              </a:ext>
            </a:extLst>
          </p:cNvPr>
          <p:cNvSpPr>
            <a:spLocks noGrp="1"/>
          </p:cNvSpPr>
          <p:nvPr>
            <p:ph type="dt" sz="half" idx="10"/>
          </p:nvPr>
        </p:nvSpPr>
        <p:spPr/>
        <p:txBody>
          <a:bodyPr/>
          <a:lstStyle/>
          <a:p>
            <a:fld id="{BF9EEFB6-D354-4362-A0AC-087C6D7B95CA}" type="datetime1">
              <a:rPr lang="en-US" smtClean="0"/>
              <a:t>5/23/2022</a:t>
            </a:fld>
            <a:endParaRPr lang="en-US"/>
          </a:p>
        </p:txBody>
      </p:sp>
      <p:sp>
        <p:nvSpPr>
          <p:cNvPr id="5" name="フッター プレースホルダー 4">
            <a:extLst>
              <a:ext uri="{FF2B5EF4-FFF2-40B4-BE49-F238E27FC236}">
                <a16:creationId xmlns:a16="http://schemas.microsoft.com/office/drawing/2014/main" id="{1B740A25-80E8-462D-B64C-2BF481332FE9}"/>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342EC642-5B86-4177-AF5F-6D16CF7D6DA1}"/>
              </a:ext>
            </a:extLst>
          </p:cNvPr>
          <p:cNvSpPr>
            <a:spLocks noGrp="1"/>
          </p:cNvSpPr>
          <p:nvPr>
            <p:ph type="sldNum" sz="quarter" idx="12"/>
          </p:nvPr>
        </p:nvSpPr>
        <p:spPr/>
        <p:txBody>
          <a:bodyPr/>
          <a:lstStyle/>
          <a:p>
            <a:fld id="{EE5D8E2F-EF3E-4AD3-A629-985FC1834987}" type="slidenum">
              <a:rPr lang="en-US" smtClean="0"/>
              <a:t>‹#›</a:t>
            </a:fld>
            <a:endParaRPr lang="en-US"/>
          </a:p>
        </p:txBody>
      </p:sp>
    </p:spTree>
    <p:extLst>
      <p:ext uri="{BB962C8B-B14F-4D97-AF65-F5344CB8AC3E}">
        <p14:creationId xmlns:p14="http://schemas.microsoft.com/office/powerpoint/2010/main" val="4105456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A7528C-D71C-4A0B-860C-B1C73A253C76}"/>
              </a:ext>
            </a:extLst>
          </p:cNvPr>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a:extLst>
              <a:ext uri="{FF2B5EF4-FFF2-40B4-BE49-F238E27FC236}">
                <a16:creationId xmlns:a16="http://schemas.microsoft.com/office/drawing/2014/main" id="{C7C020BF-1040-44C0-82B4-183CC913B2A8}"/>
              </a:ext>
            </a:extLst>
          </p:cNvPr>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ー 3">
            <a:extLst>
              <a:ext uri="{FF2B5EF4-FFF2-40B4-BE49-F238E27FC236}">
                <a16:creationId xmlns:a16="http://schemas.microsoft.com/office/drawing/2014/main" id="{209DA560-0529-4D96-A299-1DDE16E3320E}"/>
              </a:ext>
            </a:extLst>
          </p:cNvPr>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4">
            <a:extLst>
              <a:ext uri="{FF2B5EF4-FFF2-40B4-BE49-F238E27FC236}">
                <a16:creationId xmlns:a16="http://schemas.microsoft.com/office/drawing/2014/main" id="{0E35EB6A-7B08-4A9A-AE23-7226648C5FBA}"/>
              </a:ext>
            </a:extLst>
          </p:cNvPr>
          <p:cNvSpPr>
            <a:spLocks noGrp="1"/>
          </p:cNvSpPr>
          <p:nvPr>
            <p:ph type="dt" sz="half" idx="10"/>
          </p:nvPr>
        </p:nvSpPr>
        <p:spPr/>
        <p:txBody>
          <a:bodyPr/>
          <a:lstStyle/>
          <a:p>
            <a:fld id="{A8EC1FC4-F0DF-4339-808B-FA0E027E6D45}" type="datetime1">
              <a:rPr lang="en-US" smtClean="0"/>
              <a:t>5/23/2022</a:t>
            </a:fld>
            <a:endParaRPr lang="en-US"/>
          </a:p>
        </p:txBody>
      </p:sp>
      <p:sp>
        <p:nvSpPr>
          <p:cNvPr id="6" name="フッター プレースホルダー 5">
            <a:extLst>
              <a:ext uri="{FF2B5EF4-FFF2-40B4-BE49-F238E27FC236}">
                <a16:creationId xmlns:a16="http://schemas.microsoft.com/office/drawing/2014/main" id="{568DD424-06C7-4B98-8002-441C98925ECF}"/>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03C1196E-DD6E-4260-ACFE-3600867E66DE}"/>
              </a:ext>
            </a:extLst>
          </p:cNvPr>
          <p:cNvSpPr>
            <a:spLocks noGrp="1"/>
          </p:cNvSpPr>
          <p:nvPr>
            <p:ph type="sldNum" sz="quarter" idx="12"/>
          </p:nvPr>
        </p:nvSpPr>
        <p:spPr/>
        <p:txBody>
          <a:bodyPr/>
          <a:lstStyle/>
          <a:p>
            <a:fld id="{EE5D8E2F-EF3E-4AD3-A629-985FC1834987}" type="slidenum">
              <a:rPr lang="en-US" smtClean="0"/>
              <a:t>‹#›</a:t>
            </a:fld>
            <a:endParaRPr lang="en-US"/>
          </a:p>
        </p:txBody>
      </p:sp>
    </p:spTree>
    <p:extLst>
      <p:ext uri="{BB962C8B-B14F-4D97-AF65-F5344CB8AC3E}">
        <p14:creationId xmlns:p14="http://schemas.microsoft.com/office/powerpoint/2010/main" val="364034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A5EFD3-3D67-442A-A17E-2773107103C3}"/>
              </a:ext>
            </a:extLst>
          </p:cNvPr>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テキスト プレースホルダー 2">
            <a:extLst>
              <a:ext uri="{FF2B5EF4-FFF2-40B4-BE49-F238E27FC236}">
                <a16:creationId xmlns:a16="http://schemas.microsoft.com/office/drawing/2014/main" id="{22D55E96-2921-45B5-A4ED-453F1C600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B0313401-8D75-460F-A8BD-F05086A8C6B9}"/>
              </a:ext>
            </a:extLst>
          </p:cNvPr>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テキスト プレースホルダー 4">
            <a:extLst>
              <a:ext uri="{FF2B5EF4-FFF2-40B4-BE49-F238E27FC236}">
                <a16:creationId xmlns:a16="http://schemas.microsoft.com/office/drawing/2014/main" id="{3B8E3A99-509B-4D47-A9AF-B9708AA35B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CFAD6B8B-5E22-4840-9C2A-EAB3B174E103}"/>
              </a:ext>
            </a:extLst>
          </p:cNvPr>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ー 6">
            <a:extLst>
              <a:ext uri="{FF2B5EF4-FFF2-40B4-BE49-F238E27FC236}">
                <a16:creationId xmlns:a16="http://schemas.microsoft.com/office/drawing/2014/main" id="{B2DFF38D-DA80-415C-A708-022BD07DCBE2}"/>
              </a:ext>
            </a:extLst>
          </p:cNvPr>
          <p:cNvSpPr>
            <a:spLocks noGrp="1"/>
          </p:cNvSpPr>
          <p:nvPr>
            <p:ph type="dt" sz="half" idx="10"/>
          </p:nvPr>
        </p:nvSpPr>
        <p:spPr/>
        <p:txBody>
          <a:bodyPr/>
          <a:lstStyle/>
          <a:p>
            <a:fld id="{A4784C1E-7B4F-4AC3-88A3-BC6A97190DA7}" type="datetime1">
              <a:rPr lang="en-US" smtClean="0"/>
              <a:t>5/23/2022</a:t>
            </a:fld>
            <a:endParaRPr lang="en-US"/>
          </a:p>
        </p:txBody>
      </p:sp>
      <p:sp>
        <p:nvSpPr>
          <p:cNvPr id="8" name="フッター プレースホルダー 7">
            <a:extLst>
              <a:ext uri="{FF2B5EF4-FFF2-40B4-BE49-F238E27FC236}">
                <a16:creationId xmlns:a16="http://schemas.microsoft.com/office/drawing/2014/main" id="{E8126C1B-1F53-401E-AA11-4CDB33C75505}"/>
              </a:ext>
            </a:extLst>
          </p:cNvPr>
          <p:cNvSpPr>
            <a:spLocks noGrp="1"/>
          </p:cNvSpPr>
          <p:nvPr>
            <p:ph type="ftr" sz="quarter" idx="11"/>
          </p:nvPr>
        </p:nvSpPr>
        <p:spPr/>
        <p:txBody>
          <a:bodyPr/>
          <a:lstStyle/>
          <a:p>
            <a:endParaRPr lang="en-US"/>
          </a:p>
        </p:txBody>
      </p:sp>
      <p:sp>
        <p:nvSpPr>
          <p:cNvPr id="9" name="スライド番号プレースホルダー 8">
            <a:extLst>
              <a:ext uri="{FF2B5EF4-FFF2-40B4-BE49-F238E27FC236}">
                <a16:creationId xmlns:a16="http://schemas.microsoft.com/office/drawing/2014/main" id="{0B33F110-CED6-4048-AC8E-5D4F3AB19595}"/>
              </a:ext>
            </a:extLst>
          </p:cNvPr>
          <p:cNvSpPr>
            <a:spLocks noGrp="1"/>
          </p:cNvSpPr>
          <p:nvPr>
            <p:ph type="sldNum" sz="quarter" idx="12"/>
          </p:nvPr>
        </p:nvSpPr>
        <p:spPr/>
        <p:txBody>
          <a:bodyPr/>
          <a:lstStyle/>
          <a:p>
            <a:fld id="{EE5D8E2F-EF3E-4AD3-A629-985FC1834987}" type="slidenum">
              <a:rPr lang="en-US" smtClean="0"/>
              <a:t>‹#›</a:t>
            </a:fld>
            <a:endParaRPr lang="en-US"/>
          </a:p>
        </p:txBody>
      </p:sp>
    </p:spTree>
    <p:extLst>
      <p:ext uri="{BB962C8B-B14F-4D97-AF65-F5344CB8AC3E}">
        <p14:creationId xmlns:p14="http://schemas.microsoft.com/office/powerpoint/2010/main" val="3696601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6A1DEC-BB60-4670-9F96-809A6D292C25}"/>
              </a:ext>
            </a:extLst>
          </p:cNvPr>
          <p:cNvSpPr>
            <a:spLocks noGrp="1"/>
          </p:cNvSpPr>
          <p:nvPr>
            <p:ph type="title"/>
          </p:nvPr>
        </p:nvSpPr>
        <p:spPr/>
        <p:txBody>
          <a:bodyPr/>
          <a:lstStyle/>
          <a:p>
            <a:r>
              <a:rPr lang="ja-JP" altLang="en-US"/>
              <a:t>マスター タイトルの書式設定</a:t>
            </a:r>
            <a:endParaRPr lang="en-US"/>
          </a:p>
        </p:txBody>
      </p:sp>
      <p:sp>
        <p:nvSpPr>
          <p:cNvPr id="3" name="日付プレースホルダー 2">
            <a:extLst>
              <a:ext uri="{FF2B5EF4-FFF2-40B4-BE49-F238E27FC236}">
                <a16:creationId xmlns:a16="http://schemas.microsoft.com/office/drawing/2014/main" id="{264E47BF-DED1-4044-9C91-0F70BC5B336F}"/>
              </a:ext>
            </a:extLst>
          </p:cNvPr>
          <p:cNvSpPr>
            <a:spLocks noGrp="1"/>
          </p:cNvSpPr>
          <p:nvPr>
            <p:ph type="dt" sz="half" idx="10"/>
          </p:nvPr>
        </p:nvSpPr>
        <p:spPr/>
        <p:txBody>
          <a:bodyPr/>
          <a:lstStyle/>
          <a:p>
            <a:fld id="{B04AB7B1-47D8-410C-B76D-EAED789ECF8E}" type="datetime1">
              <a:rPr lang="en-US" smtClean="0"/>
              <a:t>5/23/2022</a:t>
            </a:fld>
            <a:endParaRPr lang="en-US"/>
          </a:p>
        </p:txBody>
      </p:sp>
      <p:sp>
        <p:nvSpPr>
          <p:cNvPr id="4" name="フッター プレースホルダー 3">
            <a:extLst>
              <a:ext uri="{FF2B5EF4-FFF2-40B4-BE49-F238E27FC236}">
                <a16:creationId xmlns:a16="http://schemas.microsoft.com/office/drawing/2014/main" id="{E7D1408B-7FCB-463B-9102-BFC7914AB4F7}"/>
              </a:ext>
            </a:extLst>
          </p:cNvPr>
          <p:cNvSpPr>
            <a:spLocks noGrp="1"/>
          </p:cNvSpPr>
          <p:nvPr>
            <p:ph type="ftr" sz="quarter" idx="11"/>
          </p:nvPr>
        </p:nvSpPr>
        <p:spPr/>
        <p:txBody>
          <a:bodyPr/>
          <a:lstStyle/>
          <a:p>
            <a:endParaRPr lang="en-US"/>
          </a:p>
        </p:txBody>
      </p:sp>
      <p:sp>
        <p:nvSpPr>
          <p:cNvPr id="5" name="スライド番号プレースホルダー 4">
            <a:extLst>
              <a:ext uri="{FF2B5EF4-FFF2-40B4-BE49-F238E27FC236}">
                <a16:creationId xmlns:a16="http://schemas.microsoft.com/office/drawing/2014/main" id="{0EAD4271-2971-41FC-A05C-D5D8110B4F97}"/>
              </a:ext>
            </a:extLst>
          </p:cNvPr>
          <p:cNvSpPr>
            <a:spLocks noGrp="1"/>
          </p:cNvSpPr>
          <p:nvPr>
            <p:ph type="sldNum" sz="quarter" idx="12"/>
          </p:nvPr>
        </p:nvSpPr>
        <p:spPr/>
        <p:txBody>
          <a:bodyPr/>
          <a:lstStyle/>
          <a:p>
            <a:fld id="{EE5D8E2F-EF3E-4AD3-A629-985FC1834987}" type="slidenum">
              <a:rPr lang="en-US" smtClean="0"/>
              <a:t>‹#›</a:t>
            </a:fld>
            <a:endParaRPr lang="en-US"/>
          </a:p>
        </p:txBody>
      </p:sp>
    </p:spTree>
    <p:extLst>
      <p:ext uri="{BB962C8B-B14F-4D97-AF65-F5344CB8AC3E}">
        <p14:creationId xmlns:p14="http://schemas.microsoft.com/office/powerpoint/2010/main" val="428779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DCCA4AA-418D-493D-92D0-6E7E8B46FFD4}"/>
              </a:ext>
            </a:extLst>
          </p:cNvPr>
          <p:cNvSpPr>
            <a:spLocks noGrp="1"/>
          </p:cNvSpPr>
          <p:nvPr>
            <p:ph type="dt" sz="half" idx="10"/>
          </p:nvPr>
        </p:nvSpPr>
        <p:spPr/>
        <p:txBody>
          <a:bodyPr/>
          <a:lstStyle/>
          <a:p>
            <a:fld id="{24842CD9-25F0-4F9B-8474-AD215058A507}" type="datetime1">
              <a:rPr lang="en-US" smtClean="0"/>
              <a:t>5/23/2022</a:t>
            </a:fld>
            <a:endParaRPr lang="en-US"/>
          </a:p>
        </p:txBody>
      </p:sp>
      <p:sp>
        <p:nvSpPr>
          <p:cNvPr id="3" name="フッター プレースホルダー 2">
            <a:extLst>
              <a:ext uri="{FF2B5EF4-FFF2-40B4-BE49-F238E27FC236}">
                <a16:creationId xmlns:a16="http://schemas.microsoft.com/office/drawing/2014/main" id="{08172CD9-B774-4584-8B65-49AF0C17CFBA}"/>
              </a:ext>
            </a:extLst>
          </p:cNvPr>
          <p:cNvSpPr>
            <a:spLocks noGrp="1"/>
          </p:cNvSpPr>
          <p:nvPr>
            <p:ph type="ftr" sz="quarter" idx="11"/>
          </p:nvPr>
        </p:nvSpPr>
        <p:spPr/>
        <p:txBody>
          <a:bodyPr/>
          <a:lstStyle/>
          <a:p>
            <a:endParaRPr lang="en-US"/>
          </a:p>
        </p:txBody>
      </p:sp>
      <p:sp>
        <p:nvSpPr>
          <p:cNvPr id="4" name="スライド番号プレースホルダー 3">
            <a:extLst>
              <a:ext uri="{FF2B5EF4-FFF2-40B4-BE49-F238E27FC236}">
                <a16:creationId xmlns:a16="http://schemas.microsoft.com/office/drawing/2014/main" id="{8514DEFB-993C-433C-B647-EA893CB7499E}"/>
              </a:ext>
            </a:extLst>
          </p:cNvPr>
          <p:cNvSpPr>
            <a:spLocks noGrp="1"/>
          </p:cNvSpPr>
          <p:nvPr>
            <p:ph type="sldNum" sz="quarter" idx="12"/>
          </p:nvPr>
        </p:nvSpPr>
        <p:spPr/>
        <p:txBody>
          <a:bodyPr/>
          <a:lstStyle/>
          <a:p>
            <a:fld id="{EE5D8E2F-EF3E-4AD3-A629-985FC1834987}" type="slidenum">
              <a:rPr lang="en-US" smtClean="0"/>
              <a:t>‹#›</a:t>
            </a:fld>
            <a:endParaRPr lang="en-US"/>
          </a:p>
        </p:txBody>
      </p:sp>
    </p:spTree>
    <p:extLst>
      <p:ext uri="{BB962C8B-B14F-4D97-AF65-F5344CB8AC3E}">
        <p14:creationId xmlns:p14="http://schemas.microsoft.com/office/powerpoint/2010/main" val="2636732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9682B9-1FC1-4AC3-BACA-0C4EF4D873D0}"/>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コンテンツ プレースホルダー 2">
            <a:extLst>
              <a:ext uri="{FF2B5EF4-FFF2-40B4-BE49-F238E27FC236}">
                <a16:creationId xmlns:a16="http://schemas.microsoft.com/office/drawing/2014/main" id="{F7AF5108-EC3E-4FFE-9BB1-BFC42F6B8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テキスト プレースホルダー 3">
            <a:extLst>
              <a:ext uri="{FF2B5EF4-FFF2-40B4-BE49-F238E27FC236}">
                <a16:creationId xmlns:a16="http://schemas.microsoft.com/office/drawing/2014/main" id="{E3E46DF1-DE20-4830-8A79-E75B86C0B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57CB74A6-6883-45B7-9F2E-D3185CD84E63}"/>
              </a:ext>
            </a:extLst>
          </p:cNvPr>
          <p:cNvSpPr>
            <a:spLocks noGrp="1"/>
          </p:cNvSpPr>
          <p:nvPr>
            <p:ph type="dt" sz="half" idx="10"/>
          </p:nvPr>
        </p:nvSpPr>
        <p:spPr/>
        <p:txBody>
          <a:bodyPr/>
          <a:lstStyle/>
          <a:p>
            <a:fld id="{0C6E915A-626C-4F30-B60D-265B77A9A811}" type="datetime1">
              <a:rPr lang="en-US" smtClean="0"/>
              <a:t>5/23/2022</a:t>
            </a:fld>
            <a:endParaRPr lang="en-US"/>
          </a:p>
        </p:txBody>
      </p:sp>
      <p:sp>
        <p:nvSpPr>
          <p:cNvPr id="6" name="フッター プレースホルダー 5">
            <a:extLst>
              <a:ext uri="{FF2B5EF4-FFF2-40B4-BE49-F238E27FC236}">
                <a16:creationId xmlns:a16="http://schemas.microsoft.com/office/drawing/2014/main" id="{F1025CD2-F083-47B7-8E80-1ECDCE129728}"/>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07C0B9B9-2F13-48E0-A8A5-7059C6E060C4}"/>
              </a:ext>
            </a:extLst>
          </p:cNvPr>
          <p:cNvSpPr>
            <a:spLocks noGrp="1"/>
          </p:cNvSpPr>
          <p:nvPr>
            <p:ph type="sldNum" sz="quarter" idx="12"/>
          </p:nvPr>
        </p:nvSpPr>
        <p:spPr/>
        <p:txBody>
          <a:bodyPr/>
          <a:lstStyle/>
          <a:p>
            <a:fld id="{EE5D8E2F-EF3E-4AD3-A629-985FC1834987}" type="slidenum">
              <a:rPr lang="en-US" smtClean="0"/>
              <a:t>‹#›</a:t>
            </a:fld>
            <a:endParaRPr lang="en-US"/>
          </a:p>
        </p:txBody>
      </p:sp>
    </p:spTree>
    <p:extLst>
      <p:ext uri="{BB962C8B-B14F-4D97-AF65-F5344CB8AC3E}">
        <p14:creationId xmlns:p14="http://schemas.microsoft.com/office/powerpoint/2010/main" val="1352681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B38CC1-04AE-431E-9115-F5DA1FE943EF}"/>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図プレースホルダー 2">
            <a:extLst>
              <a:ext uri="{FF2B5EF4-FFF2-40B4-BE49-F238E27FC236}">
                <a16:creationId xmlns:a16="http://schemas.microsoft.com/office/drawing/2014/main" id="{47B6EA1B-B3F4-461A-8FE2-72C4F35B7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テキスト プレースホルダー 3">
            <a:extLst>
              <a:ext uri="{FF2B5EF4-FFF2-40B4-BE49-F238E27FC236}">
                <a16:creationId xmlns:a16="http://schemas.microsoft.com/office/drawing/2014/main" id="{AF601E44-578D-4DE0-B14D-D4E818AF0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BED80B34-05A1-4D6D-A084-85B9F847088A}"/>
              </a:ext>
            </a:extLst>
          </p:cNvPr>
          <p:cNvSpPr>
            <a:spLocks noGrp="1"/>
          </p:cNvSpPr>
          <p:nvPr>
            <p:ph type="dt" sz="half" idx="10"/>
          </p:nvPr>
        </p:nvSpPr>
        <p:spPr/>
        <p:txBody>
          <a:bodyPr/>
          <a:lstStyle/>
          <a:p>
            <a:fld id="{6F4CB067-980A-4323-B263-D10AA5236942}" type="datetime1">
              <a:rPr lang="en-US" smtClean="0"/>
              <a:t>5/23/2022</a:t>
            </a:fld>
            <a:endParaRPr lang="en-US"/>
          </a:p>
        </p:txBody>
      </p:sp>
      <p:sp>
        <p:nvSpPr>
          <p:cNvPr id="6" name="フッター プレースホルダー 5">
            <a:extLst>
              <a:ext uri="{FF2B5EF4-FFF2-40B4-BE49-F238E27FC236}">
                <a16:creationId xmlns:a16="http://schemas.microsoft.com/office/drawing/2014/main" id="{F8358CE8-16D3-4474-AD97-BBCF0AFED309}"/>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4C265ABB-26D9-465D-A45E-8ABF28DCE47C}"/>
              </a:ext>
            </a:extLst>
          </p:cNvPr>
          <p:cNvSpPr>
            <a:spLocks noGrp="1"/>
          </p:cNvSpPr>
          <p:nvPr>
            <p:ph type="sldNum" sz="quarter" idx="12"/>
          </p:nvPr>
        </p:nvSpPr>
        <p:spPr/>
        <p:txBody>
          <a:bodyPr/>
          <a:lstStyle/>
          <a:p>
            <a:fld id="{EE5D8E2F-EF3E-4AD3-A629-985FC1834987}" type="slidenum">
              <a:rPr lang="en-US" smtClean="0"/>
              <a:t>‹#›</a:t>
            </a:fld>
            <a:endParaRPr lang="en-US"/>
          </a:p>
        </p:txBody>
      </p:sp>
    </p:spTree>
    <p:extLst>
      <p:ext uri="{BB962C8B-B14F-4D97-AF65-F5344CB8AC3E}">
        <p14:creationId xmlns:p14="http://schemas.microsoft.com/office/powerpoint/2010/main" val="2348239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CDD8326-2A2C-4500-BD8A-3BB5CFDEB3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テキスト プレースホルダー 2">
            <a:extLst>
              <a:ext uri="{FF2B5EF4-FFF2-40B4-BE49-F238E27FC236}">
                <a16:creationId xmlns:a16="http://schemas.microsoft.com/office/drawing/2014/main" id="{039249D1-C389-48EF-A7CB-49BDF84F8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a:extLst>
              <a:ext uri="{FF2B5EF4-FFF2-40B4-BE49-F238E27FC236}">
                <a16:creationId xmlns:a16="http://schemas.microsoft.com/office/drawing/2014/main" id="{34E14C2D-5B70-4E1B-AAA4-B4B3F1E804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7D029-E6B3-4D92-AF97-B5580A83AFD0}" type="datetime1">
              <a:rPr lang="en-US" smtClean="0"/>
              <a:t>5/23/2022</a:t>
            </a:fld>
            <a:endParaRPr lang="en-US"/>
          </a:p>
        </p:txBody>
      </p:sp>
      <p:sp>
        <p:nvSpPr>
          <p:cNvPr id="5" name="フッター プレースホルダー 4">
            <a:extLst>
              <a:ext uri="{FF2B5EF4-FFF2-40B4-BE49-F238E27FC236}">
                <a16:creationId xmlns:a16="http://schemas.microsoft.com/office/drawing/2014/main" id="{739D7497-4676-47DC-ABA8-FD98146A68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スライド番号プレースホルダー 5">
            <a:extLst>
              <a:ext uri="{FF2B5EF4-FFF2-40B4-BE49-F238E27FC236}">
                <a16:creationId xmlns:a16="http://schemas.microsoft.com/office/drawing/2014/main" id="{47EBD772-8D91-4A96-AD56-CD97E66A7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D8E2F-EF3E-4AD3-A629-985FC1834987}" type="slidenum">
              <a:rPr lang="en-US" smtClean="0"/>
              <a:t>‹#›</a:t>
            </a:fld>
            <a:endParaRPr lang="en-US"/>
          </a:p>
        </p:txBody>
      </p:sp>
    </p:spTree>
    <p:extLst>
      <p:ext uri="{BB962C8B-B14F-4D97-AF65-F5344CB8AC3E}">
        <p14:creationId xmlns:p14="http://schemas.microsoft.com/office/powerpoint/2010/main" val="3750682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5.png"/><Relationship Id="rId5" Type="http://schemas.openxmlformats.org/officeDocument/2006/relationships/image" Target="../media/image28.gif"/><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emf"/><Relationship Id="rId7" Type="http://schemas.microsoft.com/office/2007/relationships/hdphoto" Target="../media/hdphoto1.wdp"/><Relationship Id="rId2" Type="http://schemas.openxmlformats.org/officeDocument/2006/relationships/image" Target="../media/image34.emf"/><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emf"/><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E1BFC876-9952-4E71-A916-0DEFE81F3793}"/>
              </a:ext>
            </a:extLst>
          </p:cNvPr>
          <p:cNvSpPr txBox="1"/>
          <p:nvPr/>
        </p:nvSpPr>
        <p:spPr>
          <a:xfrm>
            <a:off x="223259" y="435821"/>
            <a:ext cx="6149832" cy="1077218"/>
          </a:xfrm>
          <a:prstGeom prst="rect">
            <a:avLst/>
          </a:prstGeom>
          <a:noFill/>
        </p:spPr>
        <p:txBody>
          <a:bodyPr wrap="square" rtlCol="0">
            <a:spAutoFit/>
          </a:bodyPr>
          <a:lstStyle/>
          <a:p>
            <a:pPr>
              <a:lnSpc>
                <a:spcPct val="80000"/>
              </a:lnSpc>
            </a:pPr>
            <a:r>
              <a:rPr kumimoji="1" lang="en-US" altLang="ja-JP" sz="4000" dirty="0">
                <a:solidFill>
                  <a:schemeClr val="bg1"/>
                </a:solidFill>
                <a:latin typeface="Arial" panose="020B0604020202020204" pitchFamily="34" charset="0"/>
                <a:cs typeface="Arial" panose="020B0604020202020204" pitchFamily="34" charset="0"/>
              </a:rPr>
              <a:t>Nippon Express</a:t>
            </a:r>
            <a:br>
              <a:rPr kumimoji="1" lang="en-US" altLang="ja-JP" sz="4000" dirty="0">
                <a:solidFill>
                  <a:schemeClr val="bg1"/>
                </a:solidFill>
                <a:latin typeface="Arial" panose="020B0604020202020204" pitchFamily="34" charset="0"/>
                <a:cs typeface="Arial" panose="020B0604020202020204" pitchFamily="34" charset="0"/>
              </a:rPr>
            </a:br>
            <a:r>
              <a:rPr kumimoji="1" lang="en-US" altLang="ja-JP" sz="4000" dirty="0">
                <a:solidFill>
                  <a:schemeClr val="bg1"/>
                </a:solidFill>
                <a:latin typeface="Arial" panose="020B0604020202020204" pitchFamily="34" charset="0"/>
                <a:cs typeface="Arial" panose="020B0604020202020204" pitchFamily="34" charset="0"/>
              </a:rPr>
              <a:t>Belgium</a:t>
            </a:r>
            <a:endParaRPr kumimoji="1" lang="ja-JP" altLang="en-US" sz="4000" dirty="0">
              <a:solidFill>
                <a:schemeClr val="bg1"/>
              </a:solidFill>
              <a:latin typeface="Arial" panose="020B0604020202020204" pitchFamily="34" charset="0"/>
              <a:cs typeface="Arial" panose="020B0604020202020204" pitchFamily="34" charset="0"/>
            </a:endParaRPr>
          </a:p>
        </p:txBody>
      </p:sp>
      <p:grpSp>
        <p:nvGrpSpPr>
          <p:cNvPr id="19" name="グループ化 18">
            <a:extLst>
              <a:ext uri="{FF2B5EF4-FFF2-40B4-BE49-F238E27FC236}">
                <a16:creationId xmlns:a16="http://schemas.microsoft.com/office/drawing/2014/main" id="{986A4282-01CD-4B4D-A039-49A91C7EA0A1}"/>
              </a:ext>
            </a:extLst>
          </p:cNvPr>
          <p:cNvGrpSpPr/>
          <p:nvPr/>
        </p:nvGrpSpPr>
        <p:grpSpPr>
          <a:xfrm>
            <a:off x="288392" y="1595654"/>
            <a:ext cx="2009427" cy="612774"/>
            <a:chOff x="385539" y="2435226"/>
            <a:chExt cx="2009427" cy="612774"/>
          </a:xfrm>
        </p:grpSpPr>
        <p:sp>
          <p:nvSpPr>
            <p:cNvPr id="20" name="テキスト ボックス 19">
              <a:extLst>
                <a:ext uri="{FF2B5EF4-FFF2-40B4-BE49-F238E27FC236}">
                  <a16:creationId xmlns:a16="http://schemas.microsoft.com/office/drawing/2014/main" id="{7A563D38-26AE-4B80-BFE2-81AA2A468AE3}"/>
                </a:ext>
              </a:extLst>
            </p:cNvPr>
            <p:cNvSpPr txBox="1"/>
            <p:nvPr/>
          </p:nvSpPr>
          <p:spPr>
            <a:xfrm>
              <a:off x="385539" y="2595081"/>
              <a:ext cx="1934812" cy="338554"/>
            </a:xfrm>
            <a:prstGeom prst="rect">
              <a:avLst/>
            </a:prstGeom>
            <a:noFill/>
          </p:spPr>
          <p:txBody>
            <a:bodyPr wrap="square" rtlCol="0">
              <a:spAutoFit/>
            </a:bodyPr>
            <a:lstStyle/>
            <a:p>
              <a:pPr>
                <a:lnSpc>
                  <a:spcPct val="80000"/>
                </a:lnSpc>
              </a:pPr>
              <a:r>
                <a:rPr kumimoji="1" lang="en-US" altLang="ja-JP" sz="2000" b="1" dirty="0">
                  <a:solidFill>
                    <a:schemeClr val="bg1"/>
                  </a:solidFill>
                  <a:latin typeface="Arial" panose="020B0604020202020204" pitchFamily="34" charset="0"/>
                  <a:cs typeface="Arial" panose="020B0604020202020204" pitchFamily="34" charset="0"/>
                </a:rPr>
                <a:t>2022</a:t>
              </a:r>
              <a:endParaRPr kumimoji="1" lang="ja-JP" altLang="en-US" sz="2000" b="1" dirty="0">
                <a:solidFill>
                  <a:schemeClr val="bg1"/>
                </a:solidFill>
                <a:latin typeface="Arial" panose="020B0604020202020204" pitchFamily="34" charset="0"/>
                <a:cs typeface="Arial" panose="020B0604020202020204" pitchFamily="34" charset="0"/>
              </a:endParaRPr>
            </a:p>
          </p:txBody>
        </p:sp>
        <p:grpSp>
          <p:nvGrpSpPr>
            <p:cNvPr id="21" name="グループ化 20">
              <a:extLst>
                <a:ext uri="{FF2B5EF4-FFF2-40B4-BE49-F238E27FC236}">
                  <a16:creationId xmlns:a16="http://schemas.microsoft.com/office/drawing/2014/main" id="{1F3B7A32-0F78-4B62-8E74-22510D1A6701}"/>
                </a:ext>
              </a:extLst>
            </p:cNvPr>
            <p:cNvGrpSpPr/>
            <p:nvPr/>
          </p:nvGrpSpPr>
          <p:grpSpPr>
            <a:xfrm>
              <a:off x="451866" y="2435226"/>
              <a:ext cx="1943100" cy="612774"/>
              <a:chOff x="460489" y="2444269"/>
              <a:chExt cx="1805803" cy="400050"/>
            </a:xfrm>
          </p:grpSpPr>
          <p:cxnSp>
            <p:nvCxnSpPr>
              <p:cNvPr id="22" name="直線コネクタ 21">
                <a:extLst>
                  <a:ext uri="{FF2B5EF4-FFF2-40B4-BE49-F238E27FC236}">
                    <a16:creationId xmlns:a16="http://schemas.microsoft.com/office/drawing/2014/main" id="{834F47E7-6D74-4130-989E-391A5EECA341}"/>
                  </a:ext>
                </a:extLst>
              </p:cNvPr>
              <p:cNvCxnSpPr>
                <a:cxnSpLocks/>
              </p:cNvCxnSpPr>
              <p:nvPr/>
            </p:nvCxnSpPr>
            <p:spPr>
              <a:xfrm>
                <a:off x="460489" y="2844319"/>
                <a:ext cx="18058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8551E846-4C4E-4C42-9042-6C9FF2936C3C}"/>
                  </a:ext>
                </a:extLst>
              </p:cNvPr>
              <p:cNvCxnSpPr>
                <a:cxnSpLocks/>
              </p:cNvCxnSpPr>
              <p:nvPr/>
            </p:nvCxnSpPr>
            <p:spPr>
              <a:xfrm>
                <a:off x="460489" y="2444269"/>
                <a:ext cx="18058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4" name="スライド番号プレースホルダー 1">
            <a:extLst>
              <a:ext uri="{FF2B5EF4-FFF2-40B4-BE49-F238E27FC236}">
                <a16:creationId xmlns:a16="http://schemas.microsoft.com/office/drawing/2014/main" id="{14376DC6-0006-431E-89E4-2A3E12B32380}"/>
              </a:ext>
            </a:extLst>
          </p:cNvPr>
          <p:cNvSpPr>
            <a:spLocks noGrp="1"/>
          </p:cNvSpPr>
          <p:nvPr>
            <p:ph type="sldNum" sz="quarter" idx="12"/>
          </p:nvPr>
        </p:nvSpPr>
        <p:spPr/>
        <p:txBody>
          <a:bodyPr/>
          <a:lstStyle/>
          <a:p>
            <a:fld id="{F20767A8-1946-4782-BBC6-D3CE39574EED}" type="slidenum">
              <a:rPr kumimoji="1" lang="ja-JP" altLang="en-US" sz="800" smtClean="0"/>
              <a:pPr/>
              <a:t>1</a:t>
            </a:fld>
            <a:endParaRPr kumimoji="1" lang="ja-JP" altLang="en-US" sz="800"/>
          </a:p>
        </p:txBody>
      </p:sp>
      <p:sp>
        <p:nvSpPr>
          <p:cNvPr id="9" name="テキスト ボックス 2">
            <a:extLst>
              <a:ext uri="{FF2B5EF4-FFF2-40B4-BE49-F238E27FC236}">
                <a16:creationId xmlns:a16="http://schemas.microsoft.com/office/drawing/2014/main" id="{47C33CFD-FCAC-43F1-AF27-0D65ACFF6775}"/>
              </a:ext>
            </a:extLst>
          </p:cNvPr>
          <p:cNvSpPr txBox="1"/>
          <p:nvPr/>
        </p:nvSpPr>
        <p:spPr>
          <a:xfrm>
            <a:off x="176020" y="2336533"/>
            <a:ext cx="3629648" cy="2031325"/>
          </a:xfrm>
          <a:prstGeom prst="rect">
            <a:avLst/>
          </a:prstGeom>
          <a:noFill/>
        </p:spPr>
        <p:txBody>
          <a:bodyPr wrap="none" rtlCol="0">
            <a:spAutoFit/>
          </a:bodyPr>
          <a:lstStyle/>
          <a:p>
            <a:pPr marL="342900" indent="-342900">
              <a:lnSpc>
                <a:spcPct val="150000"/>
              </a:lnSpc>
              <a:buFont typeface="+mj-lt"/>
              <a:buAutoNum type="arabicPeriod"/>
            </a:pPr>
            <a:r>
              <a:rPr lang="en-US" sz="2400" b="1" dirty="0">
                <a:solidFill>
                  <a:schemeClr val="bg1"/>
                </a:solidFill>
              </a:rPr>
              <a:t>Company overview</a:t>
            </a:r>
          </a:p>
          <a:p>
            <a:pPr marL="342900" indent="-342900">
              <a:lnSpc>
                <a:spcPct val="150000"/>
              </a:lnSpc>
              <a:buFont typeface="+mj-lt"/>
              <a:buAutoNum type="arabicPeriod"/>
            </a:pPr>
            <a:r>
              <a:rPr lang="en-US" sz="2400" b="1" dirty="0">
                <a:solidFill>
                  <a:schemeClr val="bg1"/>
                </a:solidFill>
              </a:rPr>
              <a:t>Strategic setting in Genk</a:t>
            </a:r>
          </a:p>
          <a:p>
            <a:pPr marL="342900" indent="-342900">
              <a:lnSpc>
                <a:spcPct val="150000"/>
              </a:lnSpc>
              <a:buFont typeface="+mj-lt"/>
              <a:buAutoNum type="arabicPeriod"/>
            </a:pPr>
            <a:r>
              <a:rPr lang="en-US" sz="2400" b="1" dirty="0">
                <a:solidFill>
                  <a:schemeClr val="bg1"/>
                </a:solidFill>
              </a:rPr>
              <a:t>Business case</a:t>
            </a:r>
          </a:p>
          <a:p>
            <a:endParaRPr lang="en-US" dirty="0"/>
          </a:p>
        </p:txBody>
      </p:sp>
    </p:spTree>
    <p:extLst>
      <p:ext uri="{BB962C8B-B14F-4D97-AF65-F5344CB8AC3E}">
        <p14:creationId xmlns:p14="http://schemas.microsoft.com/office/powerpoint/2010/main" val="404368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1250" fill="hold"/>
                                        <p:tgtEl>
                                          <p:spTgt spid="9">
                                            <p:txEl>
                                              <p:pRg st="0" end="0"/>
                                            </p:txEl>
                                          </p:spTgt>
                                        </p:tgtEl>
                                        <p:attrNameLst>
                                          <p:attrName>style.color</p:attrName>
                                        </p:attrNameLst>
                                      </p:cBhvr>
                                      <p:to>
                                        <a:schemeClr val="accent2"/>
                                      </p:to>
                                    </p:animClr>
                                  </p:childTnLst>
                                </p:cTn>
                              </p:par>
                              <p:par>
                                <p:cTn id="7" presetID="15" presetClass="emph" presetSubtype="0" nodeType="withEffect">
                                  <p:stCondLst>
                                    <p:cond delay="0"/>
                                  </p:stCondLst>
                                  <p:iterate type="lt">
                                    <p:tmAbs val="0"/>
                                  </p:iterate>
                                  <p:childTnLst>
                                    <p:set>
                                      <p:cBhvr override="childStyle">
                                        <p:cTn id="8" dur="1250"/>
                                        <p:tgtEl>
                                          <p:spTgt spid="9">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E5D8E2F-EF3E-4AD3-A629-985FC1834987}" type="slidenum">
              <a:rPr lang="en-US" smtClean="0"/>
              <a:pPr>
                <a:spcAft>
                  <a:spcPts val="600"/>
                </a:spcAft>
              </a:pPr>
              <a:t>10</a:t>
            </a:fld>
            <a:endParaRPr lang="en-US"/>
          </a:p>
        </p:txBody>
      </p:sp>
      <p:pic>
        <p:nvPicPr>
          <p:cNvPr id="20" name="Picture 19">
            <a:extLst>
              <a:ext uri="{FF2B5EF4-FFF2-40B4-BE49-F238E27FC236}">
                <a16:creationId xmlns:a16="http://schemas.microsoft.com/office/drawing/2014/main" id="{E458C4AD-5CB9-47CE-9D19-13892A6B1E68}"/>
              </a:ext>
            </a:extLst>
          </p:cNvPr>
          <p:cNvPicPr>
            <a:picLocks noChangeAspect="1"/>
          </p:cNvPicPr>
          <p:nvPr/>
        </p:nvPicPr>
        <p:blipFill rotWithShape="1">
          <a:blip r:embed="rId3"/>
          <a:srcRect l="33051"/>
          <a:stretch/>
        </p:blipFill>
        <p:spPr>
          <a:xfrm>
            <a:off x="812508" y="2751008"/>
            <a:ext cx="3188927" cy="3606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a16="http://schemas.microsoft.com/office/drawing/2014/main" id="{FEFAAADB-4421-4BB5-96EC-F1E4B43FC1C7}"/>
              </a:ext>
            </a:extLst>
          </p:cNvPr>
          <p:cNvPicPr>
            <a:picLocks noChangeAspect="1"/>
          </p:cNvPicPr>
          <p:nvPr/>
        </p:nvPicPr>
        <p:blipFill>
          <a:blip r:embed="rId4"/>
          <a:stretch>
            <a:fillRect/>
          </a:stretch>
        </p:blipFill>
        <p:spPr>
          <a:xfrm>
            <a:off x="4594275" y="2695383"/>
            <a:ext cx="7284631" cy="3718155"/>
          </a:xfrm>
          <a:prstGeom prst="rect">
            <a:avLst/>
          </a:prstGeom>
          <a:ln>
            <a:noFill/>
          </a:ln>
          <a:effectLst>
            <a:softEdge rad="112500"/>
          </a:effectLst>
        </p:spPr>
      </p:pic>
      <p:sp>
        <p:nvSpPr>
          <p:cNvPr id="22" name="Rectangle 21">
            <a:extLst>
              <a:ext uri="{FF2B5EF4-FFF2-40B4-BE49-F238E27FC236}">
                <a16:creationId xmlns:a16="http://schemas.microsoft.com/office/drawing/2014/main" id="{509ECD82-91D9-4C24-9C31-52E962DFA0A0}"/>
              </a:ext>
            </a:extLst>
          </p:cNvPr>
          <p:cNvSpPr/>
          <p:nvPr/>
        </p:nvSpPr>
        <p:spPr>
          <a:xfrm>
            <a:off x="9741639" y="4525867"/>
            <a:ext cx="880844" cy="125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50000"/>
                  </a:schemeClr>
                </a:solidFill>
              </a:rPr>
              <a:t>GLC</a:t>
            </a:r>
          </a:p>
          <a:p>
            <a:pPr algn="ctr"/>
            <a:r>
              <a:rPr lang="en-US" dirty="0">
                <a:solidFill>
                  <a:schemeClr val="accent6">
                    <a:lumMod val="50000"/>
                  </a:schemeClr>
                </a:solidFill>
              </a:rPr>
              <a:t>2022</a:t>
            </a:r>
          </a:p>
          <a:p>
            <a:pPr algn="ctr"/>
            <a:endParaRPr lang="en-US" dirty="0">
              <a:solidFill>
                <a:schemeClr val="accent6">
                  <a:lumMod val="50000"/>
                </a:schemeClr>
              </a:solidFill>
            </a:endParaRPr>
          </a:p>
        </p:txBody>
      </p:sp>
      <p:sp>
        <p:nvSpPr>
          <p:cNvPr id="23" name="Rectangle 22">
            <a:extLst>
              <a:ext uri="{FF2B5EF4-FFF2-40B4-BE49-F238E27FC236}">
                <a16:creationId xmlns:a16="http://schemas.microsoft.com/office/drawing/2014/main" id="{D57116DC-71C5-4A28-A556-7ACDE8506B8E}"/>
              </a:ext>
            </a:extLst>
          </p:cNvPr>
          <p:cNvSpPr/>
          <p:nvPr/>
        </p:nvSpPr>
        <p:spPr>
          <a:xfrm>
            <a:off x="9741639" y="3807909"/>
            <a:ext cx="880844" cy="71795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GLC</a:t>
            </a:r>
          </a:p>
          <a:p>
            <a:pPr algn="ctr"/>
            <a:r>
              <a:rPr lang="en-US" dirty="0"/>
              <a:t>2023</a:t>
            </a:r>
          </a:p>
        </p:txBody>
      </p:sp>
      <p:sp>
        <p:nvSpPr>
          <p:cNvPr id="24" name="Rectangle 23">
            <a:extLst>
              <a:ext uri="{FF2B5EF4-FFF2-40B4-BE49-F238E27FC236}">
                <a16:creationId xmlns:a16="http://schemas.microsoft.com/office/drawing/2014/main" id="{4407F60D-7925-4700-9FEF-1B86B3591CAC}"/>
              </a:ext>
            </a:extLst>
          </p:cNvPr>
          <p:cNvSpPr/>
          <p:nvPr/>
        </p:nvSpPr>
        <p:spPr>
          <a:xfrm>
            <a:off x="9741639" y="3246076"/>
            <a:ext cx="1736521" cy="56183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GLC</a:t>
            </a:r>
          </a:p>
          <a:p>
            <a:pPr algn="ctr"/>
            <a:r>
              <a:rPr lang="en-US" dirty="0"/>
              <a:t>2024</a:t>
            </a:r>
          </a:p>
        </p:txBody>
      </p:sp>
      <p:sp>
        <p:nvSpPr>
          <p:cNvPr id="25" name="TextBox 21">
            <a:extLst>
              <a:ext uri="{FF2B5EF4-FFF2-40B4-BE49-F238E27FC236}">
                <a16:creationId xmlns:a16="http://schemas.microsoft.com/office/drawing/2014/main" id="{D9587F4E-7708-452C-B3F6-4DF04756011E}"/>
              </a:ext>
            </a:extLst>
          </p:cNvPr>
          <p:cNvSpPr txBox="1"/>
          <p:nvPr/>
        </p:nvSpPr>
        <p:spPr>
          <a:xfrm>
            <a:off x="495430" y="677309"/>
            <a:ext cx="611986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BE" dirty="0" err="1">
                <a:solidFill>
                  <a:srgbClr val="FF0000"/>
                </a:solidFill>
              </a:rPr>
              <a:t>What</a:t>
            </a:r>
            <a:r>
              <a:rPr lang="fr-BE" dirty="0">
                <a:solidFill>
                  <a:srgbClr val="FF0000"/>
                </a:solidFill>
              </a:rPr>
              <a:t> - G</a:t>
            </a:r>
            <a:r>
              <a:rPr lang="fr-BE" dirty="0"/>
              <a:t>enk </a:t>
            </a:r>
            <a:r>
              <a:rPr lang="fr-BE" dirty="0" err="1">
                <a:solidFill>
                  <a:srgbClr val="FF0000"/>
                </a:solidFill>
              </a:rPr>
              <a:t>L</a:t>
            </a:r>
            <a:r>
              <a:rPr lang="fr-BE" dirty="0" err="1"/>
              <a:t>ogistics</a:t>
            </a:r>
            <a:r>
              <a:rPr lang="fr-BE" dirty="0"/>
              <a:t> </a:t>
            </a:r>
            <a:r>
              <a:rPr lang="fr-BE" dirty="0">
                <a:solidFill>
                  <a:srgbClr val="FF0000"/>
                </a:solidFill>
              </a:rPr>
              <a:t>C</a:t>
            </a:r>
            <a:r>
              <a:rPr lang="fr-BE" dirty="0"/>
              <a:t>enter – </a:t>
            </a:r>
            <a:r>
              <a:rPr lang="fr-BE" dirty="0" err="1"/>
              <a:t>Set-up</a:t>
            </a:r>
            <a:r>
              <a:rPr lang="fr-BE" dirty="0"/>
              <a:t>   </a:t>
            </a:r>
            <a:endParaRPr lang="en-GB" dirty="0"/>
          </a:p>
        </p:txBody>
      </p:sp>
      <p:sp>
        <p:nvSpPr>
          <p:cNvPr id="27" name="テキスト ボックス 12">
            <a:extLst>
              <a:ext uri="{FF2B5EF4-FFF2-40B4-BE49-F238E27FC236}">
                <a16:creationId xmlns:a16="http://schemas.microsoft.com/office/drawing/2014/main" id="{BE82D830-71D3-4C28-A71E-26C1C65A250B}"/>
              </a:ext>
            </a:extLst>
          </p:cNvPr>
          <p:cNvSpPr txBox="1"/>
          <p:nvPr/>
        </p:nvSpPr>
        <p:spPr>
          <a:xfrm>
            <a:off x="495428" y="1187440"/>
            <a:ext cx="11470793" cy="1477328"/>
          </a:xfrm>
          <a:prstGeom prst="rect">
            <a:avLst/>
          </a:prstGeom>
          <a:noFill/>
          <a:ln>
            <a:solidFill>
              <a:schemeClr val="accent5">
                <a:lumMod val="40000"/>
                <a:lumOff val="60000"/>
              </a:schemeClr>
            </a:solidFill>
          </a:ln>
        </p:spPr>
        <p:txBody>
          <a:bodyPr wrap="square" rtlCol="0">
            <a:spAutoFit/>
          </a:bodyPr>
          <a:lstStyle/>
          <a:p>
            <a:pPr marL="342900" indent="-342900">
              <a:buFont typeface="Wingdings" panose="05000000000000000000" pitchFamily="2" charset="2"/>
              <a:buChar char="ü"/>
            </a:pPr>
            <a:r>
              <a:rPr lang="en-US" dirty="0"/>
              <a:t> A new European deconsolidation center has been obtained by Nippon Express for a large retailer.</a:t>
            </a:r>
          </a:p>
          <a:p>
            <a:pPr marL="342900" indent="-342900">
              <a:buFont typeface="Wingdings" panose="05000000000000000000" pitchFamily="2" charset="2"/>
              <a:buChar char="ü"/>
            </a:pPr>
            <a:r>
              <a:rPr lang="en-US" dirty="0"/>
              <a:t> Dedicated logistics center (20,000m2 , Apr/2022 )</a:t>
            </a:r>
          </a:p>
          <a:p>
            <a:pPr marL="342900" indent="-342900">
              <a:buFont typeface="Wingdings" panose="05000000000000000000" pitchFamily="2" charset="2"/>
              <a:buChar char="ü"/>
            </a:pPr>
            <a:r>
              <a:rPr lang="en-US" dirty="0"/>
              <a:t> NXB can possible add another 12,000m2 on top (GLC2023)</a:t>
            </a:r>
          </a:p>
          <a:p>
            <a:pPr marL="342900" indent="-342900">
              <a:buFont typeface="Wingdings" panose="05000000000000000000" pitchFamily="2" charset="2"/>
              <a:buChar char="ü"/>
            </a:pPr>
            <a:r>
              <a:rPr lang="en-US" dirty="0"/>
              <a:t> Final plan will be to add 2 more units. Final scale : 50,000m2 (GLC 2022,23,24) </a:t>
            </a:r>
          </a:p>
          <a:p>
            <a:pPr marL="342900" indent="-342900">
              <a:buFont typeface="Wingdings" panose="05000000000000000000" pitchFamily="2" charset="2"/>
              <a:buChar char="ü"/>
            </a:pPr>
            <a:r>
              <a:rPr lang="en-US" dirty="0"/>
              <a:t> NXB also can offer brokerage , intermodal solutions connecting Ocean &amp; Air with this logistics platform</a:t>
            </a:r>
          </a:p>
        </p:txBody>
      </p:sp>
    </p:spTree>
    <p:extLst>
      <p:ext uri="{BB962C8B-B14F-4D97-AF65-F5344CB8AC3E}">
        <p14:creationId xmlns:p14="http://schemas.microsoft.com/office/powerpoint/2010/main" val="5678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11129818" y="6125007"/>
            <a:ext cx="685800" cy="365125"/>
          </a:xfrm>
        </p:spPr>
        <p:txBody>
          <a:bodyPr/>
          <a:lstStyle/>
          <a:p>
            <a:fld id="{EE5D8E2F-EF3E-4AD3-A629-985FC1834987}" type="slidenum">
              <a:rPr lang="en-US" smtClean="0"/>
              <a:t>11</a:t>
            </a:fld>
            <a:endParaRPr lang="en-US" dirty="0"/>
          </a:p>
        </p:txBody>
      </p:sp>
      <p:pic>
        <p:nvPicPr>
          <p:cNvPr id="8" name="Picture 7">
            <a:extLst>
              <a:ext uri="{FF2B5EF4-FFF2-40B4-BE49-F238E27FC236}">
                <a16:creationId xmlns:a16="http://schemas.microsoft.com/office/drawing/2014/main" id="{606EFB14-AAAC-4104-8886-CD0F58ABA4F6}"/>
              </a:ext>
            </a:extLst>
          </p:cNvPr>
          <p:cNvPicPr>
            <a:picLocks noChangeAspect="1"/>
          </p:cNvPicPr>
          <p:nvPr/>
        </p:nvPicPr>
        <p:blipFill>
          <a:blip r:embed="rId2"/>
          <a:stretch>
            <a:fillRect/>
          </a:stretch>
        </p:blipFill>
        <p:spPr>
          <a:xfrm>
            <a:off x="8300621" y="1461481"/>
            <a:ext cx="3749177" cy="2062103"/>
          </a:xfrm>
          <a:prstGeom prst="rect">
            <a:avLst/>
          </a:prstGeom>
        </p:spPr>
      </p:pic>
      <p:pic>
        <p:nvPicPr>
          <p:cNvPr id="9" name="Picture 8" descr="A picture containing text, sky, road, outdoor&#10;&#10;Description automatically generated">
            <a:extLst>
              <a:ext uri="{FF2B5EF4-FFF2-40B4-BE49-F238E27FC236}">
                <a16:creationId xmlns:a16="http://schemas.microsoft.com/office/drawing/2014/main" id="{E4DA1DE0-7230-4294-B39A-51A4A4E7F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03" y="1461480"/>
            <a:ext cx="3403534" cy="2062103"/>
          </a:xfrm>
          <a:prstGeom prst="rect">
            <a:avLst/>
          </a:prstGeom>
        </p:spPr>
      </p:pic>
      <p:pic>
        <p:nvPicPr>
          <p:cNvPr id="10" name="Picture 9" descr="A picture containing sidewalk, way&#10;&#10;Description automatically generated">
            <a:extLst>
              <a:ext uri="{FF2B5EF4-FFF2-40B4-BE49-F238E27FC236}">
                <a16:creationId xmlns:a16="http://schemas.microsoft.com/office/drawing/2014/main" id="{111A2F09-BE53-485D-8D1C-06B04CFE3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206" y="3954055"/>
            <a:ext cx="3891946" cy="2062103"/>
          </a:xfrm>
          <a:prstGeom prst="rect">
            <a:avLst/>
          </a:prstGeom>
        </p:spPr>
      </p:pic>
      <p:sp>
        <p:nvSpPr>
          <p:cNvPr id="11" name="テキスト ボックス 12">
            <a:extLst>
              <a:ext uri="{FF2B5EF4-FFF2-40B4-BE49-F238E27FC236}">
                <a16:creationId xmlns:a16="http://schemas.microsoft.com/office/drawing/2014/main" id="{80342065-578A-40F4-A0C6-65982917AC8A}"/>
              </a:ext>
            </a:extLst>
          </p:cNvPr>
          <p:cNvSpPr txBox="1"/>
          <p:nvPr/>
        </p:nvSpPr>
        <p:spPr>
          <a:xfrm>
            <a:off x="3977206" y="1461481"/>
            <a:ext cx="3891946" cy="2062103"/>
          </a:xfrm>
          <a:prstGeom prst="rect">
            <a:avLst/>
          </a:prstGeom>
          <a:noFill/>
          <a:ln>
            <a:solidFill>
              <a:schemeClr val="accent5">
                <a:lumMod val="40000"/>
                <a:lumOff val="60000"/>
              </a:schemeClr>
            </a:solidFill>
          </a:ln>
        </p:spPr>
        <p:txBody>
          <a:bodyPr wrap="square" rtlCol="0">
            <a:spAutoFit/>
          </a:bodyPr>
          <a:lstStyle/>
          <a:p>
            <a:pPr marL="342900" indent="-342900">
              <a:buFont typeface="Wingdings" panose="05000000000000000000" pitchFamily="2" charset="2"/>
              <a:buChar char="ü"/>
            </a:pPr>
            <a:r>
              <a:rPr lang="en-US" sz="1600" dirty="0"/>
              <a:t>Focus on sustainability </a:t>
            </a:r>
          </a:p>
          <a:p>
            <a:pPr marL="800100" lvl="1" indent="-342900">
              <a:buFont typeface="Wingdings" panose="05000000000000000000" pitchFamily="2" charset="2"/>
              <a:buChar char="ü"/>
            </a:pPr>
            <a:r>
              <a:rPr lang="en-US" sz="1600" dirty="0"/>
              <a:t>Greenfield</a:t>
            </a:r>
          </a:p>
          <a:p>
            <a:pPr marL="800100" lvl="1" indent="-342900">
              <a:buFont typeface="Wingdings" panose="05000000000000000000" pitchFamily="2" charset="2"/>
              <a:buChar char="ü"/>
            </a:pPr>
            <a:r>
              <a:rPr lang="en-US" sz="1600" dirty="0"/>
              <a:t>Barging</a:t>
            </a:r>
          </a:p>
          <a:p>
            <a:pPr marL="800100" lvl="1" indent="-342900">
              <a:buFont typeface="Wingdings" panose="05000000000000000000" pitchFamily="2" charset="2"/>
              <a:buChar char="ü"/>
            </a:pPr>
            <a:r>
              <a:rPr lang="en-US" sz="1600" dirty="0" err="1"/>
              <a:t>Breeam</a:t>
            </a:r>
            <a:r>
              <a:rPr lang="en-US" sz="1600" dirty="0"/>
              <a:t> excellent </a:t>
            </a:r>
          </a:p>
          <a:p>
            <a:pPr marL="342900" indent="-342900">
              <a:buFont typeface="Wingdings" panose="05000000000000000000" pitchFamily="2" charset="2"/>
              <a:buChar char="ü"/>
            </a:pPr>
            <a:r>
              <a:rPr lang="en-US" sz="1600" dirty="0"/>
              <a:t> Focus on efficiency</a:t>
            </a:r>
          </a:p>
          <a:p>
            <a:pPr marL="800100" lvl="1" indent="-342900">
              <a:buFont typeface="Wingdings" panose="05000000000000000000" pitchFamily="2" charset="2"/>
              <a:buChar char="ü"/>
            </a:pPr>
            <a:r>
              <a:rPr lang="en-US" sz="1600" dirty="0"/>
              <a:t>Automation </a:t>
            </a:r>
          </a:p>
          <a:p>
            <a:pPr marL="800100" lvl="1" indent="-342900">
              <a:buFont typeface="Wingdings" panose="05000000000000000000" pitchFamily="2" charset="2"/>
              <a:buChar char="ü"/>
            </a:pPr>
            <a:r>
              <a:rPr lang="en-US" sz="1600" dirty="0"/>
              <a:t>Operational excellence  </a:t>
            </a:r>
          </a:p>
          <a:p>
            <a:pPr marL="800100" lvl="1" indent="-342900">
              <a:buFont typeface="Wingdings" panose="05000000000000000000" pitchFamily="2" charset="2"/>
              <a:buChar char="ü"/>
            </a:pPr>
            <a:endParaRPr lang="en-US" sz="1600" dirty="0"/>
          </a:p>
        </p:txBody>
      </p:sp>
      <p:sp>
        <p:nvSpPr>
          <p:cNvPr id="12" name="テキスト ボックス 12">
            <a:extLst>
              <a:ext uri="{FF2B5EF4-FFF2-40B4-BE49-F238E27FC236}">
                <a16:creationId xmlns:a16="http://schemas.microsoft.com/office/drawing/2014/main" id="{4388EF17-98B5-4479-B056-638CCF81C6CE}"/>
              </a:ext>
            </a:extLst>
          </p:cNvPr>
          <p:cNvSpPr txBox="1"/>
          <p:nvPr/>
        </p:nvSpPr>
        <p:spPr>
          <a:xfrm>
            <a:off x="142204" y="3954055"/>
            <a:ext cx="3403534" cy="2062103"/>
          </a:xfrm>
          <a:prstGeom prst="rect">
            <a:avLst/>
          </a:prstGeom>
          <a:noFill/>
          <a:ln>
            <a:solidFill>
              <a:schemeClr val="accent5">
                <a:lumMod val="40000"/>
                <a:lumOff val="60000"/>
              </a:schemeClr>
            </a:solidFill>
          </a:ln>
        </p:spPr>
        <p:txBody>
          <a:bodyPr wrap="square" rtlCol="0">
            <a:spAutoFit/>
          </a:bodyPr>
          <a:lstStyle/>
          <a:p>
            <a:pPr marL="342900" indent="-342900">
              <a:buFont typeface="Wingdings" panose="05000000000000000000" pitchFamily="2" charset="2"/>
              <a:buChar char="ü"/>
            </a:pPr>
            <a:r>
              <a:rPr lang="en-US" sz="1600" dirty="0"/>
              <a:t>Adapt to </a:t>
            </a:r>
          </a:p>
          <a:p>
            <a:pPr marL="800100" lvl="1" indent="-342900">
              <a:buFont typeface="Wingdings" panose="05000000000000000000" pitchFamily="2" charset="2"/>
              <a:buChar char="ü"/>
            </a:pPr>
            <a:r>
              <a:rPr lang="en-US" sz="1600" dirty="0"/>
              <a:t>Growing demand</a:t>
            </a:r>
          </a:p>
          <a:p>
            <a:pPr marL="800100" lvl="1" indent="-342900">
              <a:buFont typeface="Wingdings" panose="05000000000000000000" pitchFamily="2" charset="2"/>
              <a:buChar char="ü"/>
            </a:pPr>
            <a:r>
              <a:rPr lang="en-US" sz="1600" dirty="0"/>
              <a:t>Multi-</a:t>
            </a:r>
            <a:r>
              <a:rPr lang="en-US" sz="1600" dirty="0" err="1"/>
              <a:t>functionallity</a:t>
            </a:r>
            <a:r>
              <a:rPr lang="en-US" sz="1600" dirty="0"/>
              <a:t> </a:t>
            </a:r>
          </a:p>
          <a:p>
            <a:pPr marL="800100" lvl="1" indent="-342900">
              <a:buFont typeface="Wingdings" panose="05000000000000000000" pitchFamily="2" charset="2"/>
              <a:buChar char="ü"/>
            </a:pPr>
            <a:r>
              <a:rPr lang="en-US" sz="1600" dirty="0"/>
              <a:t>Multi-modality </a:t>
            </a:r>
          </a:p>
          <a:p>
            <a:pPr marL="800100" lvl="1" indent="-342900">
              <a:buFont typeface="Wingdings" panose="05000000000000000000" pitchFamily="2" charset="2"/>
              <a:buChar char="ü"/>
            </a:pPr>
            <a:r>
              <a:rPr lang="en-US" sz="1600" dirty="0"/>
              <a:t>Connects towards other segments </a:t>
            </a:r>
          </a:p>
          <a:p>
            <a:pPr lvl="1"/>
            <a:endParaRPr lang="en-US" sz="1600" dirty="0"/>
          </a:p>
          <a:p>
            <a:pPr marL="800100" lvl="1" indent="-342900">
              <a:buFont typeface="Wingdings" panose="05000000000000000000" pitchFamily="2" charset="2"/>
              <a:buChar char="ü"/>
            </a:pPr>
            <a:endParaRPr lang="en-US" sz="1600" dirty="0"/>
          </a:p>
        </p:txBody>
      </p:sp>
      <p:sp>
        <p:nvSpPr>
          <p:cNvPr id="14" name="テキスト ボックス 12">
            <a:extLst>
              <a:ext uri="{FF2B5EF4-FFF2-40B4-BE49-F238E27FC236}">
                <a16:creationId xmlns:a16="http://schemas.microsoft.com/office/drawing/2014/main" id="{E94FFACF-DC69-4662-B4AA-DAF8E324BF7B}"/>
              </a:ext>
            </a:extLst>
          </p:cNvPr>
          <p:cNvSpPr txBox="1"/>
          <p:nvPr/>
        </p:nvSpPr>
        <p:spPr>
          <a:xfrm>
            <a:off x="8275830" y="3954054"/>
            <a:ext cx="3773966" cy="2062103"/>
          </a:xfrm>
          <a:prstGeom prst="rect">
            <a:avLst/>
          </a:prstGeom>
          <a:noFill/>
          <a:ln>
            <a:solidFill>
              <a:schemeClr val="accent5">
                <a:lumMod val="40000"/>
                <a:lumOff val="60000"/>
              </a:schemeClr>
            </a:solidFill>
          </a:ln>
        </p:spPr>
        <p:txBody>
          <a:bodyPr wrap="square" rtlCol="0">
            <a:spAutoFit/>
          </a:bodyPr>
          <a:lstStyle/>
          <a:p>
            <a:pPr marL="342900" indent="-342900">
              <a:buFont typeface="Wingdings" panose="05000000000000000000" pitchFamily="2" charset="2"/>
              <a:buChar char="ü"/>
            </a:pPr>
            <a:r>
              <a:rPr lang="en-US" sz="1600" dirty="0"/>
              <a:t>Focus on customer’s flexibility </a:t>
            </a:r>
          </a:p>
          <a:p>
            <a:pPr marL="800100" lvl="1" indent="-342900">
              <a:buFont typeface="Wingdings" panose="05000000000000000000" pitchFamily="2" charset="2"/>
              <a:buChar char="ü"/>
            </a:pPr>
            <a:r>
              <a:rPr lang="en-US" sz="1600" dirty="0"/>
              <a:t>Activities </a:t>
            </a:r>
          </a:p>
          <a:p>
            <a:pPr marL="800100" lvl="1" indent="-342900">
              <a:buFont typeface="Wingdings" panose="05000000000000000000" pitchFamily="2" charset="2"/>
              <a:buChar char="ü"/>
            </a:pPr>
            <a:r>
              <a:rPr lang="en-US" sz="1600" dirty="0"/>
              <a:t>Seasonality</a:t>
            </a:r>
          </a:p>
          <a:p>
            <a:pPr marL="800100" lvl="1" indent="-342900">
              <a:buFont typeface="Wingdings" panose="05000000000000000000" pitchFamily="2" charset="2"/>
              <a:buChar char="ü"/>
            </a:pPr>
            <a:r>
              <a:rPr lang="en-US" sz="1600" dirty="0"/>
              <a:t>Resources</a:t>
            </a:r>
          </a:p>
          <a:p>
            <a:pPr lvl="1"/>
            <a:endParaRPr lang="en-US" sz="1600" dirty="0"/>
          </a:p>
          <a:p>
            <a:pPr marL="800100" lvl="1" indent="-342900">
              <a:buFont typeface="Wingdings" panose="05000000000000000000" pitchFamily="2" charset="2"/>
              <a:buChar char="ü"/>
            </a:pPr>
            <a:endParaRPr lang="en-US" sz="1600" dirty="0"/>
          </a:p>
          <a:p>
            <a:pPr marL="800100" lvl="1" indent="-342900">
              <a:buFont typeface="Wingdings" panose="05000000000000000000" pitchFamily="2" charset="2"/>
              <a:buChar char="ü"/>
            </a:pPr>
            <a:endParaRPr lang="en-US" sz="1600" dirty="0"/>
          </a:p>
          <a:p>
            <a:pPr marL="800100" lvl="1" indent="-342900">
              <a:buFont typeface="Wingdings" panose="05000000000000000000" pitchFamily="2" charset="2"/>
              <a:buChar char="ü"/>
            </a:pPr>
            <a:endParaRPr lang="en-US" sz="1600" dirty="0"/>
          </a:p>
        </p:txBody>
      </p:sp>
      <p:sp>
        <p:nvSpPr>
          <p:cNvPr id="15" name="TextBox 21">
            <a:extLst>
              <a:ext uri="{FF2B5EF4-FFF2-40B4-BE49-F238E27FC236}">
                <a16:creationId xmlns:a16="http://schemas.microsoft.com/office/drawing/2014/main" id="{66BDF029-F8B0-4E56-A700-11B7AD6DF1C7}"/>
              </a:ext>
            </a:extLst>
          </p:cNvPr>
          <p:cNvSpPr txBox="1"/>
          <p:nvPr/>
        </p:nvSpPr>
        <p:spPr>
          <a:xfrm>
            <a:off x="495430" y="677309"/>
            <a:ext cx="611986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BE" dirty="0">
                <a:solidFill>
                  <a:srgbClr val="FF0000"/>
                </a:solidFill>
              </a:rPr>
              <a:t>HOW - G</a:t>
            </a:r>
            <a:r>
              <a:rPr lang="fr-BE" dirty="0"/>
              <a:t>enk </a:t>
            </a:r>
            <a:r>
              <a:rPr lang="fr-BE" dirty="0" err="1">
                <a:solidFill>
                  <a:srgbClr val="FF0000"/>
                </a:solidFill>
              </a:rPr>
              <a:t>L</a:t>
            </a:r>
            <a:r>
              <a:rPr lang="fr-BE" dirty="0" err="1"/>
              <a:t>ogistics</a:t>
            </a:r>
            <a:r>
              <a:rPr lang="fr-BE" dirty="0"/>
              <a:t> </a:t>
            </a:r>
            <a:r>
              <a:rPr lang="fr-BE" dirty="0">
                <a:solidFill>
                  <a:srgbClr val="FF0000"/>
                </a:solidFill>
              </a:rPr>
              <a:t>C</a:t>
            </a:r>
            <a:r>
              <a:rPr lang="fr-BE" dirty="0"/>
              <a:t>enter – </a:t>
            </a:r>
            <a:r>
              <a:rPr lang="fr-BE" dirty="0" err="1"/>
              <a:t>Set-up</a:t>
            </a:r>
            <a:r>
              <a:rPr lang="fr-BE" dirty="0"/>
              <a:t>   </a:t>
            </a:r>
            <a:endParaRPr lang="en-GB" dirty="0"/>
          </a:p>
        </p:txBody>
      </p:sp>
    </p:spTree>
    <p:extLst>
      <p:ext uri="{BB962C8B-B14F-4D97-AF65-F5344CB8AC3E}">
        <p14:creationId xmlns:p14="http://schemas.microsoft.com/office/powerpoint/2010/main" val="123750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06E4097-B506-467D-B508-BCA2AA44BAE0}"/>
              </a:ext>
            </a:extLst>
          </p:cNvPr>
          <p:cNvSpPr>
            <a:spLocks noGrp="1"/>
          </p:cNvSpPr>
          <p:nvPr>
            <p:ph type="sldNum" sz="quarter" idx="12"/>
          </p:nvPr>
        </p:nvSpPr>
        <p:spPr/>
        <p:txBody>
          <a:bodyPr/>
          <a:lstStyle/>
          <a:p>
            <a:fld id="{F20767A8-1946-4782-BBC6-D3CE39574EED}" type="slidenum">
              <a:rPr kumimoji="1" lang="ja-JP" altLang="en-US" smtClean="0"/>
              <a:pPr/>
              <a:t>12</a:t>
            </a:fld>
            <a:endParaRPr kumimoji="1" lang="ja-JP" altLang="en-US"/>
          </a:p>
        </p:txBody>
      </p:sp>
      <p:sp>
        <p:nvSpPr>
          <p:cNvPr id="5" name="テキスト ボックス 4">
            <a:extLst>
              <a:ext uri="{FF2B5EF4-FFF2-40B4-BE49-F238E27FC236}">
                <a16:creationId xmlns:a16="http://schemas.microsoft.com/office/drawing/2014/main" id="{B9C915EA-06E3-4A0F-AEE0-D1246C17DA0A}"/>
              </a:ext>
            </a:extLst>
          </p:cNvPr>
          <p:cNvSpPr txBox="1"/>
          <p:nvPr/>
        </p:nvSpPr>
        <p:spPr>
          <a:xfrm>
            <a:off x="424235" y="3124200"/>
            <a:ext cx="5847255" cy="1671227"/>
          </a:xfrm>
          <a:prstGeom prst="rect">
            <a:avLst/>
          </a:prstGeom>
          <a:noFill/>
        </p:spPr>
        <p:txBody>
          <a:bodyPr wrap="square" rtlCol="0">
            <a:spAutoFit/>
          </a:bodyPr>
          <a:lstStyle/>
          <a:p>
            <a:pPr>
              <a:lnSpc>
                <a:spcPct val="90000"/>
              </a:lnSpc>
            </a:pPr>
            <a:r>
              <a:rPr kumimoji="1" lang="en-US" altLang="ja-JP" sz="3800" dirty="0">
                <a:solidFill>
                  <a:schemeClr val="bg2"/>
                </a:solidFill>
                <a:latin typeface="Arial" panose="020B0604020202020204" pitchFamily="34" charset="0"/>
                <a:cs typeface="Arial" panose="020B0604020202020204" pitchFamily="34" charset="0"/>
              </a:rPr>
              <a:t>Section 3 </a:t>
            </a:r>
          </a:p>
          <a:p>
            <a:pPr>
              <a:lnSpc>
                <a:spcPct val="90000"/>
              </a:lnSpc>
            </a:pPr>
            <a:r>
              <a:rPr kumimoji="1" lang="en-US" altLang="ja-JP" sz="3800" dirty="0">
                <a:solidFill>
                  <a:schemeClr val="bg1"/>
                </a:solidFill>
                <a:latin typeface="Arial" panose="020B0604020202020204" pitchFamily="34" charset="0"/>
                <a:cs typeface="Arial" panose="020B0604020202020204" pitchFamily="34" charset="0"/>
              </a:rPr>
              <a:t>NXB GROUP</a:t>
            </a:r>
          </a:p>
          <a:p>
            <a:pPr>
              <a:lnSpc>
                <a:spcPct val="90000"/>
              </a:lnSpc>
            </a:pPr>
            <a:r>
              <a:rPr kumimoji="1" lang="en-US" altLang="ja-JP" sz="3800" dirty="0">
                <a:solidFill>
                  <a:schemeClr val="bg1"/>
                </a:solidFill>
                <a:latin typeface="Arial" panose="020B0604020202020204" pitchFamily="34" charset="0"/>
                <a:cs typeface="Arial" panose="020B0604020202020204" pitchFamily="34" charset="0"/>
              </a:rPr>
              <a:t>Business case </a:t>
            </a:r>
            <a:endParaRPr kumimoji="1" lang="ja-JP" altLang="en-US" sz="3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511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11129818" y="6125007"/>
            <a:ext cx="685800" cy="365125"/>
          </a:xfrm>
        </p:spPr>
        <p:txBody>
          <a:bodyPr/>
          <a:lstStyle/>
          <a:p>
            <a:fld id="{EE5D8E2F-EF3E-4AD3-A629-985FC1834987}" type="slidenum">
              <a:rPr lang="en-US" smtClean="0"/>
              <a:t>13</a:t>
            </a:fld>
            <a:endParaRPr lang="en-US" dirty="0"/>
          </a:p>
        </p:txBody>
      </p:sp>
      <p:graphicFrame>
        <p:nvGraphicFramePr>
          <p:cNvPr id="4" name="Tijdelijke aanduiding voor inhoud 2">
            <a:extLst>
              <a:ext uri="{FF2B5EF4-FFF2-40B4-BE49-F238E27FC236}">
                <a16:creationId xmlns:a16="http://schemas.microsoft.com/office/drawing/2014/main" id="{4B7DDDBF-758A-47A7-B30A-0A7D51A52796}"/>
              </a:ext>
            </a:extLst>
          </p:cNvPr>
          <p:cNvGraphicFramePr>
            <a:graphicFrameLocks/>
          </p:cNvGraphicFramePr>
          <p:nvPr>
            <p:extLst>
              <p:ext uri="{D42A27DB-BD31-4B8C-83A1-F6EECF244321}">
                <p14:modId xmlns:p14="http://schemas.microsoft.com/office/powerpoint/2010/main" val="2098394475"/>
              </p:ext>
            </p:extLst>
          </p:nvPr>
        </p:nvGraphicFramePr>
        <p:xfrm>
          <a:off x="802116" y="937030"/>
          <a:ext cx="9235401" cy="5433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21">
            <a:extLst>
              <a:ext uri="{FF2B5EF4-FFF2-40B4-BE49-F238E27FC236}">
                <a16:creationId xmlns:a16="http://schemas.microsoft.com/office/drawing/2014/main" id="{10BC37D8-6263-49DC-9786-9559F20C5070}"/>
              </a:ext>
            </a:extLst>
          </p:cNvPr>
          <p:cNvSpPr txBox="1"/>
          <p:nvPr/>
        </p:nvSpPr>
        <p:spPr>
          <a:xfrm>
            <a:off x="495430" y="677309"/>
            <a:ext cx="611986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BE" dirty="0">
                <a:solidFill>
                  <a:srgbClr val="FF0000"/>
                </a:solidFill>
              </a:rPr>
              <a:t>Listing to the </a:t>
            </a:r>
            <a:r>
              <a:rPr lang="fr-BE" dirty="0" err="1">
                <a:solidFill>
                  <a:srgbClr val="FF0000"/>
                </a:solidFill>
              </a:rPr>
              <a:t>customers</a:t>
            </a:r>
            <a:r>
              <a:rPr lang="fr-BE" dirty="0">
                <a:solidFill>
                  <a:srgbClr val="FF0000"/>
                </a:solidFill>
              </a:rPr>
              <a:t> </a:t>
            </a:r>
            <a:r>
              <a:rPr lang="fr-BE" dirty="0" err="1">
                <a:solidFill>
                  <a:srgbClr val="FF0000"/>
                </a:solidFill>
              </a:rPr>
              <a:t>voice</a:t>
            </a:r>
            <a:r>
              <a:rPr lang="fr-BE" dirty="0">
                <a:solidFill>
                  <a:srgbClr val="FF0000"/>
                </a:solidFill>
              </a:rPr>
              <a:t> – Challenges in the </a:t>
            </a:r>
            <a:r>
              <a:rPr lang="fr-BE" dirty="0" err="1">
                <a:solidFill>
                  <a:srgbClr val="FF0000"/>
                </a:solidFill>
              </a:rPr>
              <a:t>market</a:t>
            </a:r>
            <a:r>
              <a:rPr lang="fr-BE" dirty="0">
                <a:solidFill>
                  <a:srgbClr val="FF0000"/>
                </a:solidFill>
              </a:rPr>
              <a:t>  </a:t>
            </a:r>
            <a:r>
              <a:rPr lang="fr-BE" dirty="0"/>
              <a:t>  </a:t>
            </a:r>
            <a:endParaRPr lang="en-GB" dirty="0"/>
          </a:p>
        </p:txBody>
      </p:sp>
    </p:spTree>
    <p:extLst>
      <p:ext uri="{BB962C8B-B14F-4D97-AF65-F5344CB8AC3E}">
        <p14:creationId xmlns:p14="http://schemas.microsoft.com/office/powerpoint/2010/main" val="107401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853B22F-1CD9-4F69-91BA-71C34F8BBD0C}"/>
              </a:ext>
            </a:extLst>
          </p:cNvPr>
          <p:cNvPicPr>
            <a:picLocks noChangeAspect="1"/>
          </p:cNvPicPr>
          <p:nvPr/>
        </p:nvPicPr>
        <p:blipFill>
          <a:blip r:embed="rId2"/>
          <a:stretch>
            <a:fillRect/>
          </a:stretch>
        </p:blipFill>
        <p:spPr>
          <a:xfrm>
            <a:off x="409113" y="652971"/>
            <a:ext cx="11439236" cy="5823936"/>
          </a:xfrm>
          <a:prstGeom prst="rect">
            <a:avLst/>
          </a:prstGeom>
        </p:spPr>
      </p:pic>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11129818" y="6125007"/>
            <a:ext cx="685800" cy="365125"/>
          </a:xfrm>
        </p:spPr>
        <p:txBody>
          <a:bodyPr/>
          <a:lstStyle/>
          <a:p>
            <a:fld id="{EE5D8E2F-EF3E-4AD3-A629-985FC1834987}" type="slidenum">
              <a:rPr lang="en-US" smtClean="0"/>
              <a:t>14</a:t>
            </a:fld>
            <a:endParaRPr lang="en-US" dirty="0"/>
          </a:p>
        </p:txBody>
      </p:sp>
      <p:sp>
        <p:nvSpPr>
          <p:cNvPr id="8" name="Thought Bubble: Cloud 7">
            <a:extLst>
              <a:ext uri="{FF2B5EF4-FFF2-40B4-BE49-F238E27FC236}">
                <a16:creationId xmlns:a16="http://schemas.microsoft.com/office/drawing/2014/main" id="{1F895257-B3DD-4A5D-A02B-620DB26A347B}"/>
              </a:ext>
            </a:extLst>
          </p:cNvPr>
          <p:cNvSpPr/>
          <p:nvPr/>
        </p:nvSpPr>
        <p:spPr>
          <a:xfrm>
            <a:off x="3130354" y="5084452"/>
            <a:ext cx="1681791" cy="1021020"/>
          </a:xfrm>
          <a:prstGeom prst="cloudCallout">
            <a:avLst>
              <a:gd name="adj1" fmla="val 144765"/>
              <a:gd name="adj2" fmla="val -10044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Nippon Branches </a:t>
            </a:r>
            <a:endParaRPr lang="en-GB" dirty="0"/>
          </a:p>
        </p:txBody>
      </p:sp>
      <p:sp>
        <p:nvSpPr>
          <p:cNvPr id="10" name="Thought Bubble: Cloud 9">
            <a:extLst>
              <a:ext uri="{FF2B5EF4-FFF2-40B4-BE49-F238E27FC236}">
                <a16:creationId xmlns:a16="http://schemas.microsoft.com/office/drawing/2014/main" id="{05F27D8D-19CA-4567-A70C-44C200341ED0}"/>
              </a:ext>
            </a:extLst>
          </p:cNvPr>
          <p:cNvSpPr/>
          <p:nvPr/>
        </p:nvSpPr>
        <p:spPr>
          <a:xfrm>
            <a:off x="2911412" y="3578164"/>
            <a:ext cx="1507725" cy="1021020"/>
          </a:xfrm>
          <a:prstGeom prst="cloudCallout">
            <a:avLst>
              <a:gd name="adj1" fmla="val 115999"/>
              <a:gd name="adj2" fmla="val -21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trucking</a:t>
            </a:r>
            <a:endParaRPr lang="en-GB" dirty="0"/>
          </a:p>
        </p:txBody>
      </p:sp>
      <p:sp>
        <p:nvSpPr>
          <p:cNvPr id="11" name="Thought Bubble: Cloud 10">
            <a:extLst>
              <a:ext uri="{FF2B5EF4-FFF2-40B4-BE49-F238E27FC236}">
                <a16:creationId xmlns:a16="http://schemas.microsoft.com/office/drawing/2014/main" id="{0934C0AF-0BC6-4169-A15C-DFC78FEF4139}"/>
              </a:ext>
            </a:extLst>
          </p:cNvPr>
          <p:cNvSpPr/>
          <p:nvPr/>
        </p:nvSpPr>
        <p:spPr>
          <a:xfrm>
            <a:off x="7928928" y="670220"/>
            <a:ext cx="1657166" cy="1021020"/>
          </a:xfrm>
          <a:prstGeom prst="cloudCallout">
            <a:avLst>
              <a:gd name="adj1" fmla="val -37844"/>
              <a:gd name="adj2" fmla="val 1202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customs</a:t>
            </a:r>
            <a:endParaRPr lang="en-GB" dirty="0"/>
          </a:p>
        </p:txBody>
      </p:sp>
      <p:sp>
        <p:nvSpPr>
          <p:cNvPr id="12" name="Thought Bubble: Cloud 11">
            <a:extLst>
              <a:ext uri="{FF2B5EF4-FFF2-40B4-BE49-F238E27FC236}">
                <a16:creationId xmlns:a16="http://schemas.microsoft.com/office/drawing/2014/main" id="{BA73D1D2-AFF9-45B2-A6CD-376ABDB985F1}"/>
              </a:ext>
            </a:extLst>
          </p:cNvPr>
          <p:cNvSpPr/>
          <p:nvPr/>
        </p:nvSpPr>
        <p:spPr>
          <a:xfrm>
            <a:off x="4923121" y="1121349"/>
            <a:ext cx="2011709" cy="857238"/>
          </a:xfrm>
          <a:prstGeom prst="cloudCallout">
            <a:avLst>
              <a:gd name="adj1" fmla="val 54565"/>
              <a:gd name="adj2" fmla="val 1142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Receivers</a:t>
            </a:r>
            <a:endParaRPr lang="en-GB" dirty="0"/>
          </a:p>
        </p:txBody>
      </p:sp>
      <p:sp>
        <p:nvSpPr>
          <p:cNvPr id="14" name="Thought Bubble: Cloud 13">
            <a:extLst>
              <a:ext uri="{FF2B5EF4-FFF2-40B4-BE49-F238E27FC236}">
                <a16:creationId xmlns:a16="http://schemas.microsoft.com/office/drawing/2014/main" id="{1AF581E0-1174-4B2A-8FEA-A68BA5AF229C}"/>
              </a:ext>
            </a:extLst>
          </p:cNvPr>
          <p:cNvSpPr/>
          <p:nvPr/>
        </p:nvSpPr>
        <p:spPr>
          <a:xfrm>
            <a:off x="10138678" y="1233277"/>
            <a:ext cx="1802166" cy="1021020"/>
          </a:xfrm>
          <a:prstGeom prst="cloudCallout">
            <a:avLst>
              <a:gd name="adj1" fmla="val -47867"/>
              <a:gd name="adj2" fmla="val 831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Shippers</a:t>
            </a:r>
            <a:endParaRPr lang="en-GB" dirty="0"/>
          </a:p>
        </p:txBody>
      </p:sp>
      <p:sp>
        <p:nvSpPr>
          <p:cNvPr id="16" name="Thought Bubble: Cloud 15">
            <a:extLst>
              <a:ext uri="{FF2B5EF4-FFF2-40B4-BE49-F238E27FC236}">
                <a16:creationId xmlns:a16="http://schemas.microsoft.com/office/drawing/2014/main" id="{4FDA4AC8-9DD1-4056-9E53-F24F504FBB74}"/>
              </a:ext>
            </a:extLst>
          </p:cNvPr>
          <p:cNvSpPr/>
          <p:nvPr/>
        </p:nvSpPr>
        <p:spPr>
          <a:xfrm>
            <a:off x="10138678" y="4325987"/>
            <a:ext cx="1507725" cy="1021020"/>
          </a:xfrm>
          <a:prstGeom prst="cloudCallout">
            <a:avLst>
              <a:gd name="adj1" fmla="val -56142"/>
              <a:gd name="adj2" fmla="val -624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Barging</a:t>
            </a:r>
            <a:r>
              <a:rPr lang="fr-BE" dirty="0"/>
              <a:t> </a:t>
            </a:r>
            <a:endParaRPr lang="en-GB" dirty="0"/>
          </a:p>
        </p:txBody>
      </p:sp>
      <p:sp>
        <p:nvSpPr>
          <p:cNvPr id="17" name="Cloud 16">
            <a:extLst>
              <a:ext uri="{FF2B5EF4-FFF2-40B4-BE49-F238E27FC236}">
                <a16:creationId xmlns:a16="http://schemas.microsoft.com/office/drawing/2014/main" id="{A94F0F16-E893-4559-BDB7-8A62BDB5A5A6}"/>
              </a:ext>
            </a:extLst>
          </p:cNvPr>
          <p:cNvSpPr/>
          <p:nvPr/>
        </p:nvSpPr>
        <p:spPr>
          <a:xfrm>
            <a:off x="5262488" y="2370338"/>
            <a:ext cx="5380174" cy="2539736"/>
          </a:xfrm>
          <a:prstGeom prst="cloud">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hought Bubble: Cloud 17">
            <a:extLst>
              <a:ext uri="{FF2B5EF4-FFF2-40B4-BE49-F238E27FC236}">
                <a16:creationId xmlns:a16="http://schemas.microsoft.com/office/drawing/2014/main" id="{3AEBD7D3-0376-4B25-92BC-4ED660DE024A}"/>
              </a:ext>
            </a:extLst>
          </p:cNvPr>
          <p:cNvSpPr/>
          <p:nvPr/>
        </p:nvSpPr>
        <p:spPr>
          <a:xfrm>
            <a:off x="7990310" y="4979128"/>
            <a:ext cx="1872781" cy="1021020"/>
          </a:xfrm>
          <a:prstGeom prst="cloudCallout">
            <a:avLst>
              <a:gd name="adj1" fmla="val 20663"/>
              <a:gd name="adj2" fmla="val -841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End </a:t>
            </a:r>
            <a:r>
              <a:rPr lang="fr-BE" dirty="0" err="1"/>
              <a:t>Customers</a:t>
            </a:r>
            <a:r>
              <a:rPr lang="fr-BE" dirty="0"/>
              <a:t> </a:t>
            </a:r>
            <a:endParaRPr lang="en-GB" dirty="0"/>
          </a:p>
        </p:txBody>
      </p:sp>
      <p:sp>
        <p:nvSpPr>
          <p:cNvPr id="19" name="TextBox 18">
            <a:extLst>
              <a:ext uri="{FF2B5EF4-FFF2-40B4-BE49-F238E27FC236}">
                <a16:creationId xmlns:a16="http://schemas.microsoft.com/office/drawing/2014/main" id="{3F6434FD-AABC-4929-A3F1-772699D634BC}"/>
              </a:ext>
            </a:extLst>
          </p:cNvPr>
          <p:cNvSpPr txBox="1"/>
          <p:nvPr/>
        </p:nvSpPr>
        <p:spPr>
          <a:xfrm>
            <a:off x="6644438" y="3272552"/>
            <a:ext cx="2837828" cy="584775"/>
          </a:xfrm>
          <a:prstGeom prst="rect">
            <a:avLst/>
          </a:prstGeom>
          <a:noFill/>
          <a:effectLst>
            <a:softEdge rad="12700"/>
          </a:effectLst>
        </p:spPr>
        <p:txBody>
          <a:bodyPr wrap="none" rtlCol="0">
            <a:spAutoFit/>
          </a:bodyPr>
          <a:lstStyle/>
          <a:p>
            <a:r>
              <a:rPr lang="fr-BE" sz="3200" b="1" u="sng" dirty="0">
                <a:solidFill>
                  <a:srgbClr val="5780C9"/>
                </a:solidFill>
              </a:rPr>
              <a:t>GGL </a:t>
            </a:r>
            <a:r>
              <a:rPr lang="fr-BE" sz="3200" b="1" u="sng" dirty="0" err="1">
                <a:solidFill>
                  <a:srgbClr val="5780C9"/>
                </a:solidFill>
              </a:rPr>
              <a:t>Ecosystem</a:t>
            </a:r>
            <a:r>
              <a:rPr lang="fr-BE" sz="3200" b="1" u="sng" dirty="0">
                <a:solidFill>
                  <a:srgbClr val="5780C9"/>
                </a:solidFill>
              </a:rPr>
              <a:t> </a:t>
            </a:r>
            <a:endParaRPr lang="en-GB" sz="3200" b="1" u="sng" dirty="0">
              <a:solidFill>
                <a:srgbClr val="5780C9"/>
              </a:solidFill>
            </a:endParaRPr>
          </a:p>
        </p:txBody>
      </p:sp>
      <p:sp>
        <p:nvSpPr>
          <p:cNvPr id="21" name="Thought Bubble: Cloud 20">
            <a:extLst>
              <a:ext uri="{FF2B5EF4-FFF2-40B4-BE49-F238E27FC236}">
                <a16:creationId xmlns:a16="http://schemas.microsoft.com/office/drawing/2014/main" id="{564EF775-0BC9-4B6B-90F6-2D684F463021}"/>
              </a:ext>
            </a:extLst>
          </p:cNvPr>
          <p:cNvSpPr/>
          <p:nvPr/>
        </p:nvSpPr>
        <p:spPr>
          <a:xfrm>
            <a:off x="2911412" y="2141902"/>
            <a:ext cx="2011709" cy="857238"/>
          </a:xfrm>
          <a:prstGeom prst="cloudCallout">
            <a:avLst>
              <a:gd name="adj1" fmla="val 89459"/>
              <a:gd name="adj2" fmla="val 5390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Main Ports </a:t>
            </a:r>
            <a:endParaRPr lang="en-GB" dirty="0"/>
          </a:p>
        </p:txBody>
      </p:sp>
      <p:sp>
        <p:nvSpPr>
          <p:cNvPr id="22" name="Thought Bubble: Cloud 21">
            <a:extLst>
              <a:ext uri="{FF2B5EF4-FFF2-40B4-BE49-F238E27FC236}">
                <a16:creationId xmlns:a16="http://schemas.microsoft.com/office/drawing/2014/main" id="{89FC5FAA-8D85-47BA-98B6-95FA12020841}"/>
              </a:ext>
            </a:extLst>
          </p:cNvPr>
          <p:cNvSpPr/>
          <p:nvPr/>
        </p:nvSpPr>
        <p:spPr>
          <a:xfrm>
            <a:off x="6155819" y="5133064"/>
            <a:ext cx="1466871" cy="1021020"/>
          </a:xfrm>
          <a:prstGeom prst="cloudCallout">
            <a:avLst>
              <a:gd name="adj1" fmla="val 135320"/>
              <a:gd name="adj2" fmla="val -89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Airports</a:t>
            </a:r>
            <a:r>
              <a:rPr lang="fr-BE" dirty="0"/>
              <a:t> </a:t>
            </a:r>
            <a:endParaRPr lang="en-GB" dirty="0"/>
          </a:p>
        </p:txBody>
      </p:sp>
      <p:sp>
        <p:nvSpPr>
          <p:cNvPr id="23" name="TextBox 21">
            <a:extLst>
              <a:ext uri="{FF2B5EF4-FFF2-40B4-BE49-F238E27FC236}">
                <a16:creationId xmlns:a16="http://schemas.microsoft.com/office/drawing/2014/main" id="{D7671818-E757-40C4-806A-ECC1E4B84368}"/>
              </a:ext>
            </a:extLst>
          </p:cNvPr>
          <p:cNvSpPr txBox="1"/>
          <p:nvPr/>
        </p:nvSpPr>
        <p:spPr>
          <a:xfrm>
            <a:off x="524578" y="773684"/>
            <a:ext cx="611986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BE" dirty="0" err="1">
                <a:solidFill>
                  <a:srgbClr val="FF0000"/>
                </a:solidFill>
              </a:rPr>
              <a:t>Define</a:t>
            </a:r>
            <a:r>
              <a:rPr lang="fr-BE" dirty="0">
                <a:solidFill>
                  <a:srgbClr val="FF0000"/>
                </a:solidFill>
              </a:rPr>
              <a:t> the </a:t>
            </a:r>
            <a:r>
              <a:rPr lang="fr-BE" dirty="0" err="1">
                <a:solidFill>
                  <a:srgbClr val="FF0000"/>
                </a:solidFill>
              </a:rPr>
              <a:t>eco</a:t>
            </a:r>
            <a:r>
              <a:rPr lang="fr-BE" dirty="0">
                <a:solidFill>
                  <a:srgbClr val="FF0000"/>
                </a:solidFill>
              </a:rPr>
              <a:t>-system </a:t>
            </a:r>
            <a:endParaRPr lang="en-GB" dirty="0"/>
          </a:p>
        </p:txBody>
      </p:sp>
    </p:spTree>
    <p:extLst>
      <p:ext uri="{BB962C8B-B14F-4D97-AF65-F5344CB8AC3E}">
        <p14:creationId xmlns:p14="http://schemas.microsoft.com/office/powerpoint/2010/main" val="149563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11129818" y="6125007"/>
            <a:ext cx="685800" cy="365125"/>
          </a:xfrm>
        </p:spPr>
        <p:txBody>
          <a:bodyPr/>
          <a:lstStyle/>
          <a:p>
            <a:fld id="{EE5D8E2F-EF3E-4AD3-A629-985FC1834987}" type="slidenum">
              <a:rPr lang="en-US" smtClean="0"/>
              <a:t>15</a:t>
            </a:fld>
            <a:endParaRPr lang="en-US" dirty="0"/>
          </a:p>
        </p:txBody>
      </p:sp>
      <p:sp>
        <p:nvSpPr>
          <p:cNvPr id="4" name="TextBox 3">
            <a:extLst>
              <a:ext uri="{FF2B5EF4-FFF2-40B4-BE49-F238E27FC236}">
                <a16:creationId xmlns:a16="http://schemas.microsoft.com/office/drawing/2014/main" id="{8FB36CE6-6EB4-45BA-A87A-C04371B38E03}"/>
              </a:ext>
            </a:extLst>
          </p:cNvPr>
          <p:cNvSpPr txBox="1"/>
          <p:nvPr/>
        </p:nvSpPr>
        <p:spPr>
          <a:xfrm>
            <a:off x="665825" y="1580225"/>
            <a:ext cx="184731" cy="369332"/>
          </a:xfrm>
          <a:prstGeom prst="rect">
            <a:avLst/>
          </a:prstGeom>
          <a:noFill/>
        </p:spPr>
        <p:txBody>
          <a:bodyPr wrap="none" rtlCol="0">
            <a:spAutoFit/>
          </a:bodyPr>
          <a:lstStyle/>
          <a:p>
            <a:endParaRPr lang="en-GB" dirty="0"/>
          </a:p>
        </p:txBody>
      </p:sp>
      <p:sp>
        <p:nvSpPr>
          <p:cNvPr id="6" name="TextBox 21">
            <a:extLst>
              <a:ext uri="{FF2B5EF4-FFF2-40B4-BE49-F238E27FC236}">
                <a16:creationId xmlns:a16="http://schemas.microsoft.com/office/drawing/2014/main" id="{C8816CCC-D37B-4C57-9CF6-5192B85E315A}"/>
              </a:ext>
            </a:extLst>
          </p:cNvPr>
          <p:cNvSpPr txBox="1"/>
          <p:nvPr/>
        </p:nvSpPr>
        <p:spPr>
          <a:xfrm>
            <a:off x="495430" y="677309"/>
            <a:ext cx="611986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BE" dirty="0">
                <a:solidFill>
                  <a:srgbClr val="FF0000"/>
                </a:solidFill>
              </a:rPr>
              <a:t>CASE </a:t>
            </a:r>
            <a:endParaRPr lang="en-GB" dirty="0"/>
          </a:p>
        </p:txBody>
      </p:sp>
      <p:pic>
        <p:nvPicPr>
          <p:cNvPr id="18" name="Afbeelding 8">
            <a:extLst>
              <a:ext uri="{FF2B5EF4-FFF2-40B4-BE49-F238E27FC236}">
                <a16:creationId xmlns:a16="http://schemas.microsoft.com/office/drawing/2014/main" id="{1B9ECB18-A784-42CA-B82E-9FE47B2BD058}"/>
              </a:ext>
            </a:extLst>
          </p:cNvPr>
          <p:cNvPicPr>
            <a:picLocks noChangeAspect="1"/>
          </p:cNvPicPr>
          <p:nvPr/>
        </p:nvPicPr>
        <p:blipFill>
          <a:blip r:embed="rId2"/>
          <a:stretch>
            <a:fillRect/>
          </a:stretch>
        </p:blipFill>
        <p:spPr>
          <a:xfrm>
            <a:off x="1188976" y="1626664"/>
            <a:ext cx="9814047" cy="4571137"/>
          </a:xfrm>
          <a:prstGeom prst="rect">
            <a:avLst/>
          </a:prstGeom>
        </p:spPr>
      </p:pic>
      <p:pic>
        <p:nvPicPr>
          <p:cNvPr id="20" name="Picture 4" descr="Afbeeldingsresultaat voor port of antwerp transparant">
            <a:extLst>
              <a:ext uri="{FF2B5EF4-FFF2-40B4-BE49-F238E27FC236}">
                <a16:creationId xmlns:a16="http://schemas.microsoft.com/office/drawing/2014/main" id="{38663CFB-462D-4B78-B8BF-3EF524599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13" y="2211354"/>
            <a:ext cx="1917483" cy="848149"/>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Rechte verbindingslijn 12">
            <a:extLst>
              <a:ext uri="{FF2B5EF4-FFF2-40B4-BE49-F238E27FC236}">
                <a16:creationId xmlns:a16="http://schemas.microsoft.com/office/drawing/2014/main" id="{5E8D1466-EE6F-44E2-A868-9AC44F48AEB9}"/>
              </a:ext>
            </a:extLst>
          </p:cNvPr>
          <p:cNvCxnSpPr>
            <a:cxnSpLocks/>
          </p:cNvCxnSpPr>
          <p:nvPr/>
        </p:nvCxnSpPr>
        <p:spPr>
          <a:xfrm>
            <a:off x="1976806" y="1954098"/>
            <a:ext cx="20649" cy="385727"/>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kstvak 13">
            <a:extLst>
              <a:ext uri="{FF2B5EF4-FFF2-40B4-BE49-F238E27FC236}">
                <a16:creationId xmlns:a16="http://schemas.microsoft.com/office/drawing/2014/main" id="{6F0EDD0B-628D-4F40-958A-E62EA44BC8D1}"/>
              </a:ext>
            </a:extLst>
          </p:cNvPr>
          <p:cNvSpPr txBox="1"/>
          <p:nvPr/>
        </p:nvSpPr>
        <p:spPr>
          <a:xfrm>
            <a:off x="9044054" y="3370856"/>
            <a:ext cx="1688057" cy="368692"/>
          </a:xfrm>
          <a:prstGeom prst="rect">
            <a:avLst/>
          </a:prstGeom>
          <a:noFill/>
        </p:spPr>
        <p:txBody>
          <a:bodyPr wrap="square" rtlCol="0">
            <a:spAutoFit/>
          </a:bodyPr>
          <a:lstStyle/>
          <a:p>
            <a:r>
              <a:rPr lang="nl-BE" b="1" dirty="0">
                <a:solidFill>
                  <a:schemeClr val="tx2">
                    <a:lumMod val="75000"/>
                  </a:schemeClr>
                </a:solidFill>
              </a:rPr>
              <a:t>COMPANY A</a:t>
            </a:r>
          </a:p>
        </p:txBody>
      </p:sp>
      <p:sp>
        <p:nvSpPr>
          <p:cNvPr id="23" name="Ovaal 14">
            <a:extLst>
              <a:ext uri="{FF2B5EF4-FFF2-40B4-BE49-F238E27FC236}">
                <a16:creationId xmlns:a16="http://schemas.microsoft.com/office/drawing/2014/main" id="{1C4C8368-0801-41E3-99AF-62520C954AF8}"/>
              </a:ext>
            </a:extLst>
          </p:cNvPr>
          <p:cNvSpPr/>
          <p:nvPr/>
        </p:nvSpPr>
        <p:spPr>
          <a:xfrm>
            <a:off x="1898847" y="1873384"/>
            <a:ext cx="155918" cy="154021"/>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4" name="Rechte verbindingslijn met pijl 16">
            <a:extLst>
              <a:ext uri="{FF2B5EF4-FFF2-40B4-BE49-F238E27FC236}">
                <a16:creationId xmlns:a16="http://schemas.microsoft.com/office/drawing/2014/main" id="{5A01AF85-ED4E-40F2-A4A0-1FA513E37022}"/>
              </a:ext>
            </a:extLst>
          </p:cNvPr>
          <p:cNvCxnSpPr>
            <a:cxnSpLocks/>
          </p:cNvCxnSpPr>
          <p:nvPr/>
        </p:nvCxnSpPr>
        <p:spPr>
          <a:xfrm>
            <a:off x="2155408" y="2161423"/>
            <a:ext cx="7280055" cy="1695021"/>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Ovaal 21">
            <a:extLst>
              <a:ext uri="{FF2B5EF4-FFF2-40B4-BE49-F238E27FC236}">
                <a16:creationId xmlns:a16="http://schemas.microsoft.com/office/drawing/2014/main" id="{0AF61C09-DCEB-4F49-B207-5F4B1266C6FC}"/>
              </a:ext>
            </a:extLst>
          </p:cNvPr>
          <p:cNvSpPr/>
          <p:nvPr/>
        </p:nvSpPr>
        <p:spPr>
          <a:xfrm>
            <a:off x="9577271" y="3707046"/>
            <a:ext cx="155918" cy="154021"/>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6" name="Rechte verbindingslijn met pijl 23">
            <a:extLst>
              <a:ext uri="{FF2B5EF4-FFF2-40B4-BE49-F238E27FC236}">
                <a16:creationId xmlns:a16="http://schemas.microsoft.com/office/drawing/2014/main" id="{3E48B0D5-EF2A-4A39-A139-9833D61419E8}"/>
              </a:ext>
            </a:extLst>
          </p:cNvPr>
          <p:cNvCxnSpPr>
            <a:cxnSpLocks/>
          </p:cNvCxnSpPr>
          <p:nvPr/>
        </p:nvCxnSpPr>
        <p:spPr>
          <a:xfrm flipH="1" flipV="1">
            <a:off x="2237173" y="2027405"/>
            <a:ext cx="7198290" cy="1696903"/>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342">
            <a:extLst>
              <a:ext uri="{FF2B5EF4-FFF2-40B4-BE49-F238E27FC236}">
                <a16:creationId xmlns:a16="http://schemas.microsoft.com/office/drawing/2014/main" id="{A0A3D305-C540-48F2-9F22-A1358F91A929}"/>
              </a:ext>
            </a:extLst>
          </p:cNvPr>
          <p:cNvGrpSpPr/>
          <p:nvPr/>
        </p:nvGrpSpPr>
        <p:grpSpPr>
          <a:xfrm rot="829291">
            <a:off x="7493462" y="2701550"/>
            <a:ext cx="1209699" cy="661427"/>
            <a:chOff x="2801651" y="3947683"/>
            <a:chExt cx="1683399" cy="920431"/>
          </a:xfrm>
          <a:solidFill>
            <a:schemeClr val="accent1">
              <a:lumMod val="75000"/>
            </a:schemeClr>
          </a:solidFill>
        </p:grpSpPr>
        <p:sp>
          <p:nvSpPr>
            <p:cNvPr id="28" name="Freeform: Shape 343">
              <a:extLst>
                <a:ext uri="{FF2B5EF4-FFF2-40B4-BE49-F238E27FC236}">
                  <a16:creationId xmlns:a16="http://schemas.microsoft.com/office/drawing/2014/main" id="{E7F75C7E-B692-45A8-B520-18E35F5A140B}"/>
                </a:ext>
              </a:extLst>
            </p:cNvPr>
            <p:cNvSpPr/>
            <p:nvPr/>
          </p:nvSpPr>
          <p:spPr>
            <a:xfrm>
              <a:off x="2807950" y="3947683"/>
              <a:ext cx="1677100" cy="771623"/>
            </a:xfrm>
            <a:custGeom>
              <a:avLst/>
              <a:gdLst>
                <a:gd name="connsiteX0" fmla="*/ 1153498 w 1677099"/>
                <a:gd name="connsiteY0" fmla="*/ 762963 h 771623"/>
                <a:gd name="connsiteX1" fmla="*/ 1137751 w 1677099"/>
                <a:gd name="connsiteY1" fmla="*/ 766112 h 771623"/>
                <a:gd name="connsiteX2" fmla="*/ 980277 w 1677099"/>
                <a:gd name="connsiteY2" fmla="*/ 766112 h 771623"/>
                <a:gd name="connsiteX3" fmla="*/ 509429 w 1677099"/>
                <a:gd name="connsiteY3" fmla="*/ 766112 h 771623"/>
                <a:gd name="connsiteX4" fmla="*/ 481871 w 1677099"/>
                <a:gd name="connsiteY4" fmla="*/ 766112 h 771623"/>
                <a:gd name="connsiteX5" fmla="*/ 404709 w 1677099"/>
                <a:gd name="connsiteY5" fmla="*/ 627535 h 771623"/>
                <a:gd name="connsiteX6" fmla="*/ 297626 w 1677099"/>
                <a:gd name="connsiteY6" fmla="*/ 602339 h 771623"/>
                <a:gd name="connsiteX7" fmla="*/ 151175 w 1677099"/>
                <a:gd name="connsiteY7" fmla="*/ 764537 h 771623"/>
                <a:gd name="connsiteX8" fmla="*/ 23621 w 1677099"/>
                <a:gd name="connsiteY8" fmla="*/ 764537 h 771623"/>
                <a:gd name="connsiteX9" fmla="*/ 23621 w 1677099"/>
                <a:gd name="connsiteY9" fmla="*/ 722019 h 771623"/>
                <a:gd name="connsiteX10" fmla="*/ 1575 w 1677099"/>
                <a:gd name="connsiteY10" fmla="*/ 699186 h 771623"/>
                <a:gd name="connsiteX11" fmla="*/ 0 w 1677099"/>
                <a:gd name="connsiteY11" fmla="*/ 688950 h 771623"/>
                <a:gd name="connsiteX12" fmla="*/ 0 w 1677099"/>
                <a:gd name="connsiteY12" fmla="*/ 489745 h 771623"/>
                <a:gd name="connsiteX13" fmla="*/ 25196 w 1677099"/>
                <a:gd name="connsiteY13" fmla="*/ 445652 h 771623"/>
                <a:gd name="connsiteX14" fmla="*/ 35432 w 1677099"/>
                <a:gd name="connsiteY14" fmla="*/ 430692 h 771623"/>
                <a:gd name="connsiteX15" fmla="*/ 94485 w 1677099"/>
                <a:gd name="connsiteY15" fmla="*/ 275580 h 771623"/>
                <a:gd name="connsiteX16" fmla="*/ 121255 w 1677099"/>
                <a:gd name="connsiteY16" fmla="*/ 257470 h 771623"/>
                <a:gd name="connsiteX17" fmla="*/ 511004 w 1677099"/>
                <a:gd name="connsiteY17" fmla="*/ 257470 h 771623"/>
                <a:gd name="connsiteX18" fmla="*/ 536987 w 1677099"/>
                <a:gd name="connsiteY18" fmla="*/ 283454 h 771623"/>
                <a:gd name="connsiteX19" fmla="*/ 536987 w 1677099"/>
                <a:gd name="connsiteY19" fmla="*/ 685800 h 771623"/>
                <a:gd name="connsiteX20" fmla="*/ 561395 w 1677099"/>
                <a:gd name="connsiteY20" fmla="*/ 710209 h 771623"/>
                <a:gd name="connsiteX21" fmla="*/ 1137751 w 1677099"/>
                <a:gd name="connsiteY21" fmla="*/ 710209 h 771623"/>
                <a:gd name="connsiteX22" fmla="*/ 1165309 w 1677099"/>
                <a:gd name="connsiteY22" fmla="*/ 710209 h 771623"/>
                <a:gd name="connsiteX23" fmla="*/ 1177120 w 1677099"/>
                <a:gd name="connsiteY23" fmla="*/ 681863 h 771623"/>
                <a:gd name="connsiteX24" fmla="*/ 673202 w 1677099"/>
                <a:gd name="connsiteY24" fmla="*/ 681863 h 771623"/>
                <a:gd name="connsiteX25" fmla="*/ 591316 w 1677099"/>
                <a:gd name="connsiteY25" fmla="*/ 599977 h 771623"/>
                <a:gd name="connsiteX26" fmla="*/ 591316 w 1677099"/>
                <a:gd name="connsiteY26" fmla="*/ 83462 h 771623"/>
                <a:gd name="connsiteX27" fmla="*/ 591316 w 1677099"/>
                <a:gd name="connsiteY27" fmla="*/ 66927 h 771623"/>
                <a:gd name="connsiteX28" fmla="*/ 662179 w 1677099"/>
                <a:gd name="connsiteY28" fmla="*/ 0 h 771623"/>
                <a:gd name="connsiteX29" fmla="*/ 1613323 w 1677099"/>
                <a:gd name="connsiteY29" fmla="*/ 3937 h 771623"/>
                <a:gd name="connsiteX30" fmla="*/ 1681037 w 1677099"/>
                <a:gd name="connsiteY30" fmla="*/ 70863 h 771623"/>
                <a:gd name="connsiteX31" fmla="*/ 1681037 w 1677099"/>
                <a:gd name="connsiteY31" fmla="*/ 614937 h 771623"/>
                <a:gd name="connsiteX32" fmla="*/ 1614110 w 1677099"/>
                <a:gd name="connsiteY32" fmla="*/ 681863 h 771623"/>
                <a:gd name="connsiteX33" fmla="*/ 1507028 w 1677099"/>
                <a:gd name="connsiteY33" fmla="*/ 682651 h 771623"/>
                <a:gd name="connsiteX34" fmla="*/ 1503091 w 1677099"/>
                <a:gd name="connsiteY34" fmla="*/ 683438 h 771623"/>
                <a:gd name="connsiteX35" fmla="*/ 1515689 w 1677099"/>
                <a:gd name="connsiteY35" fmla="*/ 716507 h 771623"/>
                <a:gd name="connsiteX36" fmla="*/ 1518051 w 1677099"/>
                <a:gd name="connsiteY36" fmla="*/ 714933 h 771623"/>
                <a:gd name="connsiteX37" fmla="*/ 1591277 w 1677099"/>
                <a:gd name="connsiteY37" fmla="*/ 718870 h 771623"/>
                <a:gd name="connsiteX38" fmla="*/ 1599938 w 1677099"/>
                <a:gd name="connsiteY38" fmla="*/ 744065 h 771623"/>
                <a:gd name="connsiteX39" fmla="*/ 1576316 w 1677099"/>
                <a:gd name="connsiteY39" fmla="*/ 765325 h 771623"/>
                <a:gd name="connsiteX40" fmla="*/ 1526712 w 1677099"/>
                <a:gd name="connsiteY40" fmla="*/ 766112 h 771623"/>
                <a:gd name="connsiteX41" fmla="*/ 1524350 w 1677099"/>
                <a:gd name="connsiteY41" fmla="*/ 750365 h 771623"/>
                <a:gd name="connsiteX42" fmla="*/ 1522775 w 1677099"/>
                <a:gd name="connsiteY42" fmla="*/ 751939 h 771623"/>
                <a:gd name="connsiteX43" fmla="*/ 1521988 w 1677099"/>
                <a:gd name="connsiteY43" fmla="*/ 762963 h 771623"/>
                <a:gd name="connsiteX44" fmla="*/ 1510965 w 1677099"/>
                <a:gd name="connsiteY44" fmla="*/ 778710 h 771623"/>
                <a:gd name="connsiteX45" fmla="*/ 1500729 w 1677099"/>
                <a:gd name="connsiteY45" fmla="*/ 762963 h 771623"/>
                <a:gd name="connsiteX46" fmla="*/ 1336168 w 1677099"/>
                <a:gd name="connsiteY46" fmla="*/ 607063 h 771623"/>
                <a:gd name="connsiteX47" fmla="*/ 1177120 w 1677099"/>
                <a:gd name="connsiteY47" fmla="*/ 760601 h 771623"/>
                <a:gd name="connsiteX48" fmla="*/ 1166096 w 1677099"/>
                <a:gd name="connsiteY48" fmla="*/ 778710 h 771623"/>
                <a:gd name="connsiteX49" fmla="*/ 1153498 w 1677099"/>
                <a:gd name="connsiteY49" fmla="*/ 762963 h 771623"/>
                <a:gd name="connsiteX50" fmla="*/ 248809 w 1677099"/>
                <a:gd name="connsiteY50" fmla="*/ 272431 h 771623"/>
                <a:gd name="connsiteX51" fmla="*/ 176371 w 1677099"/>
                <a:gd name="connsiteY51" fmla="*/ 272431 h 771623"/>
                <a:gd name="connsiteX52" fmla="*/ 155899 w 1677099"/>
                <a:gd name="connsiteY52" fmla="*/ 293690 h 771623"/>
                <a:gd name="connsiteX53" fmla="*/ 155899 w 1677099"/>
                <a:gd name="connsiteY53" fmla="*/ 424393 h 771623"/>
                <a:gd name="connsiteX54" fmla="*/ 176371 w 1677099"/>
                <a:gd name="connsiteY54" fmla="*/ 445652 h 771623"/>
                <a:gd name="connsiteX55" fmla="*/ 319673 w 1677099"/>
                <a:gd name="connsiteY55" fmla="*/ 445652 h 771623"/>
                <a:gd name="connsiteX56" fmla="*/ 340932 w 1677099"/>
                <a:gd name="connsiteY56" fmla="*/ 423606 h 771623"/>
                <a:gd name="connsiteX57" fmla="*/ 340932 w 1677099"/>
                <a:gd name="connsiteY57" fmla="*/ 295264 h 771623"/>
                <a:gd name="connsiteX58" fmla="*/ 319673 w 1677099"/>
                <a:gd name="connsiteY58" fmla="*/ 273218 h 771623"/>
                <a:gd name="connsiteX59" fmla="*/ 248809 w 1677099"/>
                <a:gd name="connsiteY59" fmla="*/ 272431 h 771623"/>
                <a:gd name="connsiteX60" fmla="*/ 478721 w 1677099"/>
                <a:gd name="connsiteY60" fmla="*/ 359829 h 771623"/>
                <a:gd name="connsiteX61" fmla="*/ 478721 w 1677099"/>
                <a:gd name="connsiteY61" fmla="*/ 291327 h 771623"/>
                <a:gd name="connsiteX62" fmla="*/ 460612 w 1677099"/>
                <a:gd name="connsiteY62" fmla="*/ 272431 h 771623"/>
                <a:gd name="connsiteX63" fmla="*/ 397622 w 1677099"/>
                <a:gd name="connsiteY63" fmla="*/ 272431 h 771623"/>
                <a:gd name="connsiteX64" fmla="*/ 379513 w 1677099"/>
                <a:gd name="connsiteY64" fmla="*/ 291327 h 771623"/>
                <a:gd name="connsiteX65" fmla="*/ 379513 w 1677099"/>
                <a:gd name="connsiteY65" fmla="*/ 425180 h 771623"/>
                <a:gd name="connsiteX66" fmla="*/ 398410 w 1677099"/>
                <a:gd name="connsiteY66" fmla="*/ 445652 h 771623"/>
                <a:gd name="connsiteX67" fmla="*/ 459825 w 1677099"/>
                <a:gd name="connsiteY67" fmla="*/ 445652 h 771623"/>
                <a:gd name="connsiteX68" fmla="*/ 478721 w 1677099"/>
                <a:gd name="connsiteY68" fmla="*/ 425180 h 771623"/>
                <a:gd name="connsiteX69" fmla="*/ 478721 w 1677099"/>
                <a:gd name="connsiteY69" fmla="*/ 359829 h 771623"/>
                <a:gd name="connsiteX70" fmla="*/ 123617 w 1677099"/>
                <a:gd name="connsiteY70" fmla="*/ 272431 h 771623"/>
                <a:gd name="connsiteX71" fmla="*/ 118106 w 1677099"/>
                <a:gd name="connsiteY71" fmla="*/ 277155 h 771623"/>
                <a:gd name="connsiteX72" fmla="*/ 60627 w 1677099"/>
                <a:gd name="connsiteY72" fmla="*/ 432267 h 771623"/>
                <a:gd name="connsiteX73" fmla="*/ 71651 w 1677099"/>
                <a:gd name="connsiteY73" fmla="*/ 446439 h 771623"/>
                <a:gd name="connsiteX74" fmla="*/ 107870 w 1677099"/>
                <a:gd name="connsiteY74" fmla="*/ 446439 h 771623"/>
                <a:gd name="connsiteX75" fmla="*/ 125979 w 1677099"/>
                <a:gd name="connsiteY75" fmla="*/ 429117 h 771623"/>
                <a:gd name="connsiteX76" fmla="*/ 126767 w 1677099"/>
                <a:gd name="connsiteY76" fmla="*/ 277155 h 771623"/>
                <a:gd name="connsiteX77" fmla="*/ 123617 w 1677099"/>
                <a:gd name="connsiteY77" fmla="*/ 272431 h 77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77099" h="771623">
                  <a:moveTo>
                    <a:pt x="1153498" y="762963"/>
                  </a:moveTo>
                  <a:cubicBezTo>
                    <a:pt x="1148774" y="763750"/>
                    <a:pt x="1143262" y="766112"/>
                    <a:pt x="1137751" y="766112"/>
                  </a:cubicBezTo>
                  <a:cubicBezTo>
                    <a:pt x="1084997" y="766112"/>
                    <a:pt x="1032243" y="766112"/>
                    <a:pt x="980277" y="766112"/>
                  </a:cubicBezTo>
                  <a:cubicBezTo>
                    <a:pt x="823590" y="766112"/>
                    <a:pt x="666116" y="766112"/>
                    <a:pt x="509429" y="766112"/>
                  </a:cubicBezTo>
                  <a:cubicBezTo>
                    <a:pt x="500768" y="766112"/>
                    <a:pt x="492894" y="766112"/>
                    <a:pt x="481871" y="766112"/>
                  </a:cubicBezTo>
                  <a:cubicBezTo>
                    <a:pt x="477934" y="707847"/>
                    <a:pt x="454313" y="659817"/>
                    <a:pt x="404709" y="627535"/>
                  </a:cubicBezTo>
                  <a:cubicBezTo>
                    <a:pt x="372426" y="606276"/>
                    <a:pt x="336207" y="597615"/>
                    <a:pt x="297626" y="602339"/>
                  </a:cubicBezTo>
                  <a:cubicBezTo>
                    <a:pt x="214952" y="612575"/>
                    <a:pt x="153537" y="679501"/>
                    <a:pt x="151175" y="764537"/>
                  </a:cubicBezTo>
                  <a:cubicBezTo>
                    <a:pt x="109445" y="764537"/>
                    <a:pt x="67714" y="764537"/>
                    <a:pt x="23621" y="764537"/>
                  </a:cubicBezTo>
                  <a:cubicBezTo>
                    <a:pt x="23621" y="750365"/>
                    <a:pt x="23621" y="736192"/>
                    <a:pt x="23621" y="722019"/>
                  </a:cubicBezTo>
                  <a:cubicBezTo>
                    <a:pt x="23621" y="701548"/>
                    <a:pt x="22834" y="700760"/>
                    <a:pt x="1575" y="699186"/>
                  </a:cubicBezTo>
                  <a:cubicBezTo>
                    <a:pt x="787" y="696036"/>
                    <a:pt x="0" y="692886"/>
                    <a:pt x="0" y="688950"/>
                  </a:cubicBezTo>
                  <a:cubicBezTo>
                    <a:pt x="0" y="622811"/>
                    <a:pt x="0" y="555884"/>
                    <a:pt x="0" y="489745"/>
                  </a:cubicBezTo>
                  <a:cubicBezTo>
                    <a:pt x="0" y="470848"/>
                    <a:pt x="3937" y="454313"/>
                    <a:pt x="25196" y="445652"/>
                  </a:cubicBezTo>
                  <a:cubicBezTo>
                    <a:pt x="29920" y="444077"/>
                    <a:pt x="33857" y="436204"/>
                    <a:pt x="35432" y="430692"/>
                  </a:cubicBezTo>
                  <a:cubicBezTo>
                    <a:pt x="55116" y="378726"/>
                    <a:pt x="75588" y="327547"/>
                    <a:pt x="94485" y="275580"/>
                  </a:cubicBezTo>
                  <a:cubicBezTo>
                    <a:pt x="99209" y="262195"/>
                    <a:pt x="106295" y="256683"/>
                    <a:pt x="121255" y="257470"/>
                  </a:cubicBezTo>
                  <a:cubicBezTo>
                    <a:pt x="251171" y="258258"/>
                    <a:pt x="381087" y="257470"/>
                    <a:pt x="511004" y="257470"/>
                  </a:cubicBezTo>
                  <a:cubicBezTo>
                    <a:pt x="534625" y="257470"/>
                    <a:pt x="536987" y="259832"/>
                    <a:pt x="536987" y="283454"/>
                  </a:cubicBezTo>
                  <a:cubicBezTo>
                    <a:pt x="536987" y="417307"/>
                    <a:pt x="536987" y="551947"/>
                    <a:pt x="536987" y="685800"/>
                  </a:cubicBezTo>
                  <a:cubicBezTo>
                    <a:pt x="536987" y="708634"/>
                    <a:pt x="538562" y="710209"/>
                    <a:pt x="561395" y="710209"/>
                  </a:cubicBezTo>
                  <a:cubicBezTo>
                    <a:pt x="753514" y="710209"/>
                    <a:pt x="945633" y="710209"/>
                    <a:pt x="1137751" y="710209"/>
                  </a:cubicBezTo>
                  <a:cubicBezTo>
                    <a:pt x="1146412" y="710209"/>
                    <a:pt x="1155860" y="710209"/>
                    <a:pt x="1165309" y="710209"/>
                  </a:cubicBezTo>
                  <a:cubicBezTo>
                    <a:pt x="1169246" y="700760"/>
                    <a:pt x="1173183" y="691312"/>
                    <a:pt x="1177120" y="681863"/>
                  </a:cubicBezTo>
                  <a:cubicBezTo>
                    <a:pt x="1008622" y="681863"/>
                    <a:pt x="840912" y="681863"/>
                    <a:pt x="673202" y="681863"/>
                  </a:cubicBezTo>
                  <a:cubicBezTo>
                    <a:pt x="620448" y="681863"/>
                    <a:pt x="591316" y="652731"/>
                    <a:pt x="591316" y="599977"/>
                  </a:cubicBezTo>
                  <a:cubicBezTo>
                    <a:pt x="591316" y="427543"/>
                    <a:pt x="591316" y="255896"/>
                    <a:pt x="591316" y="83462"/>
                  </a:cubicBezTo>
                  <a:cubicBezTo>
                    <a:pt x="591316" y="77950"/>
                    <a:pt x="591316" y="72438"/>
                    <a:pt x="591316" y="66927"/>
                  </a:cubicBezTo>
                  <a:cubicBezTo>
                    <a:pt x="594465" y="18897"/>
                    <a:pt x="614149" y="0"/>
                    <a:pt x="662179" y="0"/>
                  </a:cubicBezTo>
                  <a:cubicBezTo>
                    <a:pt x="979489" y="788"/>
                    <a:pt x="1296800" y="2362"/>
                    <a:pt x="1613323" y="3937"/>
                  </a:cubicBezTo>
                  <a:cubicBezTo>
                    <a:pt x="1653479" y="3937"/>
                    <a:pt x="1681037" y="30708"/>
                    <a:pt x="1681037" y="70863"/>
                  </a:cubicBezTo>
                  <a:cubicBezTo>
                    <a:pt x="1681037" y="251959"/>
                    <a:pt x="1681037" y="433054"/>
                    <a:pt x="1681037" y="614937"/>
                  </a:cubicBezTo>
                  <a:cubicBezTo>
                    <a:pt x="1681037" y="654305"/>
                    <a:pt x="1653479" y="681863"/>
                    <a:pt x="1614110" y="681863"/>
                  </a:cubicBezTo>
                  <a:cubicBezTo>
                    <a:pt x="1578678" y="682651"/>
                    <a:pt x="1542460" y="681863"/>
                    <a:pt x="1507028" y="682651"/>
                  </a:cubicBezTo>
                  <a:cubicBezTo>
                    <a:pt x="1506240" y="682651"/>
                    <a:pt x="1506240" y="682651"/>
                    <a:pt x="1503091" y="683438"/>
                  </a:cubicBezTo>
                  <a:cubicBezTo>
                    <a:pt x="1507028" y="694461"/>
                    <a:pt x="1510965" y="705485"/>
                    <a:pt x="1515689" y="716507"/>
                  </a:cubicBezTo>
                  <a:cubicBezTo>
                    <a:pt x="1516476" y="715720"/>
                    <a:pt x="1517264" y="714933"/>
                    <a:pt x="1518051" y="714933"/>
                  </a:cubicBezTo>
                  <a:cubicBezTo>
                    <a:pt x="1530649" y="707059"/>
                    <a:pt x="1582615" y="708634"/>
                    <a:pt x="1591277" y="718870"/>
                  </a:cubicBezTo>
                  <a:cubicBezTo>
                    <a:pt x="1596788" y="725169"/>
                    <a:pt x="1602300" y="737767"/>
                    <a:pt x="1599938" y="744065"/>
                  </a:cubicBezTo>
                  <a:cubicBezTo>
                    <a:pt x="1596001" y="752727"/>
                    <a:pt x="1585765" y="762963"/>
                    <a:pt x="1576316" y="765325"/>
                  </a:cubicBezTo>
                  <a:cubicBezTo>
                    <a:pt x="1560569" y="768474"/>
                    <a:pt x="1544034" y="766112"/>
                    <a:pt x="1526712" y="766112"/>
                  </a:cubicBezTo>
                  <a:cubicBezTo>
                    <a:pt x="1525925" y="760601"/>
                    <a:pt x="1525137" y="755876"/>
                    <a:pt x="1524350" y="750365"/>
                  </a:cubicBezTo>
                  <a:cubicBezTo>
                    <a:pt x="1523563" y="751152"/>
                    <a:pt x="1522775" y="751939"/>
                    <a:pt x="1522775" y="751939"/>
                  </a:cubicBezTo>
                  <a:cubicBezTo>
                    <a:pt x="1522775" y="755876"/>
                    <a:pt x="1523563" y="759813"/>
                    <a:pt x="1521988" y="762963"/>
                  </a:cubicBezTo>
                  <a:cubicBezTo>
                    <a:pt x="1518838" y="768474"/>
                    <a:pt x="1514902" y="773198"/>
                    <a:pt x="1510965" y="778710"/>
                  </a:cubicBezTo>
                  <a:cubicBezTo>
                    <a:pt x="1507028" y="773198"/>
                    <a:pt x="1500729" y="767687"/>
                    <a:pt x="1500729" y="762963"/>
                  </a:cubicBezTo>
                  <a:cubicBezTo>
                    <a:pt x="1499154" y="679501"/>
                    <a:pt x="1426716" y="605488"/>
                    <a:pt x="1336168" y="607063"/>
                  </a:cubicBezTo>
                  <a:cubicBezTo>
                    <a:pt x="1253494" y="608638"/>
                    <a:pt x="1181844" y="676352"/>
                    <a:pt x="1177120" y="760601"/>
                  </a:cubicBezTo>
                  <a:cubicBezTo>
                    <a:pt x="1176332" y="769261"/>
                    <a:pt x="1177907" y="780285"/>
                    <a:pt x="1166096" y="778710"/>
                  </a:cubicBezTo>
                  <a:cubicBezTo>
                    <a:pt x="1162160" y="777135"/>
                    <a:pt x="1157435" y="767687"/>
                    <a:pt x="1153498" y="762963"/>
                  </a:cubicBezTo>
                  <a:close/>
                  <a:moveTo>
                    <a:pt x="248809" y="272431"/>
                  </a:moveTo>
                  <a:cubicBezTo>
                    <a:pt x="224401" y="272431"/>
                    <a:pt x="200780" y="272431"/>
                    <a:pt x="176371" y="272431"/>
                  </a:cubicBezTo>
                  <a:cubicBezTo>
                    <a:pt x="162198" y="272431"/>
                    <a:pt x="155899" y="278729"/>
                    <a:pt x="155899" y="293690"/>
                  </a:cubicBezTo>
                  <a:cubicBezTo>
                    <a:pt x="155899" y="336995"/>
                    <a:pt x="155899" y="380301"/>
                    <a:pt x="155899" y="424393"/>
                  </a:cubicBezTo>
                  <a:cubicBezTo>
                    <a:pt x="155899" y="439353"/>
                    <a:pt x="162986" y="445652"/>
                    <a:pt x="176371" y="445652"/>
                  </a:cubicBezTo>
                  <a:cubicBezTo>
                    <a:pt x="224401" y="445652"/>
                    <a:pt x="271643" y="445652"/>
                    <a:pt x="319673" y="445652"/>
                  </a:cubicBezTo>
                  <a:cubicBezTo>
                    <a:pt x="334633" y="445652"/>
                    <a:pt x="341719" y="438566"/>
                    <a:pt x="340932" y="423606"/>
                  </a:cubicBezTo>
                  <a:cubicBezTo>
                    <a:pt x="340144" y="381088"/>
                    <a:pt x="340932" y="337782"/>
                    <a:pt x="340932" y="295264"/>
                  </a:cubicBezTo>
                  <a:cubicBezTo>
                    <a:pt x="340932" y="280304"/>
                    <a:pt x="334633" y="273218"/>
                    <a:pt x="319673" y="273218"/>
                  </a:cubicBezTo>
                  <a:cubicBezTo>
                    <a:pt x="296052" y="273218"/>
                    <a:pt x="272430" y="272431"/>
                    <a:pt x="248809" y="272431"/>
                  </a:cubicBezTo>
                  <a:close/>
                  <a:moveTo>
                    <a:pt x="478721" y="359829"/>
                  </a:moveTo>
                  <a:cubicBezTo>
                    <a:pt x="478721" y="336995"/>
                    <a:pt x="478721" y="314161"/>
                    <a:pt x="478721" y="291327"/>
                  </a:cubicBezTo>
                  <a:cubicBezTo>
                    <a:pt x="478721" y="278729"/>
                    <a:pt x="473997" y="272431"/>
                    <a:pt x="460612" y="272431"/>
                  </a:cubicBezTo>
                  <a:cubicBezTo>
                    <a:pt x="439353" y="273218"/>
                    <a:pt x="418094" y="273218"/>
                    <a:pt x="397622" y="272431"/>
                  </a:cubicBezTo>
                  <a:cubicBezTo>
                    <a:pt x="384237" y="272431"/>
                    <a:pt x="379513" y="278729"/>
                    <a:pt x="379513" y="291327"/>
                  </a:cubicBezTo>
                  <a:cubicBezTo>
                    <a:pt x="379513" y="336207"/>
                    <a:pt x="379513" y="380301"/>
                    <a:pt x="379513" y="425180"/>
                  </a:cubicBezTo>
                  <a:cubicBezTo>
                    <a:pt x="379513" y="438566"/>
                    <a:pt x="385024" y="445652"/>
                    <a:pt x="398410" y="445652"/>
                  </a:cubicBezTo>
                  <a:cubicBezTo>
                    <a:pt x="418881" y="445652"/>
                    <a:pt x="439353" y="445652"/>
                    <a:pt x="459825" y="445652"/>
                  </a:cubicBezTo>
                  <a:cubicBezTo>
                    <a:pt x="473210" y="445652"/>
                    <a:pt x="479509" y="439353"/>
                    <a:pt x="478721" y="425180"/>
                  </a:cubicBezTo>
                  <a:cubicBezTo>
                    <a:pt x="478721" y="403922"/>
                    <a:pt x="478721" y="381875"/>
                    <a:pt x="478721" y="359829"/>
                  </a:cubicBezTo>
                  <a:close/>
                  <a:moveTo>
                    <a:pt x="123617" y="272431"/>
                  </a:moveTo>
                  <a:cubicBezTo>
                    <a:pt x="121255" y="274005"/>
                    <a:pt x="118893" y="275580"/>
                    <a:pt x="118106" y="277155"/>
                  </a:cubicBezTo>
                  <a:cubicBezTo>
                    <a:pt x="99209" y="329121"/>
                    <a:pt x="79525" y="380301"/>
                    <a:pt x="60627" y="432267"/>
                  </a:cubicBezTo>
                  <a:cubicBezTo>
                    <a:pt x="56691" y="442503"/>
                    <a:pt x="61415" y="446439"/>
                    <a:pt x="71651" y="446439"/>
                  </a:cubicBezTo>
                  <a:cubicBezTo>
                    <a:pt x="83461" y="446439"/>
                    <a:pt x="96059" y="445652"/>
                    <a:pt x="107870" y="446439"/>
                  </a:cubicBezTo>
                  <a:cubicBezTo>
                    <a:pt x="120468" y="447227"/>
                    <a:pt x="125979" y="440928"/>
                    <a:pt x="125979" y="429117"/>
                  </a:cubicBezTo>
                  <a:cubicBezTo>
                    <a:pt x="125979" y="378726"/>
                    <a:pt x="125979" y="328334"/>
                    <a:pt x="126767" y="277155"/>
                  </a:cubicBezTo>
                  <a:cubicBezTo>
                    <a:pt x="125979" y="276367"/>
                    <a:pt x="124405" y="274793"/>
                    <a:pt x="123617" y="272431"/>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9" name="Freeform: Shape 344">
              <a:extLst>
                <a:ext uri="{FF2B5EF4-FFF2-40B4-BE49-F238E27FC236}">
                  <a16:creationId xmlns:a16="http://schemas.microsoft.com/office/drawing/2014/main" id="{F9DAD772-66BC-4EDC-9D43-1AFC52679541}"/>
                </a:ext>
              </a:extLst>
            </p:cNvPr>
            <p:cNvSpPr/>
            <p:nvPr/>
          </p:nvSpPr>
          <p:spPr>
            <a:xfrm>
              <a:off x="2968574" y="4560258"/>
              <a:ext cx="307075" cy="307075"/>
            </a:xfrm>
            <a:custGeom>
              <a:avLst/>
              <a:gdLst>
                <a:gd name="connsiteX0" fmla="*/ 311012 w 307074"/>
                <a:gd name="connsiteY0" fmla="*/ 156687 h 307074"/>
                <a:gd name="connsiteX1" fmla="*/ 155112 w 307074"/>
                <a:gd name="connsiteY1" fmla="*/ 311011 h 307074"/>
                <a:gd name="connsiteX2" fmla="*/ 0 w 307074"/>
                <a:gd name="connsiteY2" fmla="*/ 155112 h 307074"/>
                <a:gd name="connsiteX3" fmla="*/ 157474 w 307074"/>
                <a:gd name="connsiteY3" fmla="*/ 0 h 307074"/>
                <a:gd name="connsiteX4" fmla="*/ 311012 w 307074"/>
                <a:gd name="connsiteY4" fmla="*/ 156687 h 307074"/>
                <a:gd name="connsiteX5" fmla="*/ 158262 w 307074"/>
                <a:gd name="connsiteY5" fmla="*/ 79524 h 307074"/>
                <a:gd name="connsiteX6" fmla="*/ 78737 w 307074"/>
                <a:gd name="connsiteY6" fmla="*/ 154324 h 307074"/>
                <a:gd name="connsiteX7" fmla="*/ 153537 w 307074"/>
                <a:gd name="connsiteY7" fmla="*/ 232274 h 307074"/>
                <a:gd name="connsiteX8" fmla="*/ 232274 w 307074"/>
                <a:gd name="connsiteY8" fmla="*/ 156687 h 307074"/>
                <a:gd name="connsiteX9" fmla="*/ 158262 w 307074"/>
                <a:gd name="connsiteY9" fmla="*/ 7952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311012" y="156687"/>
                  </a:moveTo>
                  <a:cubicBezTo>
                    <a:pt x="310224" y="242510"/>
                    <a:pt x="240148" y="311799"/>
                    <a:pt x="155112" y="311011"/>
                  </a:cubicBezTo>
                  <a:cubicBezTo>
                    <a:pt x="69289" y="310224"/>
                    <a:pt x="0" y="240935"/>
                    <a:pt x="0" y="155112"/>
                  </a:cubicBezTo>
                  <a:cubicBezTo>
                    <a:pt x="0" y="68501"/>
                    <a:pt x="70076" y="0"/>
                    <a:pt x="157474" y="0"/>
                  </a:cubicBezTo>
                  <a:cubicBezTo>
                    <a:pt x="244085" y="787"/>
                    <a:pt x="311799" y="70076"/>
                    <a:pt x="311012" y="156687"/>
                  </a:cubicBezTo>
                  <a:close/>
                  <a:moveTo>
                    <a:pt x="158262" y="79524"/>
                  </a:moveTo>
                  <a:cubicBezTo>
                    <a:pt x="115744" y="77949"/>
                    <a:pt x="80312" y="111806"/>
                    <a:pt x="78737" y="154324"/>
                  </a:cubicBezTo>
                  <a:cubicBezTo>
                    <a:pt x="77950" y="195268"/>
                    <a:pt x="111807" y="230700"/>
                    <a:pt x="153537" y="232274"/>
                  </a:cubicBezTo>
                  <a:cubicBezTo>
                    <a:pt x="195268" y="233849"/>
                    <a:pt x="231487" y="199205"/>
                    <a:pt x="232274" y="156687"/>
                  </a:cubicBezTo>
                  <a:cubicBezTo>
                    <a:pt x="233849" y="115743"/>
                    <a:pt x="200780" y="81099"/>
                    <a:pt x="158262" y="7952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0" name="Freeform: Shape 345">
              <a:extLst>
                <a:ext uri="{FF2B5EF4-FFF2-40B4-BE49-F238E27FC236}">
                  <a16:creationId xmlns:a16="http://schemas.microsoft.com/office/drawing/2014/main" id="{878DDAA2-761E-4870-8A1E-C488CC520586}"/>
                </a:ext>
              </a:extLst>
            </p:cNvPr>
            <p:cNvSpPr/>
            <p:nvPr/>
          </p:nvSpPr>
          <p:spPr>
            <a:xfrm>
              <a:off x="3992917" y="4561039"/>
              <a:ext cx="307075" cy="307075"/>
            </a:xfrm>
            <a:custGeom>
              <a:avLst/>
              <a:gdLst>
                <a:gd name="connsiteX0" fmla="*/ 27 w 307074"/>
                <a:gd name="connsiteY0" fmla="*/ 153544 h 307074"/>
                <a:gd name="connsiteX1" fmla="*/ 157501 w 307074"/>
                <a:gd name="connsiteY1" fmla="*/ 7 h 307074"/>
                <a:gd name="connsiteX2" fmla="*/ 311038 w 307074"/>
                <a:gd name="connsiteY2" fmla="*/ 156694 h 307074"/>
                <a:gd name="connsiteX3" fmla="*/ 153564 w 307074"/>
                <a:gd name="connsiteY3" fmla="*/ 310231 h 307074"/>
                <a:gd name="connsiteX4" fmla="*/ 27 w 307074"/>
                <a:gd name="connsiteY4" fmla="*/ 153544 h 307074"/>
                <a:gd name="connsiteX5" fmla="*/ 77976 w 307074"/>
                <a:gd name="connsiteY5" fmla="*/ 153544 h 307074"/>
                <a:gd name="connsiteX6" fmla="*/ 152777 w 307074"/>
                <a:gd name="connsiteY6" fmla="*/ 231494 h 307074"/>
                <a:gd name="connsiteX7" fmla="*/ 231514 w 307074"/>
                <a:gd name="connsiteY7" fmla="*/ 155119 h 307074"/>
                <a:gd name="connsiteX8" fmla="*/ 154351 w 307074"/>
                <a:gd name="connsiteY8" fmla="*/ 77957 h 307074"/>
                <a:gd name="connsiteX9" fmla="*/ 77976 w 307074"/>
                <a:gd name="connsiteY9" fmla="*/ 15354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27" y="153544"/>
                  </a:moveTo>
                  <a:cubicBezTo>
                    <a:pt x="814" y="66146"/>
                    <a:pt x="69315" y="-780"/>
                    <a:pt x="157501" y="7"/>
                  </a:cubicBezTo>
                  <a:cubicBezTo>
                    <a:pt x="243324" y="794"/>
                    <a:pt x="311826" y="71657"/>
                    <a:pt x="311038" y="156694"/>
                  </a:cubicBezTo>
                  <a:cubicBezTo>
                    <a:pt x="309463" y="242517"/>
                    <a:pt x="239387" y="311806"/>
                    <a:pt x="153564" y="310231"/>
                  </a:cubicBezTo>
                  <a:cubicBezTo>
                    <a:pt x="66953" y="308656"/>
                    <a:pt x="-1548" y="239368"/>
                    <a:pt x="27" y="153544"/>
                  </a:cubicBezTo>
                  <a:close/>
                  <a:moveTo>
                    <a:pt x="77976" y="153544"/>
                  </a:moveTo>
                  <a:cubicBezTo>
                    <a:pt x="77189" y="195275"/>
                    <a:pt x="111046" y="229919"/>
                    <a:pt x="152777" y="231494"/>
                  </a:cubicBezTo>
                  <a:cubicBezTo>
                    <a:pt x="194507" y="233068"/>
                    <a:pt x="230726" y="197637"/>
                    <a:pt x="231514" y="155119"/>
                  </a:cubicBezTo>
                  <a:cubicBezTo>
                    <a:pt x="232301" y="113388"/>
                    <a:pt x="196869" y="77957"/>
                    <a:pt x="154351" y="77957"/>
                  </a:cubicBezTo>
                  <a:cubicBezTo>
                    <a:pt x="113408" y="77957"/>
                    <a:pt x="78764" y="111814"/>
                    <a:pt x="77976" y="15354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1" name="Freeform: Shape 346">
              <a:extLst>
                <a:ext uri="{FF2B5EF4-FFF2-40B4-BE49-F238E27FC236}">
                  <a16:creationId xmlns:a16="http://schemas.microsoft.com/office/drawing/2014/main" id="{0A350B4E-8A29-4296-917C-DE3027171F5E}"/>
                </a:ext>
              </a:extLst>
            </p:cNvPr>
            <p:cNvSpPr/>
            <p:nvPr/>
          </p:nvSpPr>
          <p:spPr>
            <a:xfrm>
              <a:off x="2801651" y="4655530"/>
              <a:ext cx="23621" cy="55116"/>
            </a:xfrm>
            <a:custGeom>
              <a:avLst/>
              <a:gdLst>
                <a:gd name="connsiteX0" fmla="*/ 23621 w 23621"/>
                <a:gd name="connsiteY0" fmla="*/ 60628 h 55115"/>
                <a:gd name="connsiteX1" fmla="*/ 0 w 23621"/>
                <a:gd name="connsiteY1" fmla="*/ 60628 h 55115"/>
                <a:gd name="connsiteX2" fmla="*/ 0 w 23621"/>
                <a:gd name="connsiteY2" fmla="*/ 0 h 55115"/>
                <a:gd name="connsiteX3" fmla="*/ 23621 w 23621"/>
                <a:gd name="connsiteY3" fmla="*/ 0 h 55115"/>
                <a:gd name="connsiteX4" fmla="*/ 23621 w 23621"/>
                <a:gd name="connsiteY4" fmla="*/ 60628 h 5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55115">
                  <a:moveTo>
                    <a:pt x="23621" y="60628"/>
                  </a:moveTo>
                  <a:cubicBezTo>
                    <a:pt x="14960" y="60628"/>
                    <a:pt x="7874" y="60628"/>
                    <a:pt x="0" y="60628"/>
                  </a:cubicBezTo>
                  <a:cubicBezTo>
                    <a:pt x="0" y="40156"/>
                    <a:pt x="0" y="20471"/>
                    <a:pt x="0" y="0"/>
                  </a:cubicBezTo>
                  <a:cubicBezTo>
                    <a:pt x="7874" y="0"/>
                    <a:pt x="14960" y="0"/>
                    <a:pt x="23621" y="0"/>
                  </a:cubicBezTo>
                  <a:cubicBezTo>
                    <a:pt x="23621" y="20471"/>
                    <a:pt x="23621" y="40156"/>
                    <a:pt x="23621" y="60628"/>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sp>
        <p:nvSpPr>
          <p:cNvPr id="32" name="Tekstvak 24">
            <a:extLst>
              <a:ext uri="{FF2B5EF4-FFF2-40B4-BE49-F238E27FC236}">
                <a16:creationId xmlns:a16="http://schemas.microsoft.com/office/drawing/2014/main" id="{8EA0FBB8-3E47-4E95-A4F6-BDDB134B5A85}"/>
              </a:ext>
            </a:extLst>
          </p:cNvPr>
          <p:cNvSpPr txBox="1"/>
          <p:nvPr/>
        </p:nvSpPr>
        <p:spPr>
          <a:xfrm rot="829291">
            <a:off x="7922904" y="2809149"/>
            <a:ext cx="796116" cy="369332"/>
          </a:xfrm>
          <a:prstGeom prst="rect">
            <a:avLst/>
          </a:prstGeom>
          <a:noFill/>
        </p:spPr>
        <p:txBody>
          <a:bodyPr wrap="none" rtlCol="0">
            <a:spAutoFit/>
          </a:bodyPr>
          <a:lstStyle/>
          <a:p>
            <a:pPr algn="ctr"/>
            <a:r>
              <a:rPr lang="nl-BE" b="1" dirty="0">
                <a:solidFill>
                  <a:schemeClr val="bg1"/>
                </a:solidFill>
              </a:rPr>
              <a:t>Empty</a:t>
            </a:r>
          </a:p>
        </p:txBody>
      </p:sp>
      <p:grpSp>
        <p:nvGrpSpPr>
          <p:cNvPr id="33" name="Groep 36">
            <a:extLst>
              <a:ext uri="{FF2B5EF4-FFF2-40B4-BE49-F238E27FC236}">
                <a16:creationId xmlns:a16="http://schemas.microsoft.com/office/drawing/2014/main" id="{ADF17378-C194-4205-AE4D-48866B9CABA1}"/>
              </a:ext>
            </a:extLst>
          </p:cNvPr>
          <p:cNvGrpSpPr/>
          <p:nvPr/>
        </p:nvGrpSpPr>
        <p:grpSpPr>
          <a:xfrm rot="821302">
            <a:off x="2943280" y="2542806"/>
            <a:ext cx="1209699" cy="661428"/>
            <a:chOff x="2943876" y="2527683"/>
            <a:chExt cx="1209699" cy="661428"/>
          </a:xfrm>
        </p:grpSpPr>
        <p:grpSp>
          <p:nvGrpSpPr>
            <p:cNvPr id="34" name="Group 342">
              <a:extLst>
                <a:ext uri="{FF2B5EF4-FFF2-40B4-BE49-F238E27FC236}">
                  <a16:creationId xmlns:a16="http://schemas.microsoft.com/office/drawing/2014/main" id="{0F28F8DA-F87A-49F5-941A-5E4FFF832125}"/>
                </a:ext>
              </a:extLst>
            </p:cNvPr>
            <p:cNvGrpSpPr/>
            <p:nvPr/>
          </p:nvGrpSpPr>
          <p:grpSpPr>
            <a:xfrm flipH="1">
              <a:off x="2943876" y="2527683"/>
              <a:ext cx="1209699" cy="661428"/>
              <a:chOff x="2801651" y="3947682"/>
              <a:chExt cx="1683400" cy="920432"/>
            </a:xfrm>
            <a:solidFill>
              <a:schemeClr val="accent1">
                <a:lumMod val="75000"/>
              </a:schemeClr>
            </a:solidFill>
          </p:grpSpPr>
          <p:sp>
            <p:nvSpPr>
              <p:cNvPr id="36" name="Freeform: Shape 343">
                <a:extLst>
                  <a:ext uri="{FF2B5EF4-FFF2-40B4-BE49-F238E27FC236}">
                    <a16:creationId xmlns:a16="http://schemas.microsoft.com/office/drawing/2014/main" id="{71CD0922-43BF-486A-AB4F-E86C3A5EE184}"/>
                  </a:ext>
                </a:extLst>
              </p:cNvPr>
              <p:cNvSpPr/>
              <p:nvPr/>
            </p:nvSpPr>
            <p:spPr>
              <a:xfrm>
                <a:off x="2807950" y="3947682"/>
                <a:ext cx="1677101" cy="771623"/>
              </a:xfrm>
              <a:custGeom>
                <a:avLst/>
                <a:gdLst>
                  <a:gd name="connsiteX0" fmla="*/ 1153498 w 1677099"/>
                  <a:gd name="connsiteY0" fmla="*/ 762963 h 771623"/>
                  <a:gd name="connsiteX1" fmla="*/ 1137751 w 1677099"/>
                  <a:gd name="connsiteY1" fmla="*/ 766112 h 771623"/>
                  <a:gd name="connsiteX2" fmla="*/ 980277 w 1677099"/>
                  <a:gd name="connsiteY2" fmla="*/ 766112 h 771623"/>
                  <a:gd name="connsiteX3" fmla="*/ 509429 w 1677099"/>
                  <a:gd name="connsiteY3" fmla="*/ 766112 h 771623"/>
                  <a:gd name="connsiteX4" fmla="*/ 481871 w 1677099"/>
                  <a:gd name="connsiteY4" fmla="*/ 766112 h 771623"/>
                  <a:gd name="connsiteX5" fmla="*/ 404709 w 1677099"/>
                  <a:gd name="connsiteY5" fmla="*/ 627535 h 771623"/>
                  <a:gd name="connsiteX6" fmla="*/ 297626 w 1677099"/>
                  <a:gd name="connsiteY6" fmla="*/ 602339 h 771623"/>
                  <a:gd name="connsiteX7" fmla="*/ 151175 w 1677099"/>
                  <a:gd name="connsiteY7" fmla="*/ 764537 h 771623"/>
                  <a:gd name="connsiteX8" fmla="*/ 23621 w 1677099"/>
                  <a:gd name="connsiteY8" fmla="*/ 764537 h 771623"/>
                  <a:gd name="connsiteX9" fmla="*/ 23621 w 1677099"/>
                  <a:gd name="connsiteY9" fmla="*/ 722019 h 771623"/>
                  <a:gd name="connsiteX10" fmla="*/ 1575 w 1677099"/>
                  <a:gd name="connsiteY10" fmla="*/ 699186 h 771623"/>
                  <a:gd name="connsiteX11" fmla="*/ 0 w 1677099"/>
                  <a:gd name="connsiteY11" fmla="*/ 688950 h 771623"/>
                  <a:gd name="connsiteX12" fmla="*/ 0 w 1677099"/>
                  <a:gd name="connsiteY12" fmla="*/ 489745 h 771623"/>
                  <a:gd name="connsiteX13" fmla="*/ 25196 w 1677099"/>
                  <a:gd name="connsiteY13" fmla="*/ 445652 h 771623"/>
                  <a:gd name="connsiteX14" fmla="*/ 35432 w 1677099"/>
                  <a:gd name="connsiteY14" fmla="*/ 430692 h 771623"/>
                  <a:gd name="connsiteX15" fmla="*/ 94485 w 1677099"/>
                  <a:gd name="connsiteY15" fmla="*/ 275580 h 771623"/>
                  <a:gd name="connsiteX16" fmla="*/ 121255 w 1677099"/>
                  <a:gd name="connsiteY16" fmla="*/ 257470 h 771623"/>
                  <a:gd name="connsiteX17" fmla="*/ 511004 w 1677099"/>
                  <a:gd name="connsiteY17" fmla="*/ 257470 h 771623"/>
                  <a:gd name="connsiteX18" fmla="*/ 536987 w 1677099"/>
                  <a:gd name="connsiteY18" fmla="*/ 283454 h 771623"/>
                  <a:gd name="connsiteX19" fmla="*/ 536987 w 1677099"/>
                  <a:gd name="connsiteY19" fmla="*/ 685800 h 771623"/>
                  <a:gd name="connsiteX20" fmla="*/ 561395 w 1677099"/>
                  <a:gd name="connsiteY20" fmla="*/ 710209 h 771623"/>
                  <a:gd name="connsiteX21" fmla="*/ 1137751 w 1677099"/>
                  <a:gd name="connsiteY21" fmla="*/ 710209 h 771623"/>
                  <a:gd name="connsiteX22" fmla="*/ 1165309 w 1677099"/>
                  <a:gd name="connsiteY22" fmla="*/ 710209 h 771623"/>
                  <a:gd name="connsiteX23" fmla="*/ 1177120 w 1677099"/>
                  <a:gd name="connsiteY23" fmla="*/ 681863 h 771623"/>
                  <a:gd name="connsiteX24" fmla="*/ 673202 w 1677099"/>
                  <a:gd name="connsiteY24" fmla="*/ 681863 h 771623"/>
                  <a:gd name="connsiteX25" fmla="*/ 591316 w 1677099"/>
                  <a:gd name="connsiteY25" fmla="*/ 599977 h 771623"/>
                  <a:gd name="connsiteX26" fmla="*/ 591316 w 1677099"/>
                  <a:gd name="connsiteY26" fmla="*/ 83462 h 771623"/>
                  <a:gd name="connsiteX27" fmla="*/ 591316 w 1677099"/>
                  <a:gd name="connsiteY27" fmla="*/ 66927 h 771623"/>
                  <a:gd name="connsiteX28" fmla="*/ 662179 w 1677099"/>
                  <a:gd name="connsiteY28" fmla="*/ 0 h 771623"/>
                  <a:gd name="connsiteX29" fmla="*/ 1613323 w 1677099"/>
                  <a:gd name="connsiteY29" fmla="*/ 3937 h 771623"/>
                  <a:gd name="connsiteX30" fmla="*/ 1681037 w 1677099"/>
                  <a:gd name="connsiteY30" fmla="*/ 70863 h 771623"/>
                  <a:gd name="connsiteX31" fmla="*/ 1681037 w 1677099"/>
                  <a:gd name="connsiteY31" fmla="*/ 614937 h 771623"/>
                  <a:gd name="connsiteX32" fmla="*/ 1614110 w 1677099"/>
                  <a:gd name="connsiteY32" fmla="*/ 681863 h 771623"/>
                  <a:gd name="connsiteX33" fmla="*/ 1507028 w 1677099"/>
                  <a:gd name="connsiteY33" fmla="*/ 682651 h 771623"/>
                  <a:gd name="connsiteX34" fmla="*/ 1503091 w 1677099"/>
                  <a:gd name="connsiteY34" fmla="*/ 683438 h 771623"/>
                  <a:gd name="connsiteX35" fmla="*/ 1515689 w 1677099"/>
                  <a:gd name="connsiteY35" fmla="*/ 716507 h 771623"/>
                  <a:gd name="connsiteX36" fmla="*/ 1518051 w 1677099"/>
                  <a:gd name="connsiteY36" fmla="*/ 714933 h 771623"/>
                  <a:gd name="connsiteX37" fmla="*/ 1591277 w 1677099"/>
                  <a:gd name="connsiteY37" fmla="*/ 718870 h 771623"/>
                  <a:gd name="connsiteX38" fmla="*/ 1599938 w 1677099"/>
                  <a:gd name="connsiteY38" fmla="*/ 744065 h 771623"/>
                  <a:gd name="connsiteX39" fmla="*/ 1576316 w 1677099"/>
                  <a:gd name="connsiteY39" fmla="*/ 765325 h 771623"/>
                  <a:gd name="connsiteX40" fmla="*/ 1526712 w 1677099"/>
                  <a:gd name="connsiteY40" fmla="*/ 766112 h 771623"/>
                  <a:gd name="connsiteX41" fmla="*/ 1524350 w 1677099"/>
                  <a:gd name="connsiteY41" fmla="*/ 750365 h 771623"/>
                  <a:gd name="connsiteX42" fmla="*/ 1522775 w 1677099"/>
                  <a:gd name="connsiteY42" fmla="*/ 751939 h 771623"/>
                  <a:gd name="connsiteX43" fmla="*/ 1521988 w 1677099"/>
                  <a:gd name="connsiteY43" fmla="*/ 762963 h 771623"/>
                  <a:gd name="connsiteX44" fmla="*/ 1510965 w 1677099"/>
                  <a:gd name="connsiteY44" fmla="*/ 778710 h 771623"/>
                  <a:gd name="connsiteX45" fmla="*/ 1500729 w 1677099"/>
                  <a:gd name="connsiteY45" fmla="*/ 762963 h 771623"/>
                  <a:gd name="connsiteX46" fmla="*/ 1336168 w 1677099"/>
                  <a:gd name="connsiteY46" fmla="*/ 607063 h 771623"/>
                  <a:gd name="connsiteX47" fmla="*/ 1177120 w 1677099"/>
                  <a:gd name="connsiteY47" fmla="*/ 760601 h 771623"/>
                  <a:gd name="connsiteX48" fmla="*/ 1166096 w 1677099"/>
                  <a:gd name="connsiteY48" fmla="*/ 778710 h 771623"/>
                  <a:gd name="connsiteX49" fmla="*/ 1153498 w 1677099"/>
                  <a:gd name="connsiteY49" fmla="*/ 762963 h 771623"/>
                  <a:gd name="connsiteX50" fmla="*/ 248809 w 1677099"/>
                  <a:gd name="connsiteY50" fmla="*/ 272431 h 771623"/>
                  <a:gd name="connsiteX51" fmla="*/ 176371 w 1677099"/>
                  <a:gd name="connsiteY51" fmla="*/ 272431 h 771623"/>
                  <a:gd name="connsiteX52" fmla="*/ 155899 w 1677099"/>
                  <a:gd name="connsiteY52" fmla="*/ 293690 h 771623"/>
                  <a:gd name="connsiteX53" fmla="*/ 155899 w 1677099"/>
                  <a:gd name="connsiteY53" fmla="*/ 424393 h 771623"/>
                  <a:gd name="connsiteX54" fmla="*/ 176371 w 1677099"/>
                  <a:gd name="connsiteY54" fmla="*/ 445652 h 771623"/>
                  <a:gd name="connsiteX55" fmla="*/ 319673 w 1677099"/>
                  <a:gd name="connsiteY55" fmla="*/ 445652 h 771623"/>
                  <a:gd name="connsiteX56" fmla="*/ 340932 w 1677099"/>
                  <a:gd name="connsiteY56" fmla="*/ 423606 h 771623"/>
                  <a:gd name="connsiteX57" fmla="*/ 340932 w 1677099"/>
                  <a:gd name="connsiteY57" fmla="*/ 295264 h 771623"/>
                  <a:gd name="connsiteX58" fmla="*/ 319673 w 1677099"/>
                  <a:gd name="connsiteY58" fmla="*/ 273218 h 771623"/>
                  <a:gd name="connsiteX59" fmla="*/ 248809 w 1677099"/>
                  <a:gd name="connsiteY59" fmla="*/ 272431 h 771623"/>
                  <a:gd name="connsiteX60" fmla="*/ 478721 w 1677099"/>
                  <a:gd name="connsiteY60" fmla="*/ 359829 h 771623"/>
                  <a:gd name="connsiteX61" fmla="*/ 478721 w 1677099"/>
                  <a:gd name="connsiteY61" fmla="*/ 291327 h 771623"/>
                  <a:gd name="connsiteX62" fmla="*/ 460612 w 1677099"/>
                  <a:gd name="connsiteY62" fmla="*/ 272431 h 771623"/>
                  <a:gd name="connsiteX63" fmla="*/ 397622 w 1677099"/>
                  <a:gd name="connsiteY63" fmla="*/ 272431 h 771623"/>
                  <a:gd name="connsiteX64" fmla="*/ 379513 w 1677099"/>
                  <a:gd name="connsiteY64" fmla="*/ 291327 h 771623"/>
                  <a:gd name="connsiteX65" fmla="*/ 379513 w 1677099"/>
                  <a:gd name="connsiteY65" fmla="*/ 425180 h 771623"/>
                  <a:gd name="connsiteX66" fmla="*/ 398410 w 1677099"/>
                  <a:gd name="connsiteY66" fmla="*/ 445652 h 771623"/>
                  <a:gd name="connsiteX67" fmla="*/ 459825 w 1677099"/>
                  <a:gd name="connsiteY67" fmla="*/ 445652 h 771623"/>
                  <a:gd name="connsiteX68" fmla="*/ 478721 w 1677099"/>
                  <a:gd name="connsiteY68" fmla="*/ 425180 h 771623"/>
                  <a:gd name="connsiteX69" fmla="*/ 478721 w 1677099"/>
                  <a:gd name="connsiteY69" fmla="*/ 359829 h 771623"/>
                  <a:gd name="connsiteX70" fmla="*/ 123617 w 1677099"/>
                  <a:gd name="connsiteY70" fmla="*/ 272431 h 771623"/>
                  <a:gd name="connsiteX71" fmla="*/ 118106 w 1677099"/>
                  <a:gd name="connsiteY71" fmla="*/ 277155 h 771623"/>
                  <a:gd name="connsiteX72" fmla="*/ 60627 w 1677099"/>
                  <a:gd name="connsiteY72" fmla="*/ 432267 h 771623"/>
                  <a:gd name="connsiteX73" fmla="*/ 71651 w 1677099"/>
                  <a:gd name="connsiteY73" fmla="*/ 446439 h 771623"/>
                  <a:gd name="connsiteX74" fmla="*/ 107870 w 1677099"/>
                  <a:gd name="connsiteY74" fmla="*/ 446439 h 771623"/>
                  <a:gd name="connsiteX75" fmla="*/ 125979 w 1677099"/>
                  <a:gd name="connsiteY75" fmla="*/ 429117 h 771623"/>
                  <a:gd name="connsiteX76" fmla="*/ 126767 w 1677099"/>
                  <a:gd name="connsiteY76" fmla="*/ 277155 h 771623"/>
                  <a:gd name="connsiteX77" fmla="*/ 123617 w 1677099"/>
                  <a:gd name="connsiteY77" fmla="*/ 272431 h 77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77099" h="771623">
                    <a:moveTo>
                      <a:pt x="1153498" y="762963"/>
                    </a:moveTo>
                    <a:cubicBezTo>
                      <a:pt x="1148774" y="763750"/>
                      <a:pt x="1143262" y="766112"/>
                      <a:pt x="1137751" y="766112"/>
                    </a:cubicBezTo>
                    <a:cubicBezTo>
                      <a:pt x="1084997" y="766112"/>
                      <a:pt x="1032243" y="766112"/>
                      <a:pt x="980277" y="766112"/>
                    </a:cubicBezTo>
                    <a:cubicBezTo>
                      <a:pt x="823590" y="766112"/>
                      <a:pt x="666116" y="766112"/>
                      <a:pt x="509429" y="766112"/>
                    </a:cubicBezTo>
                    <a:cubicBezTo>
                      <a:pt x="500768" y="766112"/>
                      <a:pt x="492894" y="766112"/>
                      <a:pt x="481871" y="766112"/>
                    </a:cubicBezTo>
                    <a:cubicBezTo>
                      <a:pt x="477934" y="707847"/>
                      <a:pt x="454313" y="659817"/>
                      <a:pt x="404709" y="627535"/>
                    </a:cubicBezTo>
                    <a:cubicBezTo>
                      <a:pt x="372426" y="606276"/>
                      <a:pt x="336207" y="597615"/>
                      <a:pt x="297626" y="602339"/>
                    </a:cubicBezTo>
                    <a:cubicBezTo>
                      <a:pt x="214952" y="612575"/>
                      <a:pt x="153537" y="679501"/>
                      <a:pt x="151175" y="764537"/>
                    </a:cubicBezTo>
                    <a:cubicBezTo>
                      <a:pt x="109445" y="764537"/>
                      <a:pt x="67714" y="764537"/>
                      <a:pt x="23621" y="764537"/>
                    </a:cubicBezTo>
                    <a:cubicBezTo>
                      <a:pt x="23621" y="750365"/>
                      <a:pt x="23621" y="736192"/>
                      <a:pt x="23621" y="722019"/>
                    </a:cubicBezTo>
                    <a:cubicBezTo>
                      <a:pt x="23621" y="701548"/>
                      <a:pt x="22834" y="700760"/>
                      <a:pt x="1575" y="699186"/>
                    </a:cubicBezTo>
                    <a:cubicBezTo>
                      <a:pt x="787" y="696036"/>
                      <a:pt x="0" y="692886"/>
                      <a:pt x="0" y="688950"/>
                    </a:cubicBezTo>
                    <a:cubicBezTo>
                      <a:pt x="0" y="622811"/>
                      <a:pt x="0" y="555884"/>
                      <a:pt x="0" y="489745"/>
                    </a:cubicBezTo>
                    <a:cubicBezTo>
                      <a:pt x="0" y="470848"/>
                      <a:pt x="3937" y="454313"/>
                      <a:pt x="25196" y="445652"/>
                    </a:cubicBezTo>
                    <a:cubicBezTo>
                      <a:pt x="29920" y="444077"/>
                      <a:pt x="33857" y="436204"/>
                      <a:pt x="35432" y="430692"/>
                    </a:cubicBezTo>
                    <a:cubicBezTo>
                      <a:pt x="55116" y="378726"/>
                      <a:pt x="75588" y="327547"/>
                      <a:pt x="94485" y="275580"/>
                    </a:cubicBezTo>
                    <a:cubicBezTo>
                      <a:pt x="99209" y="262195"/>
                      <a:pt x="106295" y="256683"/>
                      <a:pt x="121255" y="257470"/>
                    </a:cubicBezTo>
                    <a:cubicBezTo>
                      <a:pt x="251171" y="258258"/>
                      <a:pt x="381087" y="257470"/>
                      <a:pt x="511004" y="257470"/>
                    </a:cubicBezTo>
                    <a:cubicBezTo>
                      <a:pt x="534625" y="257470"/>
                      <a:pt x="536987" y="259832"/>
                      <a:pt x="536987" y="283454"/>
                    </a:cubicBezTo>
                    <a:cubicBezTo>
                      <a:pt x="536987" y="417307"/>
                      <a:pt x="536987" y="551947"/>
                      <a:pt x="536987" y="685800"/>
                    </a:cubicBezTo>
                    <a:cubicBezTo>
                      <a:pt x="536987" y="708634"/>
                      <a:pt x="538562" y="710209"/>
                      <a:pt x="561395" y="710209"/>
                    </a:cubicBezTo>
                    <a:cubicBezTo>
                      <a:pt x="753514" y="710209"/>
                      <a:pt x="945633" y="710209"/>
                      <a:pt x="1137751" y="710209"/>
                    </a:cubicBezTo>
                    <a:cubicBezTo>
                      <a:pt x="1146412" y="710209"/>
                      <a:pt x="1155860" y="710209"/>
                      <a:pt x="1165309" y="710209"/>
                    </a:cubicBezTo>
                    <a:cubicBezTo>
                      <a:pt x="1169246" y="700760"/>
                      <a:pt x="1173183" y="691312"/>
                      <a:pt x="1177120" y="681863"/>
                    </a:cubicBezTo>
                    <a:cubicBezTo>
                      <a:pt x="1008622" y="681863"/>
                      <a:pt x="840912" y="681863"/>
                      <a:pt x="673202" y="681863"/>
                    </a:cubicBezTo>
                    <a:cubicBezTo>
                      <a:pt x="620448" y="681863"/>
                      <a:pt x="591316" y="652731"/>
                      <a:pt x="591316" y="599977"/>
                    </a:cubicBezTo>
                    <a:cubicBezTo>
                      <a:pt x="591316" y="427543"/>
                      <a:pt x="591316" y="255896"/>
                      <a:pt x="591316" y="83462"/>
                    </a:cubicBezTo>
                    <a:cubicBezTo>
                      <a:pt x="591316" y="77950"/>
                      <a:pt x="591316" y="72438"/>
                      <a:pt x="591316" y="66927"/>
                    </a:cubicBezTo>
                    <a:cubicBezTo>
                      <a:pt x="594465" y="18897"/>
                      <a:pt x="614149" y="0"/>
                      <a:pt x="662179" y="0"/>
                    </a:cubicBezTo>
                    <a:cubicBezTo>
                      <a:pt x="979489" y="788"/>
                      <a:pt x="1296800" y="2362"/>
                      <a:pt x="1613323" y="3937"/>
                    </a:cubicBezTo>
                    <a:cubicBezTo>
                      <a:pt x="1653479" y="3937"/>
                      <a:pt x="1681037" y="30708"/>
                      <a:pt x="1681037" y="70863"/>
                    </a:cubicBezTo>
                    <a:cubicBezTo>
                      <a:pt x="1681037" y="251959"/>
                      <a:pt x="1681037" y="433054"/>
                      <a:pt x="1681037" y="614937"/>
                    </a:cubicBezTo>
                    <a:cubicBezTo>
                      <a:pt x="1681037" y="654305"/>
                      <a:pt x="1653479" y="681863"/>
                      <a:pt x="1614110" y="681863"/>
                    </a:cubicBezTo>
                    <a:cubicBezTo>
                      <a:pt x="1578678" y="682651"/>
                      <a:pt x="1542460" y="681863"/>
                      <a:pt x="1507028" y="682651"/>
                    </a:cubicBezTo>
                    <a:cubicBezTo>
                      <a:pt x="1506240" y="682651"/>
                      <a:pt x="1506240" y="682651"/>
                      <a:pt x="1503091" y="683438"/>
                    </a:cubicBezTo>
                    <a:cubicBezTo>
                      <a:pt x="1507028" y="694461"/>
                      <a:pt x="1510965" y="705485"/>
                      <a:pt x="1515689" y="716507"/>
                    </a:cubicBezTo>
                    <a:cubicBezTo>
                      <a:pt x="1516476" y="715720"/>
                      <a:pt x="1517264" y="714933"/>
                      <a:pt x="1518051" y="714933"/>
                    </a:cubicBezTo>
                    <a:cubicBezTo>
                      <a:pt x="1530649" y="707059"/>
                      <a:pt x="1582615" y="708634"/>
                      <a:pt x="1591277" y="718870"/>
                    </a:cubicBezTo>
                    <a:cubicBezTo>
                      <a:pt x="1596788" y="725169"/>
                      <a:pt x="1602300" y="737767"/>
                      <a:pt x="1599938" y="744065"/>
                    </a:cubicBezTo>
                    <a:cubicBezTo>
                      <a:pt x="1596001" y="752727"/>
                      <a:pt x="1585765" y="762963"/>
                      <a:pt x="1576316" y="765325"/>
                    </a:cubicBezTo>
                    <a:cubicBezTo>
                      <a:pt x="1560569" y="768474"/>
                      <a:pt x="1544034" y="766112"/>
                      <a:pt x="1526712" y="766112"/>
                    </a:cubicBezTo>
                    <a:cubicBezTo>
                      <a:pt x="1525925" y="760601"/>
                      <a:pt x="1525137" y="755876"/>
                      <a:pt x="1524350" y="750365"/>
                    </a:cubicBezTo>
                    <a:cubicBezTo>
                      <a:pt x="1523563" y="751152"/>
                      <a:pt x="1522775" y="751939"/>
                      <a:pt x="1522775" y="751939"/>
                    </a:cubicBezTo>
                    <a:cubicBezTo>
                      <a:pt x="1522775" y="755876"/>
                      <a:pt x="1523563" y="759813"/>
                      <a:pt x="1521988" y="762963"/>
                    </a:cubicBezTo>
                    <a:cubicBezTo>
                      <a:pt x="1518838" y="768474"/>
                      <a:pt x="1514902" y="773198"/>
                      <a:pt x="1510965" y="778710"/>
                    </a:cubicBezTo>
                    <a:cubicBezTo>
                      <a:pt x="1507028" y="773198"/>
                      <a:pt x="1500729" y="767687"/>
                      <a:pt x="1500729" y="762963"/>
                    </a:cubicBezTo>
                    <a:cubicBezTo>
                      <a:pt x="1499154" y="679501"/>
                      <a:pt x="1426716" y="605488"/>
                      <a:pt x="1336168" y="607063"/>
                    </a:cubicBezTo>
                    <a:cubicBezTo>
                      <a:pt x="1253494" y="608638"/>
                      <a:pt x="1181844" y="676352"/>
                      <a:pt x="1177120" y="760601"/>
                    </a:cubicBezTo>
                    <a:cubicBezTo>
                      <a:pt x="1176332" y="769261"/>
                      <a:pt x="1177907" y="780285"/>
                      <a:pt x="1166096" y="778710"/>
                    </a:cubicBezTo>
                    <a:cubicBezTo>
                      <a:pt x="1162160" y="777135"/>
                      <a:pt x="1157435" y="767687"/>
                      <a:pt x="1153498" y="762963"/>
                    </a:cubicBezTo>
                    <a:close/>
                    <a:moveTo>
                      <a:pt x="248809" y="272431"/>
                    </a:moveTo>
                    <a:cubicBezTo>
                      <a:pt x="224401" y="272431"/>
                      <a:pt x="200780" y="272431"/>
                      <a:pt x="176371" y="272431"/>
                    </a:cubicBezTo>
                    <a:cubicBezTo>
                      <a:pt x="162198" y="272431"/>
                      <a:pt x="155899" y="278729"/>
                      <a:pt x="155899" y="293690"/>
                    </a:cubicBezTo>
                    <a:cubicBezTo>
                      <a:pt x="155899" y="336995"/>
                      <a:pt x="155899" y="380301"/>
                      <a:pt x="155899" y="424393"/>
                    </a:cubicBezTo>
                    <a:cubicBezTo>
                      <a:pt x="155899" y="439353"/>
                      <a:pt x="162986" y="445652"/>
                      <a:pt x="176371" y="445652"/>
                    </a:cubicBezTo>
                    <a:cubicBezTo>
                      <a:pt x="224401" y="445652"/>
                      <a:pt x="271643" y="445652"/>
                      <a:pt x="319673" y="445652"/>
                    </a:cubicBezTo>
                    <a:cubicBezTo>
                      <a:pt x="334633" y="445652"/>
                      <a:pt x="341719" y="438566"/>
                      <a:pt x="340932" y="423606"/>
                    </a:cubicBezTo>
                    <a:cubicBezTo>
                      <a:pt x="340144" y="381088"/>
                      <a:pt x="340932" y="337782"/>
                      <a:pt x="340932" y="295264"/>
                    </a:cubicBezTo>
                    <a:cubicBezTo>
                      <a:pt x="340932" y="280304"/>
                      <a:pt x="334633" y="273218"/>
                      <a:pt x="319673" y="273218"/>
                    </a:cubicBezTo>
                    <a:cubicBezTo>
                      <a:pt x="296052" y="273218"/>
                      <a:pt x="272430" y="272431"/>
                      <a:pt x="248809" y="272431"/>
                    </a:cubicBezTo>
                    <a:close/>
                    <a:moveTo>
                      <a:pt x="478721" y="359829"/>
                    </a:moveTo>
                    <a:cubicBezTo>
                      <a:pt x="478721" y="336995"/>
                      <a:pt x="478721" y="314161"/>
                      <a:pt x="478721" y="291327"/>
                    </a:cubicBezTo>
                    <a:cubicBezTo>
                      <a:pt x="478721" y="278729"/>
                      <a:pt x="473997" y="272431"/>
                      <a:pt x="460612" y="272431"/>
                    </a:cubicBezTo>
                    <a:cubicBezTo>
                      <a:pt x="439353" y="273218"/>
                      <a:pt x="418094" y="273218"/>
                      <a:pt x="397622" y="272431"/>
                    </a:cubicBezTo>
                    <a:cubicBezTo>
                      <a:pt x="384237" y="272431"/>
                      <a:pt x="379513" y="278729"/>
                      <a:pt x="379513" y="291327"/>
                    </a:cubicBezTo>
                    <a:cubicBezTo>
                      <a:pt x="379513" y="336207"/>
                      <a:pt x="379513" y="380301"/>
                      <a:pt x="379513" y="425180"/>
                    </a:cubicBezTo>
                    <a:cubicBezTo>
                      <a:pt x="379513" y="438566"/>
                      <a:pt x="385024" y="445652"/>
                      <a:pt x="398410" y="445652"/>
                    </a:cubicBezTo>
                    <a:cubicBezTo>
                      <a:pt x="418881" y="445652"/>
                      <a:pt x="439353" y="445652"/>
                      <a:pt x="459825" y="445652"/>
                    </a:cubicBezTo>
                    <a:cubicBezTo>
                      <a:pt x="473210" y="445652"/>
                      <a:pt x="479509" y="439353"/>
                      <a:pt x="478721" y="425180"/>
                    </a:cubicBezTo>
                    <a:cubicBezTo>
                      <a:pt x="478721" y="403922"/>
                      <a:pt x="478721" y="381875"/>
                      <a:pt x="478721" y="359829"/>
                    </a:cubicBezTo>
                    <a:close/>
                    <a:moveTo>
                      <a:pt x="123617" y="272431"/>
                    </a:moveTo>
                    <a:cubicBezTo>
                      <a:pt x="121255" y="274005"/>
                      <a:pt x="118893" y="275580"/>
                      <a:pt x="118106" y="277155"/>
                    </a:cubicBezTo>
                    <a:cubicBezTo>
                      <a:pt x="99209" y="329121"/>
                      <a:pt x="79525" y="380301"/>
                      <a:pt x="60627" y="432267"/>
                    </a:cubicBezTo>
                    <a:cubicBezTo>
                      <a:pt x="56691" y="442503"/>
                      <a:pt x="61415" y="446439"/>
                      <a:pt x="71651" y="446439"/>
                    </a:cubicBezTo>
                    <a:cubicBezTo>
                      <a:pt x="83461" y="446439"/>
                      <a:pt x="96059" y="445652"/>
                      <a:pt x="107870" y="446439"/>
                    </a:cubicBezTo>
                    <a:cubicBezTo>
                      <a:pt x="120468" y="447227"/>
                      <a:pt x="125979" y="440928"/>
                      <a:pt x="125979" y="429117"/>
                    </a:cubicBezTo>
                    <a:cubicBezTo>
                      <a:pt x="125979" y="378726"/>
                      <a:pt x="125979" y="328334"/>
                      <a:pt x="126767" y="277155"/>
                    </a:cubicBezTo>
                    <a:cubicBezTo>
                      <a:pt x="125979" y="276367"/>
                      <a:pt x="124405" y="274793"/>
                      <a:pt x="123617" y="272431"/>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7" name="Freeform: Shape 344">
                <a:extLst>
                  <a:ext uri="{FF2B5EF4-FFF2-40B4-BE49-F238E27FC236}">
                    <a16:creationId xmlns:a16="http://schemas.microsoft.com/office/drawing/2014/main" id="{A82F34E9-C199-4576-A0D1-5182C3D5A372}"/>
                  </a:ext>
                </a:extLst>
              </p:cNvPr>
              <p:cNvSpPr/>
              <p:nvPr/>
            </p:nvSpPr>
            <p:spPr>
              <a:xfrm>
                <a:off x="2968574" y="4560258"/>
                <a:ext cx="307075" cy="307075"/>
              </a:xfrm>
              <a:custGeom>
                <a:avLst/>
                <a:gdLst>
                  <a:gd name="connsiteX0" fmla="*/ 311012 w 307074"/>
                  <a:gd name="connsiteY0" fmla="*/ 156687 h 307074"/>
                  <a:gd name="connsiteX1" fmla="*/ 155112 w 307074"/>
                  <a:gd name="connsiteY1" fmla="*/ 311011 h 307074"/>
                  <a:gd name="connsiteX2" fmla="*/ 0 w 307074"/>
                  <a:gd name="connsiteY2" fmla="*/ 155112 h 307074"/>
                  <a:gd name="connsiteX3" fmla="*/ 157474 w 307074"/>
                  <a:gd name="connsiteY3" fmla="*/ 0 h 307074"/>
                  <a:gd name="connsiteX4" fmla="*/ 311012 w 307074"/>
                  <a:gd name="connsiteY4" fmla="*/ 156687 h 307074"/>
                  <a:gd name="connsiteX5" fmla="*/ 158262 w 307074"/>
                  <a:gd name="connsiteY5" fmla="*/ 79524 h 307074"/>
                  <a:gd name="connsiteX6" fmla="*/ 78737 w 307074"/>
                  <a:gd name="connsiteY6" fmla="*/ 154324 h 307074"/>
                  <a:gd name="connsiteX7" fmla="*/ 153537 w 307074"/>
                  <a:gd name="connsiteY7" fmla="*/ 232274 h 307074"/>
                  <a:gd name="connsiteX8" fmla="*/ 232274 w 307074"/>
                  <a:gd name="connsiteY8" fmla="*/ 156687 h 307074"/>
                  <a:gd name="connsiteX9" fmla="*/ 158262 w 307074"/>
                  <a:gd name="connsiteY9" fmla="*/ 7952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311012" y="156687"/>
                    </a:moveTo>
                    <a:cubicBezTo>
                      <a:pt x="310224" y="242510"/>
                      <a:pt x="240148" y="311799"/>
                      <a:pt x="155112" y="311011"/>
                    </a:cubicBezTo>
                    <a:cubicBezTo>
                      <a:pt x="69289" y="310224"/>
                      <a:pt x="0" y="240935"/>
                      <a:pt x="0" y="155112"/>
                    </a:cubicBezTo>
                    <a:cubicBezTo>
                      <a:pt x="0" y="68501"/>
                      <a:pt x="70076" y="0"/>
                      <a:pt x="157474" y="0"/>
                    </a:cubicBezTo>
                    <a:cubicBezTo>
                      <a:pt x="244085" y="787"/>
                      <a:pt x="311799" y="70076"/>
                      <a:pt x="311012" y="156687"/>
                    </a:cubicBezTo>
                    <a:close/>
                    <a:moveTo>
                      <a:pt x="158262" y="79524"/>
                    </a:moveTo>
                    <a:cubicBezTo>
                      <a:pt x="115744" y="77949"/>
                      <a:pt x="80312" y="111806"/>
                      <a:pt x="78737" y="154324"/>
                    </a:cubicBezTo>
                    <a:cubicBezTo>
                      <a:pt x="77950" y="195268"/>
                      <a:pt x="111807" y="230700"/>
                      <a:pt x="153537" y="232274"/>
                    </a:cubicBezTo>
                    <a:cubicBezTo>
                      <a:pt x="195268" y="233849"/>
                      <a:pt x="231487" y="199205"/>
                      <a:pt x="232274" y="156687"/>
                    </a:cubicBezTo>
                    <a:cubicBezTo>
                      <a:pt x="233849" y="115743"/>
                      <a:pt x="200780" y="81099"/>
                      <a:pt x="158262" y="7952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8" name="Freeform: Shape 345">
                <a:extLst>
                  <a:ext uri="{FF2B5EF4-FFF2-40B4-BE49-F238E27FC236}">
                    <a16:creationId xmlns:a16="http://schemas.microsoft.com/office/drawing/2014/main" id="{9E2C0F70-ECB9-404C-81DA-F7F420B8D7A9}"/>
                  </a:ext>
                </a:extLst>
              </p:cNvPr>
              <p:cNvSpPr/>
              <p:nvPr/>
            </p:nvSpPr>
            <p:spPr>
              <a:xfrm>
                <a:off x="3992917" y="4561039"/>
                <a:ext cx="307075" cy="307075"/>
              </a:xfrm>
              <a:custGeom>
                <a:avLst/>
                <a:gdLst>
                  <a:gd name="connsiteX0" fmla="*/ 27 w 307074"/>
                  <a:gd name="connsiteY0" fmla="*/ 153544 h 307074"/>
                  <a:gd name="connsiteX1" fmla="*/ 157501 w 307074"/>
                  <a:gd name="connsiteY1" fmla="*/ 7 h 307074"/>
                  <a:gd name="connsiteX2" fmla="*/ 311038 w 307074"/>
                  <a:gd name="connsiteY2" fmla="*/ 156694 h 307074"/>
                  <a:gd name="connsiteX3" fmla="*/ 153564 w 307074"/>
                  <a:gd name="connsiteY3" fmla="*/ 310231 h 307074"/>
                  <a:gd name="connsiteX4" fmla="*/ 27 w 307074"/>
                  <a:gd name="connsiteY4" fmla="*/ 153544 h 307074"/>
                  <a:gd name="connsiteX5" fmla="*/ 77976 w 307074"/>
                  <a:gd name="connsiteY5" fmla="*/ 153544 h 307074"/>
                  <a:gd name="connsiteX6" fmla="*/ 152777 w 307074"/>
                  <a:gd name="connsiteY6" fmla="*/ 231494 h 307074"/>
                  <a:gd name="connsiteX7" fmla="*/ 231514 w 307074"/>
                  <a:gd name="connsiteY7" fmla="*/ 155119 h 307074"/>
                  <a:gd name="connsiteX8" fmla="*/ 154351 w 307074"/>
                  <a:gd name="connsiteY8" fmla="*/ 77957 h 307074"/>
                  <a:gd name="connsiteX9" fmla="*/ 77976 w 307074"/>
                  <a:gd name="connsiteY9" fmla="*/ 15354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27" y="153544"/>
                    </a:moveTo>
                    <a:cubicBezTo>
                      <a:pt x="814" y="66146"/>
                      <a:pt x="69315" y="-780"/>
                      <a:pt x="157501" y="7"/>
                    </a:cubicBezTo>
                    <a:cubicBezTo>
                      <a:pt x="243324" y="794"/>
                      <a:pt x="311826" y="71657"/>
                      <a:pt x="311038" y="156694"/>
                    </a:cubicBezTo>
                    <a:cubicBezTo>
                      <a:pt x="309463" y="242517"/>
                      <a:pt x="239387" y="311806"/>
                      <a:pt x="153564" y="310231"/>
                    </a:cubicBezTo>
                    <a:cubicBezTo>
                      <a:pt x="66953" y="308656"/>
                      <a:pt x="-1548" y="239368"/>
                      <a:pt x="27" y="153544"/>
                    </a:cubicBezTo>
                    <a:close/>
                    <a:moveTo>
                      <a:pt x="77976" y="153544"/>
                    </a:moveTo>
                    <a:cubicBezTo>
                      <a:pt x="77189" y="195275"/>
                      <a:pt x="111046" y="229919"/>
                      <a:pt x="152777" y="231494"/>
                    </a:cubicBezTo>
                    <a:cubicBezTo>
                      <a:pt x="194507" y="233068"/>
                      <a:pt x="230726" y="197637"/>
                      <a:pt x="231514" y="155119"/>
                    </a:cubicBezTo>
                    <a:cubicBezTo>
                      <a:pt x="232301" y="113388"/>
                      <a:pt x="196869" y="77957"/>
                      <a:pt x="154351" y="77957"/>
                    </a:cubicBezTo>
                    <a:cubicBezTo>
                      <a:pt x="113408" y="77957"/>
                      <a:pt x="78764" y="111814"/>
                      <a:pt x="77976" y="15354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9" name="Freeform: Shape 346">
                <a:extLst>
                  <a:ext uri="{FF2B5EF4-FFF2-40B4-BE49-F238E27FC236}">
                    <a16:creationId xmlns:a16="http://schemas.microsoft.com/office/drawing/2014/main" id="{0325FE49-C70A-4AE9-9CA5-1058668BE949}"/>
                  </a:ext>
                </a:extLst>
              </p:cNvPr>
              <p:cNvSpPr/>
              <p:nvPr/>
            </p:nvSpPr>
            <p:spPr>
              <a:xfrm>
                <a:off x="2801651" y="4655530"/>
                <a:ext cx="23621" cy="55116"/>
              </a:xfrm>
              <a:custGeom>
                <a:avLst/>
                <a:gdLst>
                  <a:gd name="connsiteX0" fmla="*/ 23621 w 23621"/>
                  <a:gd name="connsiteY0" fmla="*/ 60628 h 55115"/>
                  <a:gd name="connsiteX1" fmla="*/ 0 w 23621"/>
                  <a:gd name="connsiteY1" fmla="*/ 60628 h 55115"/>
                  <a:gd name="connsiteX2" fmla="*/ 0 w 23621"/>
                  <a:gd name="connsiteY2" fmla="*/ 0 h 55115"/>
                  <a:gd name="connsiteX3" fmla="*/ 23621 w 23621"/>
                  <a:gd name="connsiteY3" fmla="*/ 0 h 55115"/>
                  <a:gd name="connsiteX4" fmla="*/ 23621 w 23621"/>
                  <a:gd name="connsiteY4" fmla="*/ 60628 h 5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55115">
                    <a:moveTo>
                      <a:pt x="23621" y="60628"/>
                    </a:moveTo>
                    <a:cubicBezTo>
                      <a:pt x="14960" y="60628"/>
                      <a:pt x="7874" y="60628"/>
                      <a:pt x="0" y="60628"/>
                    </a:cubicBezTo>
                    <a:cubicBezTo>
                      <a:pt x="0" y="40156"/>
                      <a:pt x="0" y="20471"/>
                      <a:pt x="0" y="0"/>
                    </a:cubicBezTo>
                    <a:cubicBezTo>
                      <a:pt x="7874" y="0"/>
                      <a:pt x="14960" y="0"/>
                      <a:pt x="23621" y="0"/>
                    </a:cubicBezTo>
                    <a:cubicBezTo>
                      <a:pt x="23621" y="20471"/>
                      <a:pt x="23621" y="40156"/>
                      <a:pt x="23621" y="60628"/>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sp>
          <p:nvSpPr>
            <p:cNvPr id="35" name="Tekstvak 44">
              <a:extLst>
                <a:ext uri="{FF2B5EF4-FFF2-40B4-BE49-F238E27FC236}">
                  <a16:creationId xmlns:a16="http://schemas.microsoft.com/office/drawing/2014/main" id="{0AA9A1A5-D7F4-4358-994D-AF8A0D641963}"/>
                </a:ext>
              </a:extLst>
            </p:cNvPr>
            <p:cNvSpPr txBox="1"/>
            <p:nvPr/>
          </p:nvSpPr>
          <p:spPr>
            <a:xfrm>
              <a:off x="3066689" y="2599113"/>
              <a:ext cx="526106" cy="369332"/>
            </a:xfrm>
            <a:prstGeom prst="rect">
              <a:avLst/>
            </a:prstGeom>
            <a:noFill/>
            <a:ln>
              <a:noFill/>
            </a:ln>
          </p:spPr>
          <p:txBody>
            <a:bodyPr wrap="none" rtlCol="0">
              <a:spAutoFit/>
            </a:bodyPr>
            <a:lstStyle/>
            <a:p>
              <a:pPr algn="ctr"/>
              <a:r>
                <a:rPr lang="nl-BE" b="1" dirty="0">
                  <a:solidFill>
                    <a:schemeClr val="bg1"/>
                  </a:solidFill>
                </a:rPr>
                <a:t>Full</a:t>
              </a:r>
            </a:p>
          </p:txBody>
        </p:sp>
      </p:grpSp>
    </p:spTree>
    <p:extLst>
      <p:ext uri="{BB962C8B-B14F-4D97-AF65-F5344CB8AC3E}">
        <p14:creationId xmlns:p14="http://schemas.microsoft.com/office/powerpoint/2010/main" val="262801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11129818" y="6125007"/>
            <a:ext cx="685800" cy="365125"/>
          </a:xfrm>
        </p:spPr>
        <p:txBody>
          <a:bodyPr/>
          <a:lstStyle/>
          <a:p>
            <a:fld id="{EE5D8E2F-EF3E-4AD3-A629-985FC1834987}" type="slidenum">
              <a:rPr lang="en-US" smtClean="0"/>
              <a:t>16</a:t>
            </a:fld>
            <a:endParaRPr lang="en-US" dirty="0"/>
          </a:p>
        </p:txBody>
      </p:sp>
      <p:sp>
        <p:nvSpPr>
          <p:cNvPr id="4" name="TextBox 3">
            <a:extLst>
              <a:ext uri="{FF2B5EF4-FFF2-40B4-BE49-F238E27FC236}">
                <a16:creationId xmlns:a16="http://schemas.microsoft.com/office/drawing/2014/main" id="{8FB36CE6-6EB4-45BA-A87A-C04371B38E03}"/>
              </a:ext>
            </a:extLst>
          </p:cNvPr>
          <p:cNvSpPr txBox="1"/>
          <p:nvPr/>
        </p:nvSpPr>
        <p:spPr>
          <a:xfrm>
            <a:off x="665825" y="1580225"/>
            <a:ext cx="184731" cy="369332"/>
          </a:xfrm>
          <a:prstGeom prst="rect">
            <a:avLst/>
          </a:prstGeom>
          <a:noFill/>
        </p:spPr>
        <p:txBody>
          <a:bodyPr wrap="none" rtlCol="0">
            <a:spAutoFit/>
          </a:bodyPr>
          <a:lstStyle/>
          <a:p>
            <a:endParaRPr lang="en-GB" dirty="0"/>
          </a:p>
        </p:txBody>
      </p:sp>
      <p:sp>
        <p:nvSpPr>
          <p:cNvPr id="6" name="TextBox 21">
            <a:extLst>
              <a:ext uri="{FF2B5EF4-FFF2-40B4-BE49-F238E27FC236}">
                <a16:creationId xmlns:a16="http://schemas.microsoft.com/office/drawing/2014/main" id="{C8816CCC-D37B-4C57-9CF6-5192B85E315A}"/>
              </a:ext>
            </a:extLst>
          </p:cNvPr>
          <p:cNvSpPr txBox="1"/>
          <p:nvPr/>
        </p:nvSpPr>
        <p:spPr>
          <a:xfrm>
            <a:off x="495430" y="677309"/>
            <a:ext cx="611986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BE" dirty="0" err="1">
                <a:solidFill>
                  <a:srgbClr val="FF0000"/>
                </a:solidFill>
              </a:rPr>
              <a:t>Develop</a:t>
            </a:r>
            <a:r>
              <a:rPr lang="fr-BE" dirty="0">
                <a:solidFill>
                  <a:srgbClr val="FF0000"/>
                </a:solidFill>
              </a:rPr>
              <a:t> the </a:t>
            </a:r>
            <a:r>
              <a:rPr lang="fr-BE" dirty="0" err="1">
                <a:solidFill>
                  <a:srgbClr val="FF0000"/>
                </a:solidFill>
              </a:rPr>
              <a:t>product</a:t>
            </a:r>
            <a:endParaRPr lang="en-GB" dirty="0"/>
          </a:p>
        </p:txBody>
      </p:sp>
      <p:pic>
        <p:nvPicPr>
          <p:cNvPr id="18" name="Afbeelding 29">
            <a:extLst>
              <a:ext uri="{FF2B5EF4-FFF2-40B4-BE49-F238E27FC236}">
                <a16:creationId xmlns:a16="http://schemas.microsoft.com/office/drawing/2014/main" id="{5AB6415B-7DE0-473D-B10A-607F8C0D6EE4}"/>
              </a:ext>
            </a:extLst>
          </p:cNvPr>
          <p:cNvPicPr>
            <a:picLocks noChangeAspect="1"/>
          </p:cNvPicPr>
          <p:nvPr/>
        </p:nvPicPr>
        <p:blipFill rotWithShape="1">
          <a:blip r:embed="rId2"/>
          <a:srcRect l="50159" t="41880" r="-413" b="1"/>
          <a:stretch/>
        </p:blipFill>
        <p:spPr>
          <a:xfrm>
            <a:off x="1644241" y="1520599"/>
            <a:ext cx="8938042" cy="4729243"/>
          </a:xfrm>
          <a:prstGeom prst="rect">
            <a:avLst/>
          </a:prstGeom>
        </p:spPr>
      </p:pic>
      <p:sp>
        <p:nvSpPr>
          <p:cNvPr id="20" name="Tekstvak 13">
            <a:extLst>
              <a:ext uri="{FF2B5EF4-FFF2-40B4-BE49-F238E27FC236}">
                <a16:creationId xmlns:a16="http://schemas.microsoft.com/office/drawing/2014/main" id="{C7ADFF3F-20D9-426D-B344-AA83D951E1F1}"/>
              </a:ext>
            </a:extLst>
          </p:cNvPr>
          <p:cNvSpPr txBox="1"/>
          <p:nvPr/>
        </p:nvSpPr>
        <p:spPr>
          <a:xfrm>
            <a:off x="7688078" y="1730034"/>
            <a:ext cx="1688057" cy="368692"/>
          </a:xfrm>
          <a:prstGeom prst="rect">
            <a:avLst/>
          </a:prstGeom>
          <a:noFill/>
        </p:spPr>
        <p:txBody>
          <a:bodyPr wrap="square" rtlCol="0">
            <a:spAutoFit/>
          </a:bodyPr>
          <a:lstStyle/>
          <a:p>
            <a:r>
              <a:rPr lang="nl-BE" b="1" dirty="0">
                <a:solidFill>
                  <a:schemeClr val="tx2">
                    <a:lumMod val="75000"/>
                  </a:schemeClr>
                </a:solidFill>
              </a:rPr>
              <a:t>COMPANY A</a:t>
            </a:r>
          </a:p>
        </p:txBody>
      </p:sp>
      <p:cxnSp>
        <p:nvCxnSpPr>
          <p:cNvPr id="21" name="Rechte verbindingslijn met pijl 16">
            <a:extLst>
              <a:ext uri="{FF2B5EF4-FFF2-40B4-BE49-F238E27FC236}">
                <a16:creationId xmlns:a16="http://schemas.microsoft.com/office/drawing/2014/main" id="{F1DC00DA-9089-4861-A281-5C2808559AA6}"/>
              </a:ext>
            </a:extLst>
          </p:cNvPr>
          <p:cNvCxnSpPr>
            <a:cxnSpLocks/>
          </p:cNvCxnSpPr>
          <p:nvPr/>
        </p:nvCxnSpPr>
        <p:spPr>
          <a:xfrm>
            <a:off x="1626979" y="1565703"/>
            <a:ext cx="5077068" cy="227640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al 21">
            <a:extLst>
              <a:ext uri="{FF2B5EF4-FFF2-40B4-BE49-F238E27FC236}">
                <a16:creationId xmlns:a16="http://schemas.microsoft.com/office/drawing/2014/main" id="{668F187F-E867-4E6D-AE9B-0A59E137ABE4}"/>
              </a:ext>
            </a:extLst>
          </p:cNvPr>
          <p:cNvSpPr/>
          <p:nvPr/>
        </p:nvSpPr>
        <p:spPr>
          <a:xfrm>
            <a:off x="8221295" y="2066224"/>
            <a:ext cx="155918" cy="154021"/>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3" name="Group 342">
            <a:extLst>
              <a:ext uri="{FF2B5EF4-FFF2-40B4-BE49-F238E27FC236}">
                <a16:creationId xmlns:a16="http://schemas.microsoft.com/office/drawing/2014/main" id="{19340C35-5D20-4823-A40F-052A16A972C9}"/>
              </a:ext>
            </a:extLst>
          </p:cNvPr>
          <p:cNvGrpSpPr/>
          <p:nvPr/>
        </p:nvGrpSpPr>
        <p:grpSpPr>
          <a:xfrm rot="18594355">
            <a:off x="7256698" y="2598693"/>
            <a:ext cx="601629" cy="369109"/>
            <a:chOff x="2801651" y="3947683"/>
            <a:chExt cx="1683399" cy="920431"/>
          </a:xfrm>
          <a:solidFill>
            <a:schemeClr val="accent1">
              <a:lumMod val="75000"/>
            </a:schemeClr>
          </a:solidFill>
        </p:grpSpPr>
        <p:sp>
          <p:nvSpPr>
            <p:cNvPr id="24" name="Freeform: Shape 343">
              <a:extLst>
                <a:ext uri="{FF2B5EF4-FFF2-40B4-BE49-F238E27FC236}">
                  <a16:creationId xmlns:a16="http://schemas.microsoft.com/office/drawing/2014/main" id="{A3B6C05A-699C-419F-A74F-E62A7F435F4F}"/>
                </a:ext>
              </a:extLst>
            </p:cNvPr>
            <p:cNvSpPr/>
            <p:nvPr/>
          </p:nvSpPr>
          <p:spPr>
            <a:xfrm>
              <a:off x="2807950" y="3947683"/>
              <a:ext cx="1677100" cy="771623"/>
            </a:xfrm>
            <a:custGeom>
              <a:avLst/>
              <a:gdLst>
                <a:gd name="connsiteX0" fmla="*/ 1153498 w 1677099"/>
                <a:gd name="connsiteY0" fmla="*/ 762963 h 771623"/>
                <a:gd name="connsiteX1" fmla="*/ 1137751 w 1677099"/>
                <a:gd name="connsiteY1" fmla="*/ 766112 h 771623"/>
                <a:gd name="connsiteX2" fmla="*/ 980277 w 1677099"/>
                <a:gd name="connsiteY2" fmla="*/ 766112 h 771623"/>
                <a:gd name="connsiteX3" fmla="*/ 509429 w 1677099"/>
                <a:gd name="connsiteY3" fmla="*/ 766112 h 771623"/>
                <a:gd name="connsiteX4" fmla="*/ 481871 w 1677099"/>
                <a:gd name="connsiteY4" fmla="*/ 766112 h 771623"/>
                <a:gd name="connsiteX5" fmla="*/ 404709 w 1677099"/>
                <a:gd name="connsiteY5" fmla="*/ 627535 h 771623"/>
                <a:gd name="connsiteX6" fmla="*/ 297626 w 1677099"/>
                <a:gd name="connsiteY6" fmla="*/ 602339 h 771623"/>
                <a:gd name="connsiteX7" fmla="*/ 151175 w 1677099"/>
                <a:gd name="connsiteY7" fmla="*/ 764537 h 771623"/>
                <a:gd name="connsiteX8" fmla="*/ 23621 w 1677099"/>
                <a:gd name="connsiteY8" fmla="*/ 764537 h 771623"/>
                <a:gd name="connsiteX9" fmla="*/ 23621 w 1677099"/>
                <a:gd name="connsiteY9" fmla="*/ 722019 h 771623"/>
                <a:gd name="connsiteX10" fmla="*/ 1575 w 1677099"/>
                <a:gd name="connsiteY10" fmla="*/ 699186 h 771623"/>
                <a:gd name="connsiteX11" fmla="*/ 0 w 1677099"/>
                <a:gd name="connsiteY11" fmla="*/ 688950 h 771623"/>
                <a:gd name="connsiteX12" fmla="*/ 0 w 1677099"/>
                <a:gd name="connsiteY12" fmla="*/ 489745 h 771623"/>
                <a:gd name="connsiteX13" fmla="*/ 25196 w 1677099"/>
                <a:gd name="connsiteY13" fmla="*/ 445652 h 771623"/>
                <a:gd name="connsiteX14" fmla="*/ 35432 w 1677099"/>
                <a:gd name="connsiteY14" fmla="*/ 430692 h 771623"/>
                <a:gd name="connsiteX15" fmla="*/ 94485 w 1677099"/>
                <a:gd name="connsiteY15" fmla="*/ 275580 h 771623"/>
                <a:gd name="connsiteX16" fmla="*/ 121255 w 1677099"/>
                <a:gd name="connsiteY16" fmla="*/ 257470 h 771623"/>
                <a:gd name="connsiteX17" fmla="*/ 511004 w 1677099"/>
                <a:gd name="connsiteY17" fmla="*/ 257470 h 771623"/>
                <a:gd name="connsiteX18" fmla="*/ 536987 w 1677099"/>
                <a:gd name="connsiteY18" fmla="*/ 283454 h 771623"/>
                <a:gd name="connsiteX19" fmla="*/ 536987 w 1677099"/>
                <a:gd name="connsiteY19" fmla="*/ 685800 h 771623"/>
                <a:gd name="connsiteX20" fmla="*/ 561395 w 1677099"/>
                <a:gd name="connsiteY20" fmla="*/ 710209 h 771623"/>
                <a:gd name="connsiteX21" fmla="*/ 1137751 w 1677099"/>
                <a:gd name="connsiteY21" fmla="*/ 710209 h 771623"/>
                <a:gd name="connsiteX22" fmla="*/ 1165309 w 1677099"/>
                <a:gd name="connsiteY22" fmla="*/ 710209 h 771623"/>
                <a:gd name="connsiteX23" fmla="*/ 1177120 w 1677099"/>
                <a:gd name="connsiteY23" fmla="*/ 681863 h 771623"/>
                <a:gd name="connsiteX24" fmla="*/ 673202 w 1677099"/>
                <a:gd name="connsiteY24" fmla="*/ 681863 h 771623"/>
                <a:gd name="connsiteX25" fmla="*/ 591316 w 1677099"/>
                <a:gd name="connsiteY25" fmla="*/ 599977 h 771623"/>
                <a:gd name="connsiteX26" fmla="*/ 591316 w 1677099"/>
                <a:gd name="connsiteY26" fmla="*/ 83462 h 771623"/>
                <a:gd name="connsiteX27" fmla="*/ 591316 w 1677099"/>
                <a:gd name="connsiteY27" fmla="*/ 66927 h 771623"/>
                <a:gd name="connsiteX28" fmla="*/ 662179 w 1677099"/>
                <a:gd name="connsiteY28" fmla="*/ 0 h 771623"/>
                <a:gd name="connsiteX29" fmla="*/ 1613323 w 1677099"/>
                <a:gd name="connsiteY29" fmla="*/ 3937 h 771623"/>
                <a:gd name="connsiteX30" fmla="*/ 1681037 w 1677099"/>
                <a:gd name="connsiteY30" fmla="*/ 70863 h 771623"/>
                <a:gd name="connsiteX31" fmla="*/ 1681037 w 1677099"/>
                <a:gd name="connsiteY31" fmla="*/ 614937 h 771623"/>
                <a:gd name="connsiteX32" fmla="*/ 1614110 w 1677099"/>
                <a:gd name="connsiteY32" fmla="*/ 681863 h 771623"/>
                <a:gd name="connsiteX33" fmla="*/ 1507028 w 1677099"/>
                <a:gd name="connsiteY33" fmla="*/ 682651 h 771623"/>
                <a:gd name="connsiteX34" fmla="*/ 1503091 w 1677099"/>
                <a:gd name="connsiteY34" fmla="*/ 683438 h 771623"/>
                <a:gd name="connsiteX35" fmla="*/ 1515689 w 1677099"/>
                <a:gd name="connsiteY35" fmla="*/ 716507 h 771623"/>
                <a:gd name="connsiteX36" fmla="*/ 1518051 w 1677099"/>
                <a:gd name="connsiteY36" fmla="*/ 714933 h 771623"/>
                <a:gd name="connsiteX37" fmla="*/ 1591277 w 1677099"/>
                <a:gd name="connsiteY37" fmla="*/ 718870 h 771623"/>
                <a:gd name="connsiteX38" fmla="*/ 1599938 w 1677099"/>
                <a:gd name="connsiteY38" fmla="*/ 744065 h 771623"/>
                <a:gd name="connsiteX39" fmla="*/ 1576316 w 1677099"/>
                <a:gd name="connsiteY39" fmla="*/ 765325 h 771623"/>
                <a:gd name="connsiteX40" fmla="*/ 1526712 w 1677099"/>
                <a:gd name="connsiteY40" fmla="*/ 766112 h 771623"/>
                <a:gd name="connsiteX41" fmla="*/ 1524350 w 1677099"/>
                <a:gd name="connsiteY41" fmla="*/ 750365 h 771623"/>
                <a:gd name="connsiteX42" fmla="*/ 1522775 w 1677099"/>
                <a:gd name="connsiteY42" fmla="*/ 751939 h 771623"/>
                <a:gd name="connsiteX43" fmla="*/ 1521988 w 1677099"/>
                <a:gd name="connsiteY43" fmla="*/ 762963 h 771623"/>
                <a:gd name="connsiteX44" fmla="*/ 1510965 w 1677099"/>
                <a:gd name="connsiteY44" fmla="*/ 778710 h 771623"/>
                <a:gd name="connsiteX45" fmla="*/ 1500729 w 1677099"/>
                <a:gd name="connsiteY45" fmla="*/ 762963 h 771623"/>
                <a:gd name="connsiteX46" fmla="*/ 1336168 w 1677099"/>
                <a:gd name="connsiteY46" fmla="*/ 607063 h 771623"/>
                <a:gd name="connsiteX47" fmla="*/ 1177120 w 1677099"/>
                <a:gd name="connsiteY47" fmla="*/ 760601 h 771623"/>
                <a:gd name="connsiteX48" fmla="*/ 1166096 w 1677099"/>
                <a:gd name="connsiteY48" fmla="*/ 778710 h 771623"/>
                <a:gd name="connsiteX49" fmla="*/ 1153498 w 1677099"/>
                <a:gd name="connsiteY49" fmla="*/ 762963 h 771623"/>
                <a:gd name="connsiteX50" fmla="*/ 248809 w 1677099"/>
                <a:gd name="connsiteY50" fmla="*/ 272431 h 771623"/>
                <a:gd name="connsiteX51" fmla="*/ 176371 w 1677099"/>
                <a:gd name="connsiteY51" fmla="*/ 272431 h 771623"/>
                <a:gd name="connsiteX52" fmla="*/ 155899 w 1677099"/>
                <a:gd name="connsiteY52" fmla="*/ 293690 h 771623"/>
                <a:gd name="connsiteX53" fmla="*/ 155899 w 1677099"/>
                <a:gd name="connsiteY53" fmla="*/ 424393 h 771623"/>
                <a:gd name="connsiteX54" fmla="*/ 176371 w 1677099"/>
                <a:gd name="connsiteY54" fmla="*/ 445652 h 771623"/>
                <a:gd name="connsiteX55" fmla="*/ 319673 w 1677099"/>
                <a:gd name="connsiteY55" fmla="*/ 445652 h 771623"/>
                <a:gd name="connsiteX56" fmla="*/ 340932 w 1677099"/>
                <a:gd name="connsiteY56" fmla="*/ 423606 h 771623"/>
                <a:gd name="connsiteX57" fmla="*/ 340932 w 1677099"/>
                <a:gd name="connsiteY57" fmla="*/ 295264 h 771623"/>
                <a:gd name="connsiteX58" fmla="*/ 319673 w 1677099"/>
                <a:gd name="connsiteY58" fmla="*/ 273218 h 771623"/>
                <a:gd name="connsiteX59" fmla="*/ 248809 w 1677099"/>
                <a:gd name="connsiteY59" fmla="*/ 272431 h 771623"/>
                <a:gd name="connsiteX60" fmla="*/ 478721 w 1677099"/>
                <a:gd name="connsiteY60" fmla="*/ 359829 h 771623"/>
                <a:gd name="connsiteX61" fmla="*/ 478721 w 1677099"/>
                <a:gd name="connsiteY61" fmla="*/ 291327 h 771623"/>
                <a:gd name="connsiteX62" fmla="*/ 460612 w 1677099"/>
                <a:gd name="connsiteY62" fmla="*/ 272431 h 771623"/>
                <a:gd name="connsiteX63" fmla="*/ 397622 w 1677099"/>
                <a:gd name="connsiteY63" fmla="*/ 272431 h 771623"/>
                <a:gd name="connsiteX64" fmla="*/ 379513 w 1677099"/>
                <a:gd name="connsiteY64" fmla="*/ 291327 h 771623"/>
                <a:gd name="connsiteX65" fmla="*/ 379513 w 1677099"/>
                <a:gd name="connsiteY65" fmla="*/ 425180 h 771623"/>
                <a:gd name="connsiteX66" fmla="*/ 398410 w 1677099"/>
                <a:gd name="connsiteY66" fmla="*/ 445652 h 771623"/>
                <a:gd name="connsiteX67" fmla="*/ 459825 w 1677099"/>
                <a:gd name="connsiteY67" fmla="*/ 445652 h 771623"/>
                <a:gd name="connsiteX68" fmla="*/ 478721 w 1677099"/>
                <a:gd name="connsiteY68" fmla="*/ 425180 h 771623"/>
                <a:gd name="connsiteX69" fmla="*/ 478721 w 1677099"/>
                <a:gd name="connsiteY69" fmla="*/ 359829 h 771623"/>
                <a:gd name="connsiteX70" fmla="*/ 123617 w 1677099"/>
                <a:gd name="connsiteY70" fmla="*/ 272431 h 771623"/>
                <a:gd name="connsiteX71" fmla="*/ 118106 w 1677099"/>
                <a:gd name="connsiteY71" fmla="*/ 277155 h 771623"/>
                <a:gd name="connsiteX72" fmla="*/ 60627 w 1677099"/>
                <a:gd name="connsiteY72" fmla="*/ 432267 h 771623"/>
                <a:gd name="connsiteX73" fmla="*/ 71651 w 1677099"/>
                <a:gd name="connsiteY73" fmla="*/ 446439 h 771623"/>
                <a:gd name="connsiteX74" fmla="*/ 107870 w 1677099"/>
                <a:gd name="connsiteY74" fmla="*/ 446439 h 771623"/>
                <a:gd name="connsiteX75" fmla="*/ 125979 w 1677099"/>
                <a:gd name="connsiteY75" fmla="*/ 429117 h 771623"/>
                <a:gd name="connsiteX76" fmla="*/ 126767 w 1677099"/>
                <a:gd name="connsiteY76" fmla="*/ 277155 h 771623"/>
                <a:gd name="connsiteX77" fmla="*/ 123617 w 1677099"/>
                <a:gd name="connsiteY77" fmla="*/ 272431 h 77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77099" h="771623">
                  <a:moveTo>
                    <a:pt x="1153498" y="762963"/>
                  </a:moveTo>
                  <a:cubicBezTo>
                    <a:pt x="1148774" y="763750"/>
                    <a:pt x="1143262" y="766112"/>
                    <a:pt x="1137751" y="766112"/>
                  </a:cubicBezTo>
                  <a:cubicBezTo>
                    <a:pt x="1084997" y="766112"/>
                    <a:pt x="1032243" y="766112"/>
                    <a:pt x="980277" y="766112"/>
                  </a:cubicBezTo>
                  <a:cubicBezTo>
                    <a:pt x="823590" y="766112"/>
                    <a:pt x="666116" y="766112"/>
                    <a:pt x="509429" y="766112"/>
                  </a:cubicBezTo>
                  <a:cubicBezTo>
                    <a:pt x="500768" y="766112"/>
                    <a:pt x="492894" y="766112"/>
                    <a:pt x="481871" y="766112"/>
                  </a:cubicBezTo>
                  <a:cubicBezTo>
                    <a:pt x="477934" y="707847"/>
                    <a:pt x="454313" y="659817"/>
                    <a:pt x="404709" y="627535"/>
                  </a:cubicBezTo>
                  <a:cubicBezTo>
                    <a:pt x="372426" y="606276"/>
                    <a:pt x="336207" y="597615"/>
                    <a:pt x="297626" y="602339"/>
                  </a:cubicBezTo>
                  <a:cubicBezTo>
                    <a:pt x="214952" y="612575"/>
                    <a:pt x="153537" y="679501"/>
                    <a:pt x="151175" y="764537"/>
                  </a:cubicBezTo>
                  <a:cubicBezTo>
                    <a:pt x="109445" y="764537"/>
                    <a:pt x="67714" y="764537"/>
                    <a:pt x="23621" y="764537"/>
                  </a:cubicBezTo>
                  <a:cubicBezTo>
                    <a:pt x="23621" y="750365"/>
                    <a:pt x="23621" y="736192"/>
                    <a:pt x="23621" y="722019"/>
                  </a:cubicBezTo>
                  <a:cubicBezTo>
                    <a:pt x="23621" y="701548"/>
                    <a:pt x="22834" y="700760"/>
                    <a:pt x="1575" y="699186"/>
                  </a:cubicBezTo>
                  <a:cubicBezTo>
                    <a:pt x="787" y="696036"/>
                    <a:pt x="0" y="692886"/>
                    <a:pt x="0" y="688950"/>
                  </a:cubicBezTo>
                  <a:cubicBezTo>
                    <a:pt x="0" y="622811"/>
                    <a:pt x="0" y="555884"/>
                    <a:pt x="0" y="489745"/>
                  </a:cubicBezTo>
                  <a:cubicBezTo>
                    <a:pt x="0" y="470848"/>
                    <a:pt x="3937" y="454313"/>
                    <a:pt x="25196" y="445652"/>
                  </a:cubicBezTo>
                  <a:cubicBezTo>
                    <a:pt x="29920" y="444077"/>
                    <a:pt x="33857" y="436204"/>
                    <a:pt x="35432" y="430692"/>
                  </a:cubicBezTo>
                  <a:cubicBezTo>
                    <a:pt x="55116" y="378726"/>
                    <a:pt x="75588" y="327547"/>
                    <a:pt x="94485" y="275580"/>
                  </a:cubicBezTo>
                  <a:cubicBezTo>
                    <a:pt x="99209" y="262195"/>
                    <a:pt x="106295" y="256683"/>
                    <a:pt x="121255" y="257470"/>
                  </a:cubicBezTo>
                  <a:cubicBezTo>
                    <a:pt x="251171" y="258258"/>
                    <a:pt x="381087" y="257470"/>
                    <a:pt x="511004" y="257470"/>
                  </a:cubicBezTo>
                  <a:cubicBezTo>
                    <a:pt x="534625" y="257470"/>
                    <a:pt x="536987" y="259832"/>
                    <a:pt x="536987" y="283454"/>
                  </a:cubicBezTo>
                  <a:cubicBezTo>
                    <a:pt x="536987" y="417307"/>
                    <a:pt x="536987" y="551947"/>
                    <a:pt x="536987" y="685800"/>
                  </a:cubicBezTo>
                  <a:cubicBezTo>
                    <a:pt x="536987" y="708634"/>
                    <a:pt x="538562" y="710209"/>
                    <a:pt x="561395" y="710209"/>
                  </a:cubicBezTo>
                  <a:cubicBezTo>
                    <a:pt x="753514" y="710209"/>
                    <a:pt x="945633" y="710209"/>
                    <a:pt x="1137751" y="710209"/>
                  </a:cubicBezTo>
                  <a:cubicBezTo>
                    <a:pt x="1146412" y="710209"/>
                    <a:pt x="1155860" y="710209"/>
                    <a:pt x="1165309" y="710209"/>
                  </a:cubicBezTo>
                  <a:cubicBezTo>
                    <a:pt x="1169246" y="700760"/>
                    <a:pt x="1173183" y="691312"/>
                    <a:pt x="1177120" y="681863"/>
                  </a:cubicBezTo>
                  <a:cubicBezTo>
                    <a:pt x="1008622" y="681863"/>
                    <a:pt x="840912" y="681863"/>
                    <a:pt x="673202" y="681863"/>
                  </a:cubicBezTo>
                  <a:cubicBezTo>
                    <a:pt x="620448" y="681863"/>
                    <a:pt x="591316" y="652731"/>
                    <a:pt x="591316" y="599977"/>
                  </a:cubicBezTo>
                  <a:cubicBezTo>
                    <a:pt x="591316" y="427543"/>
                    <a:pt x="591316" y="255896"/>
                    <a:pt x="591316" y="83462"/>
                  </a:cubicBezTo>
                  <a:cubicBezTo>
                    <a:pt x="591316" y="77950"/>
                    <a:pt x="591316" y="72438"/>
                    <a:pt x="591316" y="66927"/>
                  </a:cubicBezTo>
                  <a:cubicBezTo>
                    <a:pt x="594465" y="18897"/>
                    <a:pt x="614149" y="0"/>
                    <a:pt x="662179" y="0"/>
                  </a:cubicBezTo>
                  <a:cubicBezTo>
                    <a:pt x="979489" y="788"/>
                    <a:pt x="1296800" y="2362"/>
                    <a:pt x="1613323" y="3937"/>
                  </a:cubicBezTo>
                  <a:cubicBezTo>
                    <a:pt x="1653479" y="3937"/>
                    <a:pt x="1681037" y="30708"/>
                    <a:pt x="1681037" y="70863"/>
                  </a:cubicBezTo>
                  <a:cubicBezTo>
                    <a:pt x="1681037" y="251959"/>
                    <a:pt x="1681037" y="433054"/>
                    <a:pt x="1681037" y="614937"/>
                  </a:cubicBezTo>
                  <a:cubicBezTo>
                    <a:pt x="1681037" y="654305"/>
                    <a:pt x="1653479" y="681863"/>
                    <a:pt x="1614110" y="681863"/>
                  </a:cubicBezTo>
                  <a:cubicBezTo>
                    <a:pt x="1578678" y="682651"/>
                    <a:pt x="1542460" y="681863"/>
                    <a:pt x="1507028" y="682651"/>
                  </a:cubicBezTo>
                  <a:cubicBezTo>
                    <a:pt x="1506240" y="682651"/>
                    <a:pt x="1506240" y="682651"/>
                    <a:pt x="1503091" y="683438"/>
                  </a:cubicBezTo>
                  <a:cubicBezTo>
                    <a:pt x="1507028" y="694461"/>
                    <a:pt x="1510965" y="705485"/>
                    <a:pt x="1515689" y="716507"/>
                  </a:cubicBezTo>
                  <a:cubicBezTo>
                    <a:pt x="1516476" y="715720"/>
                    <a:pt x="1517264" y="714933"/>
                    <a:pt x="1518051" y="714933"/>
                  </a:cubicBezTo>
                  <a:cubicBezTo>
                    <a:pt x="1530649" y="707059"/>
                    <a:pt x="1582615" y="708634"/>
                    <a:pt x="1591277" y="718870"/>
                  </a:cubicBezTo>
                  <a:cubicBezTo>
                    <a:pt x="1596788" y="725169"/>
                    <a:pt x="1602300" y="737767"/>
                    <a:pt x="1599938" y="744065"/>
                  </a:cubicBezTo>
                  <a:cubicBezTo>
                    <a:pt x="1596001" y="752727"/>
                    <a:pt x="1585765" y="762963"/>
                    <a:pt x="1576316" y="765325"/>
                  </a:cubicBezTo>
                  <a:cubicBezTo>
                    <a:pt x="1560569" y="768474"/>
                    <a:pt x="1544034" y="766112"/>
                    <a:pt x="1526712" y="766112"/>
                  </a:cubicBezTo>
                  <a:cubicBezTo>
                    <a:pt x="1525925" y="760601"/>
                    <a:pt x="1525137" y="755876"/>
                    <a:pt x="1524350" y="750365"/>
                  </a:cubicBezTo>
                  <a:cubicBezTo>
                    <a:pt x="1523563" y="751152"/>
                    <a:pt x="1522775" y="751939"/>
                    <a:pt x="1522775" y="751939"/>
                  </a:cubicBezTo>
                  <a:cubicBezTo>
                    <a:pt x="1522775" y="755876"/>
                    <a:pt x="1523563" y="759813"/>
                    <a:pt x="1521988" y="762963"/>
                  </a:cubicBezTo>
                  <a:cubicBezTo>
                    <a:pt x="1518838" y="768474"/>
                    <a:pt x="1514902" y="773198"/>
                    <a:pt x="1510965" y="778710"/>
                  </a:cubicBezTo>
                  <a:cubicBezTo>
                    <a:pt x="1507028" y="773198"/>
                    <a:pt x="1500729" y="767687"/>
                    <a:pt x="1500729" y="762963"/>
                  </a:cubicBezTo>
                  <a:cubicBezTo>
                    <a:pt x="1499154" y="679501"/>
                    <a:pt x="1426716" y="605488"/>
                    <a:pt x="1336168" y="607063"/>
                  </a:cubicBezTo>
                  <a:cubicBezTo>
                    <a:pt x="1253494" y="608638"/>
                    <a:pt x="1181844" y="676352"/>
                    <a:pt x="1177120" y="760601"/>
                  </a:cubicBezTo>
                  <a:cubicBezTo>
                    <a:pt x="1176332" y="769261"/>
                    <a:pt x="1177907" y="780285"/>
                    <a:pt x="1166096" y="778710"/>
                  </a:cubicBezTo>
                  <a:cubicBezTo>
                    <a:pt x="1162160" y="777135"/>
                    <a:pt x="1157435" y="767687"/>
                    <a:pt x="1153498" y="762963"/>
                  </a:cubicBezTo>
                  <a:close/>
                  <a:moveTo>
                    <a:pt x="248809" y="272431"/>
                  </a:moveTo>
                  <a:cubicBezTo>
                    <a:pt x="224401" y="272431"/>
                    <a:pt x="200780" y="272431"/>
                    <a:pt x="176371" y="272431"/>
                  </a:cubicBezTo>
                  <a:cubicBezTo>
                    <a:pt x="162198" y="272431"/>
                    <a:pt x="155899" y="278729"/>
                    <a:pt x="155899" y="293690"/>
                  </a:cubicBezTo>
                  <a:cubicBezTo>
                    <a:pt x="155899" y="336995"/>
                    <a:pt x="155899" y="380301"/>
                    <a:pt x="155899" y="424393"/>
                  </a:cubicBezTo>
                  <a:cubicBezTo>
                    <a:pt x="155899" y="439353"/>
                    <a:pt x="162986" y="445652"/>
                    <a:pt x="176371" y="445652"/>
                  </a:cubicBezTo>
                  <a:cubicBezTo>
                    <a:pt x="224401" y="445652"/>
                    <a:pt x="271643" y="445652"/>
                    <a:pt x="319673" y="445652"/>
                  </a:cubicBezTo>
                  <a:cubicBezTo>
                    <a:pt x="334633" y="445652"/>
                    <a:pt x="341719" y="438566"/>
                    <a:pt x="340932" y="423606"/>
                  </a:cubicBezTo>
                  <a:cubicBezTo>
                    <a:pt x="340144" y="381088"/>
                    <a:pt x="340932" y="337782"/>
                    <a:pt x="340932" y="295264"/>
                  </a:cubicBezTo>
                  <a:cubicBezTo>
                    <a:pt x="340932" y="280304"/>
                    <a:pt x="334633" y="273218"/>
                    <a:pt x="319673" y="273218"/>
                  </a:cubicBezTo>
                  <a:cubicBezTo>
                    <a:pt x="296052" y="273218"/>
                    <a:pt x="272430" y="272431"/>
                    <a:pt x="248809" y="272431"/>
                  </a:cubicBezTo>
                  <a:close/>
                  <a:moveTo>
                    <a:pt x="478721" y="359829"/>
                  </a:moveTo>
                  <a:cubicBezTo>
                    <a:pt x="478721" y="336995"/>
                    <a:pt x="478721" y="314161"/>
                    <a:pt x="478721" y="291327"/>
                  </a:cubicBezTo>
                  <a:cubicBezTo>
                    <a:pt x="478721" y="278729"/>
                    <a:pt x="473997" y="272431"/>
                    <a:pt x="460612" y="272431"/>
                  </a:cubicBezTo>
                  <a:cubicBezTo>
                    <a:pt x="439353" y="273218"/>
                    <a:pt x="418094" y="273218"/>
                    <a:pt x="397622" y="272431"/>
                  </a:cubicBezTo>
                  <a:cubicBezTo>
                    <a:pt x="384237" y="272431"/>
                    <a:pt x="379513" y="278729"/>
                    <a:pt x="379513" y="291327"/>
                  </a:cubicBezTo>
                  <a:cubicBezTo>
                    <a:pt x="379513" y="336207"/>
                    <a:pt x="379513" y="380301"/>
                    <a:pt x="379513" y="425180"/>
                  </a:cubicBezTo>
                  <a:cubicBezTo>
                    <a:pt x="379513" y="438566"/>
                    <a:pt x="385024" y="445652"/>
                    <a:pt x="398410" y="445652"/>
                  </a:cubicBezTo>
                  <a:cubicBezTo>
                    <a:pt x="418881" y="445652"/>
                    <a:pt x="439353" y="445652"/>
                    <a:pt x="459825" y="445652"/>
                  </a:cubicBezTo>
                  <a:cubicBezTo>
                    <a:pt x="473210" y="445652"/>
                    <a:pt x="479509" y="439353"/>
                    <a:pt x="478721" y="425180"/>
                  </a:cubicBezTo>
                  <a:cubicBezTo>
                    <a:pt x="478721" y="403922"/>
                    <a:pt x="478721" y="381875"/>
                    <a:pt x="478721" y="359829"/>
                  </a:cubicBezTo>
                  <a:close/>
                  <a:moveTo>
                    <a:pt x="123617" y="272431"/>
                  </a:moveTo>
                  <a:cubicBezTo>
                    <a:pt x="121255" y="274005"/>
                    <a:pt x="118893" y="275580"/>
                    <a:pt x="118106" y="277155"/>
                  </a:cubicBezTo>
                  <a:cubicBezTo>
                    <a:pt x="99209" y="329121"/>
                    <a:pt x="79525" y="380301"/>
                    <a:pt x="60627" y="432267"/>
                  </a:cubicBezTo>
                  <a:cubicBezTo>
                    <a:pt x="56691" y="442503"/>
                    <a:pt x="61415" y="446439"/>
                    <a:pt x="71651" y="446439"/>
                  </a:cubicBezTo>
                  <a:cubicBezTo>
                    <a:pt x="83461" y="446439"/>
                    <a:pt x="96059" y="445652"/>
                    <a:pt x="107870" y="446439"/>
                  </a:cubicBezTo>
                  <a:cubicBezTo>
                    <a:pt x="120468" y="447227"/>
                    <a:pt x="125979" y="440928"/>
                    <a:pt x="125979" y="429117"/>
                  </a:cubicBezTo>
                  <a:cubicBezTo>
                    <a:pt x="125979" y="378726"/>
                    <a:pt x="125979" y="328334"/>
                    <a:pt x="126767" y="277155"/>
                  </a:cubicBezTo>
                  <a:cubicBezTo>
                    <a:pt x="125979" y="276367"/>
                    <a:pt x="124405" y="274793"/>
                    <a:pt x="123617" y="272431"/>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5" name="Freeform: Shape 344">
              <a:extLst>
                <a:ext uri="{FF2B5EF4-FFF2-40B4-BE49-F238E27FC236}">
                  <a16:creationId xmlns:a16="http://schemas.microsoft.com/office/drawing/2014/main" id="{E525C127-DD7B-483B-B513-7983F42C92D9}"/>
                </a:ext>
              </a:extLst>
            </p:cNvPr>
            <p:cNvSpPr/>
            <p:nvPr/>
          </p:nvSpPr>
          <p:spPr>
            <a:xfrm>
              <a:off x="2968574" y="4560258"/>
              <a:ext cx="307075" cy="307075"/>
            </a:xfrm>
            <a:custGeom>
              <a:avLst/>
              <a:gdLst>
                <a:gd name="connsiteX0" fmla="*/ 311012 w 307074"/>
                <a:gd name="connsiteY0" fmla="*/ 156687 h 307074"/>
                <a:gd name="connsiteX1" fmla="*/ 155112 w 307074"/>
                <a:gd name="connsiteY1" fmla="*/ 311011 h 307074"/>
                <a:gd name="connsiteX2" fmla="*/ 0 w 307074"/>
                <a:gd name="connsiteY2" fmla="*/ 155112 h 307074"/>
                <a:gd name="connsiteX3" fmla="*/ 157474 w 307074"/>
                <a:gd name="connsiteY3" fmla="*/ 0 h 307074"/>
                <a:gd name="connsiteX4" fmla="*/ 311012 w 307074"/>
                <a:gd name="connsiteY4" fmla="*/ 156687 h 307074"/>
                <a:gd name="connsiteX5" fmla="*/ 158262 w 307074"/>
                <a:gd name="connsiteY5" fmla="*/ 79524 h 307074"/>
                <a:gd name="connsiteX6" fmla="*/ 78737 w 307074"/>
                <a:gd name="connsiteY6" fmla="*/ 154324 h 307074"/>
                <a:gd name="connsiteX7" fmla="*/ 153537 w 307074"/>
                <a:gd name="connsiteY7" fmla="*/ 232274 h 307074"/>
                <a:gd name="connsiteX8" fmla="*/ 232274 w 307074"/>
                <a:gd name="connsiteY8" fmla="*/ 156687 h 307074"/>
                <a:gd name="connsiteX9" fmla="*/ 158262 w 307074"/>
                <a:gd name="connsiteY9" fmla="*/ 7952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311012" y="156687"/>
                  </a:moveTo>
                  <a:cubicBezTo>
                    <a:pt x="310224" y="242510"/>
                    <a:pt x="240148" y="311799"/>
                    <a:pt x="155112" y="311011"/>
                  </a:cubicBezTo>
                  <a:cubicBezTo>
                    <a:pt x="69289" y="310224"/>
                    <a:pt x="0" y="240935"/>
                    <a:pt x="0" y="155112"/>
                  </a:cubicBezTo>
                  <a:cubicBezTo>
                    <a:pt x="0" y="68501"/>
                    <a:pt x="70076" y="0"/>
                    <a:pt x="157474" y="0"/>
                  </a:cubicBezTo>
                  <a:cubicBezTo>
                    <a:pt x="244085" y="787"/>
                    <a:pt x="311799" y="70076"/>
                    <a:pt x="311012" y="156687"/>
                  </a:cubicBezTo>
                  <a:close/>
                  <a:moveTo>
                    <a:pt x="158262" y="79524"/>
                  </a:moveTo>
                  <a:cubicBezTo>
                    <a:pt x="115744" y="77949"/>
                    <a:pt x="80312" y="111806"/>
                    <a:pt x="78737" y="154324"/>
                  </a:cubicBezTo>
                  <a:cubicBezTo>
                    <a:pt x="77950" y="195268"/>
                    <a:pt x="111807" y="230700"/>
                    <a:pt x="153537" y="232274"/>
                  </a:cubicBezTo>
                  <a:cubicBezTo>
                    <a:pt x="195268" y="233849"/>
                    <a:pt x="231487" y="199205"/>
                    <a:pt x="232274" y="156687"/>
                  </a:cubicBezTo>
                  <a:cubicBezTo>
                    <a:pt x="233849" y="115743"/>
                    <a:pt x="200780" y="81099"/>
                    <a:pt x="158262" y="7952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6" name="Freeform: Shape 345">
              <a:extLst>
                <a:ext uri="{FF2B5EF4-FFF2-40B4-BE49-F238E27FC236}">
                  <a16:creationId xmlns:a16="http://schemas.microsoft.com/office/drawing/2014/main" id="{1FD06FDB-8AFF-4072-A492-3B0EE8C607C0}"/>
                </a:ext>
              </a:extLst>
            </p:cNvPr>
            <p:cNvSpPr/>
            <p:nvPr/>
          </p:nvSpPr>
          <p:spPr>
            <a:xfrm>
              <a:off x="3992917" y="4561039"/>
              <a:ext cx="307075" cy="307075"/>
            </a:xfrm>
            <a:custGeom>
              <a:avLst/>
              <a:gdLst>
                <a:gd name="connsiteX0" fmla="*/ 27 w 307074"/>
                <a:gd name="connsiteY0" fmla="*/ 153544 h 307074"/>
                <a:gd name="connsiteX1" fmla="*/ 157501 w 307074"/>
                <a:gd name="connsiteY1" fmla="*/ 7 h 307074"/>
                <a:gd name="connsiteX2" fmla="*/ 311038 w 307074"/>
                <a:gd name="connsiteY2" fmla="*/ 156694 h 307074"/>
                <a:gd name="connsiteX3" fmla="*/ 153564 w 307074"/>
                <a:gd name="connsiteY3" fmla="*/ 310231 h 307074"/>
                <a:gd name="connsiteX4" fmla="*/ 27 w 307074"/>
                <a:gd name="connsiteY4" fmla="*/ 153544 h 307074"/>
                <a:gd name="connsiteX5" fmla="*/ 77976 w 307074"/>
                <a:gd name="connsiteY5" fmla="*/ 153544 h 307074"/>
                <a:gd name="connsiteX6" fmla="*/ 152777 w 307074"/>
                <a:gd name="connsiteY6" fmla="*/ 231494 h 307074"/>
                <a:gd name="connsiteX7" fmla="*/ 231514 w 307074"/>
                <a:gd name="connsiteY7" fmla="*/ 155119 h 307074"/>
                <a:gd name="connsiteX8" fmla="*/ 154351 w 307074"/>
                <a:gd name="connsiteY8" fmla="*/ 77957 h 307074"/>
                <a:gd name="connsiteX9" fmla="*/ 77976 w 307074"/>
                <a:gd name="connsiteY9" fmla="*/ 15354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27" y="153544"/>
                  </a:moveTo>
                  <a:cubicBezTo>
                    <a:pt x="814" y="66146"/>
                    <a:pt x="69315" y="-780"/>
                    <a:pt x="157501" y="7"/>
                  </a:cubicBezTo>
                  <a:cubicBezTo>
                    <a:pt x="243324" y="794"/>
                    <a:pt x="311826" y="71657"/>
                    <a:pt x="311038" y="156694"/>
                  </a:cubicBezTo>
                  <a:cubicBezTo>
                    <a:pt x="309463" y="242517"/>
                    <a:pt x="239387" y="311806"/>
                    <a:pt x="153564" y="310231"/>
                  </a:cubicBezTo>
                  <a:cubicBezTo>
                    <a:pt x="66953" y="308656"/>
                    <a:pt x="-1548" y="239368"/>
                    <a:pt x="27" y="153544"/>
                  </a:cubicBezTo>
                  <a:close/>
                  <a:moveTo>
                    <a:pt x="77976" y="153544"/>
                  </a:moveTo>
                  <a:cubicBezTo>
                    <a:pt x="77189" y="195275"/>
                    <a:pt x="111046" y="229919"/>
                    <a:pt x="152777" y="231494"/>
                  </a:cubicBezTo>
                  <a:cubicBezTo>
                    <a:pt x="194507" y="233068"/>
                    <a:pt x="230726" y="197637"/>
                    <a:pt x="231514" y="155119"/>
                  </a:cubicBezTo>
                  <a:cubicBezTo>
                    <a:pt x="232301" y="113388"/>
                    <a:pt x="196869" y="77957"/>
                    <a:pt x="154351" y="77957"/>
                  </a:cubicBezTo>
                  <a:cubicBezTo>
                    <a:pt x="113408" y="77957"/>
                    <a:pt x="78764" y="111814"/>
                    <a:pt x="77976" y="15354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27" name="Freeform: Shape 346">
              <a:extLst>
                <a:ext uri="{FF2B5EF4-FFF2-40B4-BE49-F238E27FC236}">
                  <a16:creationId xmlns:a16="http://schemas.microsoft.com/office/drawing/2014/main" id="{17F9DB99-71DF-4AA2-9928-D723432C9FEE}"/>
                </a:ext>
              </a:extLst>
            </p:cNvPr>
            <p:cNvSpPr/>
            <p:nvPr/>
          </p:nvSpPr>
          <p:spPr>
            <a:xfrm>
              <a:off x="2801651" y="4655530"/>
              <a:ext cx="23621" cy="55116"/>
            </a:xfrm>
            <a:custGeom>
              <a:avLst/>
              <a:gdLst>
                <a:gd name="connsiteX0" fmla="*/ 23621 w 23621"/>
                <a:gd name="connsiteY0" fmla="*/ 60628 h 55115"/>
                <a:gd name="connsiteX1" fmla="*/ 0 w 23621"/>
                <a:gd name="connsiteY1" fmla="*/ 60628 h 55115"/>
                <a:gd name="connsiteX2" fmla="*/ 0 w 23621"/>
                <a:gd name="connsiteY2" fmla="*/ 0 h 55115"/>
                <a:gd name="connsiteX3" fmla="*/ 23621 w 23621"/>
                <a:gd name="connsiteY3" fmla="*/ 0 h 55115"/>
                <a:gd name="connsiteX4" fmla="*/ 23621 w 23621"/>
                <a:gd name="connsiteY4" fmla="*/ 60628 h 5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55115">
                  <a:moveTo>
                    <a:pt x="23621" y="60628"/>
                  </a:moveTo>
                  <a:cubicBezTo>
                    <a:pt x="14960" y="60628"/>
                    <a:pt x="7874" y="60628"/>
                    <a:pt x="0" y="60628"/>
                  </a:cubicBezTo>
                  <a:cubicBezTo>
                    <a:pt x="0" y="40156"/>
                    <a:pt x="0" y="20471"/>
                    <a:pt x="0" y="0"/>
                  </a:cubicBezTo>
                  <a:cubicBezTo>
                    <a:pt x="7874" y="0"/>
                    <a:pt x="14960" y="0"/>
                    <a:pt x="23621" y="0"/>
                  </a:cubicBezTo>
                  <a:cubicBezTo>
                    <a:pt x="23621" y="20471"/>
                    <a:pt x="23621" y="40156"/>
                    <a:pt x="23621" y="60628"/>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cxnSp>
        <p:nvCxnSpPr>
          <p:cNvPr id="28" name="Rechte verbindingslijn 25">
            <a:extLst>
              <a:ext uri="{FF2B5EF4-FFF2-40B4-BE49-F238E27FC236}">
                <a16:creationId xmlns:a16="http://schemas.microsoft.com/office/drawing/2014/main" id="{54D3ED3B-6FD6-42DB-9D88-805389CFDDDC}"/>
              </a:ext>
            </a:extLst>
          </p:cNvPr>
          <p:cNvCxnSpPr>
            <a:cxnSpLocks/>
          </p:cNvCxnSpPr>
          <p:nvPr/>
        </p:nvCxnSpPr>
        <p:spPr>
          <a:xfrm>
            <a:off x="7036135" y="3965935"/>
            <a:ext cx="20649" cy="385727"/>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al 26">
            <a:extLst>
              <a:ext uri="{FF2B5EF4-FFF2-40B4-BE49-F238E27FC236}">
                <a16:creationId xmlns:a16="http://schemas.microsoft.com/office/drawing/2014/main" id="{83E96046-8F76-468B-9CEC-14595F9EF441}"/>
              </a:ext>
            </a:extLst>
          </p:cNvPr>
          <p:cNvSpPr/>
          <p:nvPr/>
        </p:nvSpPr>
        <p:spPr>
          <a:xfrm>
            <a:off x="6958176" y="3885221"/>
            <a:ext cx="155918" cy="154021"/>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1" name="Rechte verbindingslijn met pijl 37">
            <a:extLst>
              <a:ext uri="{FF2B5EF4-FFF2-40B4-BE49-F238E27FC236}">
                <a16:creationId xmlns:a16="http://schemas.microsoft.com/office/drawing/2014/main" id="{649A96BD-BE20-4390-8D09-CA3169D6EE47}"/>
              </a:ext>
            </a:extLst>
          </p:cNvPr>
          <p:cNvCxnSpPr>
            <a:cxnSpLocks/>
          </p:cNvCxnSpPr>
          <p:nvPr/>
        </p:nvCxnSpPr>
        <p:spPr>
          <a:xfrm flipV="1">
            <a:off x="7224404" y="2297238"/>
            <a:ext cx="1152810" cy="1380048"/>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8">
            <a:extLst>
              <a:ext uri="{FF2B5EF4-FFF2-40B4-BE49-F238E27FC236}">
                <a16:creationId xmlns:a16="http://schemas.microsoft.com/office/drawing/2014/main" id="{1B9F81F9-0D17-4594-A0E3-AE55F7C314C6}"/>
              </a:ext>
            </a:extLst>
          </p:cNvPr>
          <p:cNvCxnSpPr>
            <a:cxnSpLocks/>
          </p:cNvCxnSpPr>
          <p:nvPr/>
        </p:nvCxnSpPr>
        <p:spPr>
          <a:xfrm flipH="1">
            <a:off x="7148877" y="2311523"/>
            <a:ext cx="1068581" cy="128968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42">
            <a:extLst>
              <a:ext uri="{FF2B5EF4-FFF2-40B4-BE49-F238E27FC236}">
                <a16:creationId xmlns:a16="http://schemas.microsoft.com/office/drawing/2014/main" id="{F7608E74-8088-4EE1-BD03-5BFF4D8EE4B1}"/>
              </a:ext>
            </a:extLst>
          </p:cNvPr>
          <p:cNvGrpSpPr/>
          <p:nvPr/>
        </p:nvGrpSpPr>
        <p:grpSpPr>
          <a:xfrm rot="7660293" flipV="1">
            <a:off x="7392924" y="3309653"/>
            <a:ext cx="601629" cy="369109"/>
            <a:chOff x="2801651" y="3947683"/>
            <a:chExt cx="1683399" cy="920431"/>
          </a:xfrm>
          <a:solidFill>
            <a:schemeClr val="accent1">
              <a:lumMod val="75000"/>
            </a:schemeClr>
          </a:solidFill>
        </p:grpSpPr>
        <p:sp>
          <p:nvSpPr>
            <p:cNvPr id="34" name="Freeform: Shape 343">
              <a:extLst>
                <a:ext uri="{FF2B5EF4-FFF2-40B4-BE49-F238E27FC236}">
                  <a16:creationId xmlns:a16="http://schemas.microsoft.com/office/drawing/2014/main" id="{F19BE3AC-B68F-41BC-B3CB-D5656F8F7FAA}"/>
                </a:ext>
              </a:extLst>
            </p:cNvPr>
            <p:cNvSpPr/>
            <p:nvPr/>
          </p:nvSpPr>
          <p:spPr>
            <a:xfrm>
              <a:off x="2807950" y="3947683"/>
              <a:ext cx="1677100" cy="771623"/>
            </a:xfrm>
            <a:custGeom>
              <a:avLst/>
              <a:gdLst>
                <a:gd name="connsiteX0" fmla="*/ 1153498 w 1677099"/>
                <a:gd name="connsiteY0" fmla="*/ 762963 h 771623"/>
                <a:gd name="connsiteX1" fmla="*/ 1137751 w 1677099"/>
                <a:gd name="connsiteY1" fmla="*/ 766112 h 771623"/>
                <a:gd name="connsiteX2" fmla="*/ 980277 w 1677099"/>
                <a:gd name="connsiteY2" fmla="*/ 766112 h 771623"/>
                <a:gd name="connsiteX3" fmla="*/ 509429 w 1677099"/>
                <a:gd name="connsiteY3" fmla="*/ 766112 h 771623"/>
                <a:gd name="connsiteX4" fmla="*/ 481871 w 1677099"/>
                <a:gd name="connsiteY4" fmla="*/ 766112 h 771623"/>
                <a:gd name="connsiteX5" fmla="*/ 404709 w 1677099"/>
                <a:gd name="connsiteY5" fmla="*/ 627535 h 771623"/>
                <a:gd name="connsiteX6" fmla="*/ 297626 w 1677099"/>
                <a:gd name="connsiteY6" fmla="*/ 602339 h 771623"/>
                <a:gd name="connsiteX7" fmla="*/ 151175 w 1677099"/>
                <a:gd name="connsiteY7" fmla="*/ 764537 h 771623"/>
                <a:gd name="connsiteX8" fmla="*/ 23621 w 1677099"/>
                <a:gd name="connsiteY8" fmla="*/ 764537 h 771623"/>
                <a:gd name="connsiteX9" fmla="*/ 23621 w 1677099"/>
                <a:gd name="connsiteY9" fmla="*/ 722019 h 771623"/>
                <a:gd name="connsiteX10" fmla="*/ 1575 w 1677099"/>
                <a:gd name="connsiteY10" fmla="*/ 699186 h 771623"/>
                <a:gd name="connsiteX11" fmla="*/ 0 w 1677099"/>
                <a:gd name="connsiteY11" fmla="*/ 688950 h 771623"/>
                <a:gd name="connsiteX12" fmla="*/ 0 w 1677099"/>
                <a:gd name="connsiteY12" fmla="*/ 489745 h 771623"/>
                <a:gd name="connsiteX13" fmla="*/ 25196 w 1677099"/>
                <a:gd name="connsiteY13" fmla="*/ 445652 h 771623"/>
                <a:gd name="connsiteX14" fmla="*/ 35432 w 1677099"/>
                <a:gd name="connsiteY14" fmla="*/ 430692 h 771623"/>
                <a:gd name="connsiteX15" fmla="*/ 94485 w 1677099"/>
                <a:gd name="connsiteY15" fmla="*/ 275580 h 771623"/>
                <a:gd name="connsiteX16" fmla="*/ 121255 w 1677099"/>
                <a:gd name="connsiteY16" fmla="*/ 257470 h 771623"/>
                <a:gd name="connsiteX17" fmla="*/ 511004 w 1677099"/>
                <a:gd name="connsiteY17" fmla="*/ 257470 h 771623"/>
                <a:gd name="connsiteX18" fmla="*/ 536987 w 1677099"/>
                <a:gd name="connsiteY18" fmla="*/ 283454 h 771623"/>
                <a:gd name="connsiteX19" fmla="*/ 536987 w 1677099"/>
                <a:gd name="connsiteY19" fmla="*/ 685800 h 771623"/>
                <a:gd name="connsiteX20" fmla="*/ 561395 w 1677099"/>
                <a:gd name="connsiteY20" fmla="*/ 710209 h 771623"/>
                <a:gd name="connsiteX21" fmla="*/ 1137751 w 1677099"/>
                <a:gd name="connsiteY21" fmla="*/ 710209 h 771623"/>
                <a:gd name="connsiteX22" fmla="*/ 1165309 w 1677099"/>
                <a:gd name="connsiteY22" fmla="*/ 710209 h 771623"/>
                <a:gd name="connsiteX23" fmla="*/ 1177120 w 1677099"/>
                <a:gd name="connsiteY23" fmla="*/ 681863 h 771623"/>
                <a:gd name="connsiteX24" fmla="*/ 673202 w 1677099"/>
                <a:gd name="connsiteY24" fmla="*/ 681863 h 771623"/>
                <a:gd name="connsiteX25" fmla="*/ 591316 w 1677099"/>
                <a:gd name="connsiteY25" fmla="*/ 599977 h 771623"/>
                <a:gd name="connsiteX26" fmla="*/ 591316 w 1677099"/>
                <a:gd name="connsiteY26" fmla="*/ 83462 h 771623"/>
                <a:gd name="connsiteX27" fmla="*/ 591316 w 1677099"/>
                <a:gd name="connsiteY27" fmla="*/ 66927 h 771623"/>
                <a:gd name="connsiteX28" fmla="*/ 662179 w 1677099"/>
                <a:gd name="connsiteY28" fmla="*/ 0 h 771623"/>
                <a:gd name="connsiteX29" fmla="*/ 1613323 w 1677099"/>
                <a:gd name="connsiteY29" fmla="*/ 3937 h 771623"/>
                <a:gd name="connsiteX30" fmla="*/ 1681037 w 1677099"/>
                <a:gd name="connsiteY30" fmla="*/ 70863 h 771623"/>
                <a:gd name="connsiteX31" fmla="*/ 1681037 w 1677099"/>
                <a:gd name="connsiteY31" fmla="*/ 614937 h 771623"/>
                <a:gd name="connsiteX32" fmla="*/ 1614110 w 1677099"/>
                <a:gd name="connsiteY32" fmla="*/ 681863 h 771623"/>
                <a:gd name="connsiteX33" fmla="*/ 1507028 w 1677099"/>
                <a:gd name="connsiteY33" fmla="*/ 682651 h 771623"/>
                <a:gd name="connsiteX34" fmla="*/ 1503091 w 1677099"/>
                <a:gd name="connsiteY34" fmla="*/ 683438 h 771623"/>
                <a:gd name="connsiteX35" fmla="*/ 1515689 w 1677099"/>
                <a:gd name="connsiteY35" fmla="*/ 716507 h 771623"/>
                <a:gd name="connsiteX36" fmla="*/ 1518051 w 1677099"/>
                <a:gd name="connsiteY36" fmla="*/ 714933 h 771623"/>
                <a:gd name="connsiteX37" fmla="*/ 1591277 w 1677099"/>
                <a:gd name="connsiteY37" fmla="*/ 718870 h 771623"/>
                <a:gd name="connsiteX38" fmla="*/ 1599938 w 1677099"/>
                <a:gd name="connsiteY38" fmla="*/ 744065 h 771623"/>
                <a:gd name="connsiteX39" fmla="*/ 1576316 w 1677099"/>
                <a:gd name="connsiteY39" fmla="*/ 765325 h 771623"/>
                <a:gd name="connsiteX40" fmla="*/ 1526712 w 1677099"/>
                <a:gd name="connsiteY40" fmla="*/ 766112 h 771623"/>
                <a:gd name="connsiteX41" fmla="*/ 1524350 w 1677099"/>
                <a:gd name="connsiteY41" fmla="*/ 750365 h 771623"/>
                <a:gd name="connsiteX42" fmla="*/ 1522775 w 1677099"/>
                <a:gd name="connsiteY42" fmla="*/ 751939 h 771623"/>
                <a:gd name="connsiteX43" fmla="*/ 1521988 w 1677099"/>
                <a:gd name="connsiteY43" fmla="*/ 762963 h 771623"/>
                <a:gd name="connsiteX44" fmla="*/ 1510965 w 1677099"/>
                <a:gd name="connsiteY44" fmla="*/ 778710 h 771623"/>
                <a:gd name="connsiteX45" fmla="*/ 1500729 w 1677099"/>
                <a:gd name="connsiteY45" fmla="*/ 762963 h 771623"/>
                <a:gd name="connsiteX46" fmla="*/ 1336168 w 1677099"/>
                <a:gd name="connsiteY46" fmla="*/ 607063 h 771623"/>
                <a:gd name="connsiteX47" fmla="*/ 1177120 w 1677099"/>
                <a:gd name="connsiteY47" fmla="*/ 760601 h 771623"/>
                <a:gd name="connsiteX48" fmla="*/ 1166096 w 1677099"/>
                <a:gd name="connsiteY48" fmla="*/ 778710 h 771623"/>
                <a:gd name="connsiteX49" fmla="*/ 1153498 w 1677099"/>
                <a:gd name="connsiteY49" fmla="*/ 762963 h 771623"/>
                <a:gd name="connsiteX50" fmla="*/ 248809 w 1677099"/>
                <a:gd name="connsiteY50" fmla="*/ 272431 h 771623"/>
                <a:gd name="connsiteX51" fmla="*/ 176371 w 1677099"/>
                <a:gd name="connsiteY51" fmla="*/ 272431 h 771623"/>
                <a:gd name="connsiteX52" fmla="*/ 155899 w 1677099"/>
                <a:gd name="connsiteY52" fmla="*/ 293690 h 771623"/>
                <a:gd name="connsiteX53" fmla="*/ 155899 w 1677099"/>
                <a:gd name="connsiteY53" fmla="*/ 424393 h 771623"/>
                <a:gd name="connsiteX54" fmla="*/ 176371 w 1677099"/>
                <a:gd name="connsiteY54" fmla="*/ 445652 h 771623"/>
                <a:gd name="connsiteX55" fmla="*/ 319673 w 1677099"/>
                <a:gd name="connsiteY55" fmla="*/ 445652 h 771623"/>
                <a:gd name="connsiteX56" fmla="*/ 340932 w 1677099"/>
                <a:gd name="connsiteY56" fmla="*/ 423606 h 771623"/>
                <a:gd name="connsiteX57" fmla="*/ 340932 w 1677099"/>
                <a:gd name="connsiteY57" fmla="*/ 295264 h 771623"/>
                <a:gd name="connsiteX58" fmla="*/ 319673 w 1677099"/>
                <a:gd name="connsiteY58" fmla="*/ 273218 h 771623"/>
                <a:gd name="connsiteX59" fmla="*/ 248809 w 1677099"/>
                <a:gd name="connsiteY59" fmla="*/ 272431 h 771623"/>
                <a:gd name="connsiteX60" fmla="*/ 478721 w 1677099"/>
                <a:gd name="connsiteY60" fmla="*/ 359829 h 771623"/>
                <a:gd name="connsiteX61" fmla="*/ 478721 w 1677099"/>
                <a:gd name="connsiteY61" fmla="*/ 291327 h 771623"/>
                <a:gd name="connsiteX62" fmla="*/ 460612 w 1677099"/>
                <a:gd name="connsiteY62" fmla="*/ 272431 h 771623"/>
                <a:gd name="connsiteX63" fmla="*/ 397622 w 1677099"/>
                <a:gd name="connsiteY63" fmla="*/ 272431 h 771623"/>
                <a:gd name="connsiteX64" fmla="*/ 379513 w 1677099"/>
                <a:gd name="connsiteY64" fmla="*/ 291327 h 771623"/>
                <a:gd name="connsiteX65" fmla="*/ 379513 w 1677099"/>
                <a:gd name="connsiteY65" fmla="*/ 425180 h 771623"/>
                <a:gd name="connsiteX66" fmla="*/ 398410 w 1677099"/>
                <a:gd name="connsiteY66" fmla="*/ 445652 h 771623"/>
                <a:gd name="connsiteX67" fmla="*/ 459825 w 1677099"/>
                <a:gd name="connsiteY67" fmla="*/ 445652 h 771623"/>
                <a:gd name="connsiteX68" fmla="*/ 478721 w 1677099"/>
                <a:gd name="connsiteY68" fmla="*/ 425180 h 771623"/>
                <a:gd name="connsiteX69" fmla="*/ 478721 w 1677099"/>
                <a:gd name="connsiteY69" fmla="*/ 359829 h 771623"/>
                <a:gd name="connsiteX70" fmla="*/ 123617 w 1677099"/>
                <a:gd name="connsiteY70" fmla="*/ 272431 h 771623"/>
                <a:gd name="connsiteX71" fmla="*/ 118106 w 1677099"/>
                <a:gd name="connsiteY71" fmla="*/ 277155 h 771623"/>
                <a:gd name="connsiteX72" fmla="*/ 60627 w 1677099"/>
                <a:gd name="connsiteY72" fmla="*/ 432267 h 771623"/>
                <a:gd name="connsiteX73" fmla="*/ 71651 w 1677099"/>
                <a:gd name="connsiteY73" fmla="*/ 446439 h 771623"/>
                <a:gd name="connsiteX74" fmla="*/ 107870 w 1677099"/>
                <a:gd name="connsiteY74" fmla="*/ 446439 h 771623"/>
                <a:gd name="connsiteX75" fmla="*/ 125979 w 1677099"/>
                <a:gd name="connsiteY75" fmla="*/ 429117 h 771623"/>
                <a:gd name="connsiteX76" fmla="*/ 126767 w 1677099"/>
                <a:gd name="connsiteY76" fmla="*/ 277155 h 771623"/>
                <a:gd name="connsiteX77" fmla="*/ 123617 w 1677099"/>
                <a:gd name="connsiteY77" fmla="*/ 272431 h 77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77099" h="771623">
                  <a:moveTo>
                    <a:pt x="1153498" y="762963"/>
                  </a:moveTo>
                  <a:cubicBezTo>
                    <a:pt x="1148774" y="763750"/>
                    <a:pt x="1143262" y="766112"/>
                    <a:pt x="1137751" y="766112"/>
                  </a:cubicBezTo>
                  <a:cubicBezTo>
                    <a:pt x="1084997" y="766112"/>
                    <a:pt x="1032243" y="766112"/>
                    <a:pt x="980277" y="766112"/>
                  </a:cubicBezTo>
                  <a:cubicBezTo>
                    <a:pt x="823590" y="766112"/>
                    <a:pt x="666116" y="766112"/>
                    <a:pt x="509429" y="766112"/>
                  </a:cubicBezTo>
                  <a:cubicBezTo>
                    <a:pt x="500768" y="766112"/>
                    <a:pt x="492894" y="766112"/>
                    <a:pt x="481871" y="766112"/>
                  </a:cubicBezTo>
                  <a:cubicBezTo>
                    <a:pt x="477934" y="707847"/>
                    <a:pt x="454313" y="659817"/>
                    <a:pt x="404709" y="627535"/>
                  </a:cubicBezTo>
                  <a:cubicBezTo>
                    <a:pt x="372426" y="606276"/>
                    <a:pt x="336207" y="597615"/>
                    <a:pt x="297626" y="602339"/>
                  </a:cubicBezTo>
                  <a:cubicBezTo>
                    <a:pt x="214952" y="612575"/>
                    <a:pt x="153537" y="679501"/>
                    <a:pt x="151175" y="764537"/>
                  </a:cubicBezTo>
                  <a:cubicBezTo>
                    <a:pt x="109445" y="764537"/>
                    <a:pt x="67714" y="764537"/>
                    <a:pt x="23621" y="764537"/>
                  </a:cubicBezTo>
                  <a:cubicBezTo>
                    <a:pt x="23621" y="750365"/>
                    <a:pt x="23621" y="736192"/>
                    <a:pt x="23621" y="722019"/>
                  </a:cubicBezTo>
                  <a:cubicBezTo>
                    <a:pt x="23621" y="701548"/>
                    <a:pt x="22834" y="700760"/>
                    <a:pt x="1575" y="699186"/>
                  </a:cubicBezTo>
                  <a:cubicBezTo>
                    <a:pt x="787" y="696036"/>
                    <a:pt x="0" y="692886"/>
                    <a:pt x="0" y="688950"/>
                  </a:cubicBezTo>
                  <a:cubicBezTo>
                    <a:pt x="0" y="622811"/>
                    <a:pt x="0" y="555884"/>
                    <a:pt x="0" y="489745"/>
                  </a:cubicBezTo>
                  <a:cubicBezTo>
                    <a:pt x="0" y="470848"/>
                    <a:pt x="3937" y="454313"/>
                    <a:pt x="25196" y="445652"/>
                  </a:cubicBezTo>
                  <a:cubicBezTo>
                    <a:pt x="29920" y="444077"/>
                    <a:pt x="33857" y="436204"/>
                    <a:pt x="35432" y="430692"/>
                  </a:cubicBezTo>
                  <a:cubicBezTo>
                    <a:pt x="55116" y="378726"/>
                    <a:pt x="75588" y="327547"/>
                    <a:pt x="94485" y="275580"/>
                  </a:cubicBezTo>
                  <a:cubicBezTo>
                    <a:pt x="99209" y="262195"/>
                    <a:pt x="106295" y="256683"/>
                    <a:pt x="121255" y="257470"/>
                  </a:cubicBezTo>
                  <a:cubicBezTo>
                    <a:pt x="251171" y="258258"/>
                    <a:pt x="381087" y="257470"/>
                    <a:pt x="511004" y="257470"/>
                  </a:cubicBezTo>
                  <a:cubicBezTo>
                    <a:pt x="534625" y="257470"/>
                    <a:pt x="536987" y="259832"/>
                    <a:pt x="536987" y="283454"/>
                  </a:cubicBezTo>
                  <a:cubicBezTo>
                    <a:pt x="536987" y="417307"/>
                    <a:pt x="536987" y="551947"/>
                    <a:pt x="536987" y="685800"/>
                  </a:cubicBezTo>
                  <a:cubicBezTo>
                    <a:pt x="536987" y="708634"/>
                    <a:pt x="538562" y="710209"/>
                    <a:pt x="561395" y="710209"/>
                  </a:cubicBezTo>
                  <a:cubicBezTo>
                    <a:pt x="753514" y="710209"/>
                    <a:pt x="945633" y="710209"/>
                    <a:pt x="1137751" y="710209"/>
                  </a:cubicBezTo>
                  <a:cubicBezTo>
                    <a:pt x="1146412" y="710209"/>
                    <a:pt x="1155860" y="710209"/>
                    <a:pt x="1165309" y="710209"/>
                  </a:cubicBezTo>
                  <a:cubicBezTo>
                    <a:pt x="1169246" y="700760"/>
                    <a:pt x="1173183" y="691312"/>
                    <a:pt x="1177120" y="681863"/>
                  </a:cubicBezTo>
                  <a:cubicBezTo>
                    <a:pt x="1008622" y="681863"/>
                    <a:pt x="840912" y="681863"/>
                    <a:pt x="673202" y="681863"/>
                  </a:cubicBezTo>
                  <a:cubicBezTo>
                    <a:pt x="620448" y="681863"/>
                    <a:pt x="591316" y="652731"/>
                    <a:pt x="591316" y="599977"/>
                  </a:cubicBezTo>
                  <a:cubicBezTo>
                    <a:pt x="591316" y="427543"/>
                    <a:pt x="591316" y="255896"/>
                    <a:pt x="591316" y="83462"/>
                  </a:cubicBezTo>
                  <a:cubicBezTo>
                    <a:pt x="591316" y="77950"/>
                    <a:pt x="591316" y="72438"/>
                    <a:pt x="591316" y="66927"/>
                  </a:cubicBezTo>
                  <a:cubicBezTo>
                    <a:pt x="594465" y="18897"/>
                    <a:pt x="614149" y="0"/>
                    <a:pt x="662179" y="0"/>
                  </a:cubicBezTo>
                  <a:cubicBezTo>
                    <a:pt x="979489" y="788"/>
                    <a:pt x="1296800" y="2362"/>
                    <a:pt x="1613323" y="3937"/>
                  </a:cubicBezTo>
                  <a:cubicBezTo>
                    <a:pt x="1653479" y="3937"/>
                    <a:pt x="1681037" y="30708"/>
                    <a:pt x="1681037" y="70863"/>
                  </a:cubicBezTo>
                  <a:cubicBezTo>
                    <a:pt x="1681037" y="251959"/>
                    <a:pt x="1681037" y="433054"/>
                    <a:pt x="1681037" y="614937"/>
                  </a:cubicBezTo>
                  <a:cubicBezTo>
                    <a:pt x="1681037" y="654305"/>
                    <a:pt x="1653479" y="681863"/>
                    <a:pt x="1614110" y="681863"/>
                  </a:cubicBezTo>
                  <a:cubicBezTo>
                    <a:pt x="1578678" y="682651"/>
                    <a:pt x="1542460" y="681863"/>
                    <a:pt x="1507028" y="682651"/>
                  </a:cubicBezTo>
                  <a:cubicBezTo>
                    <a:pt x="1506240" y="682651"/>
                    <a:pt x="1506240" y="682651"/>
                    <a:pt x="1503091" y="683438"/>
                  </a:cubicBezTo>
                  <a:cubicBezTo>
                    <a:pt x="1507028" y="694461"/>
                    <a:pt x="1510965" y="705485"/>
                    <a:pt x="1515689" y="716507"/>
                  </a:cubicBezTo>
                  <a:cubicBezTo>
                    <a:pt x="1516476" y="715720"/>
                    <a:pt x="1517264" y="714933"/>
                    <a:pt x="1518051" y="714933"/>
                  </a:cubicBezTo>
                  <a:cubicBezTo>
                    <a:pt x="1530649" y="707059"/>
                    <a:pt x="1582615" y="708634"/>
                    <a:pt x="1591277" y="718870"/>
                  </a:cubicBezTo>
                  <a:cubicBezTo>
                    <a:pt x="1596788" y="725169"/>
                    <a:pt x="1602300" y="737767"/>
                    <a:pt x="1599938" y="744065"/>
                  </a:cubicBezTo>
                  <a:cubicBezTo>
                    <a:pt x="1596001" y="752727"/>
                    <a:pt x="1585765" y="762963"/>
                    <a:pt x="1576316" y="765325"/>
                  </a:cubicBezTo>
                  <a:cubicBezTo>
                    <a:pt x="1560569" y="768474"/>
                    <a:pt x="1544034" y="766112"/>
                    <a:pt x="1526712" y="766112"/>
                  </a:cubicBezTo>
                  <a:cubicBezTo>
                    <a:pt x="1525925" y="760601"/>
                    <a:pt x="1525137" y="755876"/>
                    <a:pt x="1524350" y="750365"/>
                  </a:cubicBezTo>
                  <a:cubicBezTo>
                    <a:pt x="1523563" y="751152"/>
                    <a:pt x="1522775" y="751939"/>
                    <a:pt x="1522775" y="751939"/>
                  </a:cubicBezTo>
                  <a:cubicBezTo>
                    <a:pt x="1522775" y="755876"/>
                    <a:pt x="1523563" y="759813"/>
                    <a:pt x="1521988" y="762963"/>
                  </a:cubicBezTo>
                  <a:cubicBezTo>
                    <a:pt x="1518838" y="768474"/>
                    <a:pt x="1514902" y="773198"/>
                    <a:pt x="1510965" y="778710"/>
                  </a:cubicBezTo>
                  <a:cubicBezTo>
                    <a:pt x="1507028" y="773198"/>
                    <a:pt x="1500729" y="767687"/>
                    <a:pt x="1500729" y="762963"/>
                  </a:cubicBezTo>
                  <a:cubicBezTo>
                    <a:pt x="1499154" y="679501"/>
                    <a:pt x="1426716" y="605488"/>
                    <a:pt x="1336168" y="607063"/>
                  </a:cubicBezTo>
                  <a:cubicBezTo>
                    <a:pt x="1253494" y="608638"/>
                    <a:pt x="1181844" y="676352"/>
                    <a:pt x="1177120" y="760601"/>
                  </a:cubicBezTo>
                  <a:cubicBezTo>
                    <a:pt x="1176332" y="769261"/>
                    <a:pt x="1177907" y="780285"/>
                    <a:pt x="1166096" y="778710"/>
                  </a:cubicBezTo>
                  <a:cubicBezTo>
                    <a:pt x="1162160" y="777135"/>
                    <a:pt x="1157435" y="767687"/>
                    <a:pt x="1153498" y="762963"/>
                  </a:cubicBezTo>
                  <a:close/>
                  <a:moveTo>
                    <a:pt x="248809" y="272431"/>
                  </a:moveTo>
                  <a:cubicBezTo>
                    <a:pt x="224401" y="272431"/>
                    <a:pt x="200780" y="272431"/>
                    <a:pt x="176371" y="272431"/>
                  </a:cubicBezTo>
                  <a:cubicBezTo>
                    <a:pt x="162198" y="272431"/>
                    <a:pt x="155899" y="278729"/>
                    <a:pt x="155899" y="293690"/>
                  </a:cubicBezTo>
                  <a:cubicBezTo>
                    <a:pt x="155899" y="336995"/>
                    <a:pt x="155899" y="380301"/>
                    <a:pt x="155899" y="424393"/>
                  </a:cubicBezTo>
                  <a:cubicBezTo>
                    <a:pt x="155899" y="439353"/>
                    <a:pt x="162986" y="445652"/>
                    <a:pt x="176371" y="445652"/>
                  </a:cubicBezTo>
                  <a:cubicBezTo>
                    <a:pt x="224401" y="445652"/>
                    <a:pt x="271643" y="445652"/>
                    <a:pt x="319673" y="445652"/>
                  </a:cubicBezTo>
                  <a:cubicBezTo>
                    <a:pt x="334633" y="445652"/>
                    <a:pt x="341719" y="438566"/>
                    <a:pt x="340932" y="423606"/>
                  </a:cubicBezTo>
                  <a:cubicBezTo>
                    <a:pt x="340144" y="381088"/>
                    <a:pt x="340932" y="337782"/>
                    <a:pt x="340932" y="295264"/>
                  </a:cubicBezTo>
                  <a:cubicBezTo>
                    <a:pt x="340932" y="280304"/>
                    <a:pt x="334633" y="273218"/>
                    <a:pt x="319673" y="273218"/>
                  </a:cubicBezTo>
                  <a:cubicBezTo>
                    <a:pt x="296052" y="273218"/>
                    <a:pt x="272430" y="272431"/>
                    <a:pt x="248809" y="272431"/>
                  </a:cubicBezTo>
                  <a:close/>
                  <a:moveTo>
                    <a:pt x="478721" y="359829"/>
                  </a:moveTo>
                  <a:cubicBezTo>
                    <a:pt x="478721" y="336995"/>
                    <a:pt x="478721" y="314161"/>
                    <a:pt x="478721" y="291327"/>
                  </a:cubicBezTo>
                  <a:cubicBezTo>
                    <a:pt x="478721" y="278729"/>
                    <a:pt x="473997" y="272431"/>
                    <a:pt x="460612" y="272431"/>
                  </a:cubicBezTo>
                  <a:cubicBezTo>
                    <a:pt x="439353" y="273218"/>
                    <a:pt x="418094" y="273218"/>
                    <a:pt x="397622" y="272431"/>
                  </a:cubicBezTo>
                  <a:cubicBezTo>
                    <a:pt x="384237" y="272431"/>
                    <a:pt x="379513" y="278729"/>
                    <a:pt x="379513" y="291327"/>
                  </a:cubicBezTo>
                  <a:cubicBezTo>
                    <a:pt x="379513" y="336207"/>
                    <a:pt x="379513" y="380301"/>
                    <a:pt x="379513" y="425180"/>
                  </a:cubicBezTo>
                  <a:cubicBezTo>
                    <a:pt x="379513" y="438566"/>
                    <a:pt x="385024" y="445652"/>
                    <a:pt x="398410" y="445652"/>
                  </a:cubicBezTo>
                  <a:cubicBezTo>
                    <a:pt x="418881" y="445652"/>
                    <a:pt x="439353" y="445652"/>
                    <a:pt x="459825" y="445652"/>
                  </a:cubicBezTo>
                  <a:cubicBezTo>
                    <a:pt x="473210" y="445652"/>
                    <a:pt x="479509" y="439353"/>
                    <a:pt x="478721" y="425180"/>
                  </a:cubicBezTo>
                  <a:cubicBezTo>
                    <a:pt x="478721" y="403922"/>
                    <a:pt x="478721" y="381875"/>
                    <a:pt x="478721" y="359829"/>
                  </a:cubicBezTo>
                  <a:close/>
                  <a:moveTo>
                    <a:pt x="123617" y="272431"/>
                  </a:moveTo>
                  <a:cubicBezTo>
                    <a:pt x="121255" y="274005"/>
                    <a:pt x="118893" y="275580"/>
                    <a:pt x="118106" y="277155"/>
                  </a:cubicBezTo>
                  <a:cubicBezTo>
                    <a:pt x="99209" y="329121"/>
                    <a:pt x="79525" y="380301"/>
                    <a:pt x="60627" y="432267"/>
                  </a:cubicBezTo>
                  <a:cubicBezTo>
                    <a:pt x="56691" y="442503"/>
                    <a:pt x="61415" y="446439"/>
                    <a:pt x="71651" y="446439"/>
                  </a:cubicBezTo>
                  <a:cubicBezTo>
                    <a:pt x="83461" y="446439"/>
                    <a:pt x="96059" y="445652"/>
                    <a:pt x="107870" y="446439"/>
                  </a:cubicBezTo>
                  <a:cubicBezTo>
                    <a:pt x="120468" y="447227"/>
                    <a:pt x="125979" y="440928"/>
                    <a:pt x="125979" y="429117"/>
                  </a:cubicBezTo>
                  <a:cubicBezTo>
                    <a:pt x="125979" y="378726"/>
                    <a:pt x="125979" y="328334"/>
                    <a:pt x="126767" y="277155"/>
                  </a:cubicBezTo>
                  <a:cubicBezTo>
                    <a:pt x="125979" y="276367"/>
                    <a:pt x="124405" y="274793"/>
                    <a:pt x="123617" y="272431"/>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5" name="Freeform: Shape 344">
              <a:extLst>
                <a:ext uri="{FF2B5EF4-FFF2-40B4-BE49-F238E27FC236}">
                  <a16:creationId xmlns:a16="http://schemas.microsoft.com/office/drawing/2014/main" id="{405D0305-3D4D-416F-B9A6-16965410785B}"/>
                </a:ext>
              </a:extLst>
            </p:cNvPr>
            <p:cNvSpPr/>
            <p:nvPr/>
          </p:nvSpPr>
          <p:spPr>
            <a:xfrm>
              <a:off x="2968574" y="4560258"/>
              <a:ext cx="307075" cy="307075"/>
            </a:xfrm>
            <a:custGeom>
              <a:avLst/>
              <a:gdLst>
                <a:gd name="connsiteX0" fmla="*/ 311012 w 307074"/>
                <a:gd name="connsiteY0" fmla="*/ 156687 h 307074"/>
                <a:gd name="connsiteX1" fmla="*/ 155112 w 307074"/>
                <a:gd name="connsiteY1" fmla="*/ 311011 h 307074"/>
                <a:gd name="connsiteX2" fmla="*/ 0 w 307074"/>
                <a:gd name="connsiteY2" fmla="*/ 155112 h 307074"/>
                <a:gd name="connsiteX3" fmla="*/ 157474 w 307074"/>
                <a:gd name="connsiteY3" fmla="*/ 0 h 307074"/>
                <a:gd name="connsiteX4" fmla="*/ 311012 w 307074"/>
                <a:gd name="connsiteY4" fmla="*/ 156687 h 307074"/>
                <a:gd name="connsiteX5" fmla="*/ 158262 w 307074"/>
                <a:gd name="connsiteY5" fmla="*/ 79524 h 307074"/>
                <a:gd name="connsiteX6" fmla="*/ 78737 w 307074"/>
                <a:gd name="connsiteY6" fmla="*/ 154324 h 307074"/>
                <a:gd name="connsiteX7" fmla="*/ 153537 w 307074"/>
                <a:gd name="connsiteY7" fmla="*/ 232274 h 307074"/>
                <a:gd name="connsiteX8" fmla="*/ 232274 w 307074"/>
                <a:gd name="connsiteY8" fmla="*/ 156687 h 307074"/>
                <a:gd name="connsiteX9" fmla="*/ 158262 w 307074"/>
                <a:gd name="connsiteY9" fmla="*/ 7952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311012" y="156687"/>
                  </a:moveTo>
                  <a:cubicBezTo>
                    <a:pt x="310224" y="242510"/>
                    <a:pt x="240148" y="311799"/>
                    <a:pt x="155112" y="311011"/>
                  </a:cubicBezTo>
                  <a:cubicBezTo>
                    <a:pt x="69289" y="310224"/>
                    <a:pt x="0" y="240935"/>
                    <a:pt x="0" y="155112"/>
                  </a:cubicBezTo>
                  <a:cubicBezTo>
                    <a:pt x="0" y="68501"/>
                    <a:pt x="70076" y="0"/>
                    <a:pt x="157474" y="0"/>
                  </a:cubicBezTo>
                  <a:cubicBezTo>
                    <a:pt x="244085" y="787"/>
                    <a:pt x="311799" y="70076"/>
                    <a:pt x="311012" y="156687"/>
                  </a:cubicBezTo>
                  <a:close/>
                  <a:moveTo>
                    <a:pt x="158262" y="79524"/>
                  </a:moveTo>
                  <a:cubicBezTo>
                    <a:pt x="115744" y="77949"/>
                    <a:pt x="80312" y="111806"/>
                    <a:pt x="78737" y="154324"/>
                  </a:cubicBezTo>
                  <a:cubicBezTo>
                    <a:pt x="77950" y="195268"/>
                    <a:pt x="111807" y="230700"/>
                    <a:pt x="153537" y="232274"/>
                  </a:cubicBezTo>
                  <a:cubicBezTo>
                    <a:pt x="195268" y="233849"/>
                    <a:pt x="231487" y="199205"/>
                    <a:pt x="232274" y="156687"/>
                  </a:cubicBezTo>
                  <a:cubicBezTo>
                    <a:pt x="233849" y="115743"/>
                    <a:pt x="200780" y="81099"/>
                    <a:pt x="158262" y="7952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6" name="Freeform: Shape 345">
              <a:extLst>
                <a:ext uri="{FF2B5EF4-FFF2-40B4-BE49-F238E27FC236}">
                  <a16:creationId xmlns:a16="http://schemas.microsoft.com/office/drawing/2014/main" id="{A770DD2E-4ADA-4493-867A-BA69900D3010}"/>
                </a:ext>
              </a:extLst>
            </p:cNvPr>
            <p:cNvSpPr/>
            <p:nvPr/>
          </p:nvSpPr>
          <p:spPr>
            <a:xfrm>
              <a:off x="3992917" y="4561039"/>
              <a:ext cx="307075" cy="307075"/>
            </a:xfrm>
            <a:custGeom>
              <a:avLst/>
              <a:gdLst>
                <a:gd name="connsiteX0" fmla="*/ 27 w 307074"/>
                <a:gd name="connsiteY0" fmla="*/ 153544 h 307074"/>
                <a:gd name="connsiteX1" fmla="*/ 157501 w 307074"/>
                <a:gd name="connsiteY1" fmla="*/ 7 h 307074"/>
                <a:gd name="connsiteX2" fmla="*/ 311038 w 307074"/>
                <a:gd name="connsiteY2" fmla="*/ 156694 h 307074"/>
                <a:gd name="connsiteX3" fmla="*/ 153564 w 307074"/>
                <a:gd name="connsiteY3" fmla="*/ 310231 h 307074"/>
                <a:gd name="connsiteX4" fmla="*/ 27 w 307074"/>
                <a:gd name="connsiteY4" fmla="*/ 153544 h 307074"/>
                <a:gd name="connsiteX5" fmla="*/ 77976 w 307074"/>
                <a:gd name="connsiteY5" fmla="*/ 153544 h 307074"/>
                <a:gd name="connsiteX6" fmla="*/ 152777 w 307074"/>
                <a:gd name="connsiteY6" fmla="*/ 231494 h 307074"/>
                <a:gd name="connsiteX7" fmla="*/ 231514 w 307074"/>
                <a:gd name="connsiteY7" fmla="*/ 155119 h 307074"/>
                <a:gd name="connsiteX8" fmla="*/ 154351 w 307074"/>
                <a:gd name="connsiteY8" fmla="*/ 77957 h 307074"/>
                <a:gd name="connsiteX9" fmla="*/ 77976 w 307074"/>
                <a:gd name="connsiteY9" fmla="*/ 15354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27" y="153544"/>
                  </a:moveTo>
                  <a:cubicBezTo>
                    <a:pt x="814" y="66146"/>
                    <a:pt x="69315" y="-780"/>
                    <a:pt x="157501" y="7"/>
                  </a:cubicBezTo>
                  <a:cubicBezTo>
                    <a:pt x="243324" y="794"/>
                    <a:pt x="311826" y="71657"/>
                    <a:pt x="311038" y="156694"/>
                  </a:cubicBezTo>
                  <a:cubicBezTo>
                    <a:pt x="309463" y="242517"/>
                    <a:pt x="239387" y="311806"/>
                    <a:pt x="153564" y="310231"/>
                  </a:cubicBezTo>
                  <a:cubicBezTo>
                    <a:pt x="66953" y="308656"/>
                    <a:pt x="-1548" y="239368"/>
                    <a:pt x="27" y="153544"/>
                  </a:cubicBezTo>
                  <a:close/>
                  <a:moveTo>
                    <a:pt x="77976" y="153544"/>
                  </a:moveTo>
                  <a:cubicBezTo>
                    <a:pt x="77189" y="195275"/>
                    <a:pt x="111046" y="229919"/>
                    <a:pt x="152777" y="231494"/>
                  </a:cubicBezTo>
                  <a:cubicBezTo>
                    <a:pt x="194507" y="233068"/>
                    <a:pt x="230726" y="197637"/>
                    <a:pt x="231514" y="155119"/>
                  </a:cubicBezTo>
                  <a:cubicBezTo>
                    <a:pt x="232301" y="113388"/>
                    <a:pt x="196869" y="77957"/>
                    <a:pt x="154351" y="77957"/>
                  </a:cubicBezTo>
                  <a:cubicBezTo>
                    <a:pt x="113408" y="77957"/>
                    <a:pt x="78764" y="111814"/>
                    <a:pt x="77976" y="15354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7" name="Freeform: Shape 346">
              <a:extLst>
                <a:ext uri="{FF2B5EF4-FFF2-40B4-BE49-F238E27FC236}">
                  <a16:creationId xmlns:a16="http://schemas.microsoft.com/office/drawing/2014/main" id="{848FDE9F-9942-45EC-962D-42BC4C7ED4FC}"/>
                </a:ext>
              </a:extLst>
            </p:cNvPr>
            <p:cNvSpPr/>
            <p:nvPr/>
          </p:nvSpPr>
          <p:spPr>
            <a:xfrm>
              <a:off x="2801651" y="4655530"/>
              <a:ext cx="23621" cy="55116"/>
            </a:xfrm>
            <a:custGeom>
              <a:avLst/>
              <a:gdLst>
                <a:gd name="connsiteX0" fmla="*/ 23621 w 23621"/>
                <a:gd name="connsiteY0" fmla="*/ 60628 h 55115"/>
                <a:gd name="connsiteX1" fmla="*/ 0 w 23621"/>
                <a:gd name="connsiteY1" fmla="*/ 60628 h 55115"/>
                <a:gd name="connsiteX2" fmla="*/ 0 w 23621"/>
                <a:gd name="connsiteY2" fmla="*/ 0 h 55115"/>
                <a:gd name="connsiteX3" fmla="*/ 23621 w 23621"/>
                <a:gd name="connsiteY3" fmla="*/ 0 h 55115"/>
                <a:gd name="connsiteX4" fmla="*/ 23621 w 23621"/>
                <a:gd name="connsiteY4" fmla="*/ 60628 h 5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55115">
                  <a:moveTo>
                    <a:pt x="23621" y="60628"/>
                  </a:moveTo>
                  <a:cubicBezTo>
                    <a:pt x="14960" y="60628"/>
                    <a:pt x="7874" y="60628"/>
                    <a:pt x="0" y="60628"/>
                  </a:cubicBezTo>
                  <a:cubicBezTo>
                    <a:pt x="0" y="40156"/>
                    <a:pt x="0" y="20471"/>
                    <a:pt x="0" y="0"/>
                  </a:cubicBezTo>
                  <a:cubicBezTo>
                    <a:pt x="7874" y="0"/>
                    <a:pt x="14960" y="0"/>
                    <a:pt x="23621" y="0"/>
                  </a:cubicBezTo>
                  <a:cubicBezTo>
                    <a:pt x="23621" y="20471"/>
                    <a:pt x="23621" y="40156"/>
                    <a:pt x="23621" y="60628"/>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pic>
        <p:nvPicPr>
          <p:cNvPr id="38" name="Picture 2" descr="Afbeeldingsresultaat voor symbool vrachtschip">
            <a:extLst>
              <a:ext uri="{FF2B5EF4-FFF2-40B4-BE49-F238E27FC236}">
                <a16:creationId xmlns:a16="http://schemas.microsoft.com/office/drawing/2014/main" id="{C831BF55-75F9-4AB1-99F6-ADC820C29328}"/>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9779" b="89872" l="2500" r="96190">
                        <a14:foregroundMark x1="7976" y1="36438" x2="10238" y2="44005"/>
                        <a14:foregroundMark x1="10238" y1="44005" x2="8333" y2="59721"/>
                        <a14:foregroundMark x1="8333" y1="59721" x2="2619" y2="58673"/>
                        <a14:foregroundMark x1="41310" y1="38999" x2="49286" y2="40279"/>
                        <a14:foregroundMark x1="49286" y1="40279" x2="42619" y2="42608"/>
                        <a14:foregroundMark x1="59762" y1="41909" x2="62738" y2="42841"/>
                        <a14:foregroundMark x1="70595" y1="41211" x2="76667" y2="41094"/>
                        <a14:foregroundMark x1="70595" y1="50873" x2="76190" y2="50175"/>
                        <a14:foregroundMark x1="57262" y1="49360" x2="62500" y2="48778"/>
                        <a14:foregroundMark x1="44286" y1="50291" x2="50595" y2="50058"/>
                        <a14:foregroundMark x1="92381" y1="61467" x2="96190" y2="57509"/>
                      </a14:backgroundRemoval>
                    </a14:imgEffect>
                  </a14:imgLayer>
                </a14:imgProps>
              </a:ext>
              <a:ext uri="{28A0092B-C50C-407E-A947-70E740481C1C}">
                <a14:useLocalDpi xmlns:a14="http://schemas.microsoft.com/office/drawing/2010/main" val="0"/>
              </a:ext>
            </a:extLst>
          </a:blip>
          <a:srcRect t="28001" b="26893"/>
          <a:stretch/>
        </p:blipFill>
        <p:spPr bwMode="auto">
          <a:xfrm rot="1439949">
            <a:off x="2923166" y="1823191"/>
            <a:ext cx="1071453" cy="494286"/>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Rechte verbindingslijn met pijl 40">
            <a:extLst>
              <a:ext uri="{FF2B5EF4-FFF2-40B4-BE49-F238E27FC236}">
                <a16:creationId xmlns:a16="http://schemas.microsoft.com/office/drawing/2014/main" id="{60E19D34-3F02-4FD9-84C9-2E8CADDB94B0}"/>
              </a:ext>
            </a:extLst>
          </p:cNvPr>
          <p:cNvCxnSpPr>
            <a:cxnSpLocks/>
          </p:cNvCxnSpPr>
          <p:nvPr/>
        </p:nvCxnSpPr>
        <p:spPr>
          <a:xfrm>
            <a:off x="7355048" y="4189376"/>
            <a:ext cx="1445157" cy="753091"/>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41">
            <a:extLst>
              <a:ext uri="{FF2B5EF4-FFF2-40B4-BE49-F238E27FC236}">
                <a16:creationId xmlns:a16="http://schemas.microsoft.com/office/drawing/2014/main" id="{B009B013-8AC4-44BF-AE2B-CABFC4CD94CA}"/>
              </a:ext>
            </a:extLst>
          </p:cNvPr>
          <p:cNvCxnSpPr>
            <a:cxnSpLocks/>
          </p:cNvCxnSpPr>
          <p:nvPr/>
        </p:nvCxnSpPr>
        <p:spPr>
          <a:xfrm flipH="1" flipV="1">
            <a:off x="7371960" y="4067857"/>
            <a:ext cx="1458490" cy="77928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kstvak 44">
            <a:extLst>
              <a:ext uri="{FF2B5EF4-FFF2-40B4-BE49-F238E27FC236}">
                <a16:creationId xmlns:a16="http://schemas.microsoft.com/office/drawing/2014/main" id="{FA782721-3C75-4862-92C0-6924184B4AEC}"/>
              </a:ext>
            </a:extLst>
          </p:cNvPr>
          <p:cNvSpPr txBox="1"/>
          <p:nvPr/>
        </p:nvSpPr>
        <p:spPr>
          <a:xfrm>
            <a:off x="8405046" y="5086896"/>
            <a:ext cx="1688057" cy="368692"/>
          </a:xfrm>
          <a:prstGeom prst="rect">
            <a:avLst/>
          </a:prstGeom>
          <a:noFill/>
        </p:spPr>
        <p:txBody>
          <a:bodyPr wrap="square" rtlCol="0">
            <a:spAutoFit/>
          </a:bodyPr>
          <a:lstStyle/>
          <a:p>
            <a:r>
              <a:rPr lang="nl-BE" b="1" dirty="0">
                <a:solidFill>
                  <a:schemeClr val="tx2">
                    <a:lumMod val="75000"/>
                  </a:schemeClr>
                </a:solidFill>
              </a:rPr>
              <a:t>COMPANY B</a:t>
            </a:r>
          </a:p>
        </p:txBody>
      </p:sp>
      <p:sp>
        <p:nvSpPr>
          <p:cNvPr id="42" name="Ovaal 45">
            <a:extLst>
              <a:ext uri="{FF2B5EF4-FFF2-40B4-BE49-F238E27FC236}">
                <a16:creationId xmlns:a16="http://schemas.microsoft.com/office/drawing/2014/main" id="{03D8885B-686A-4DBA-BFB1-54F05466328C}"/>
              </a:ext>
            </a:extLst>
          </p:cNvPr>
          <p:cNvSpPr/>
          <p:nvPr/>
        </p:nvSpPr>
        <p:spPr>
          <a:xfrm>
            <a:off x="8902282" y="4886004"/>
            <a:ext cx="155918" cy="154021"/>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43" name="Group 342">
            <a:extLst>
              <a:ext uri="{FF2B5EF4-FFF2-40B4-BE49-F238E27FC236}">
                <a16:creationId xmlns:a16="http://schemas.microsoft.com/office/drawing/2014/main" id="{0A04D272-7890-4414-A88E-5B9E67A06D11}"/>
              </a:ext>
            </a:extLst>
          </p:cNvPr>
          <p:cNvGrpSpPr/>
          <p:nvPr/>
        </p:nvGrpSpPr>
        <p:grpSpPr>
          <a:xfrm rot="12484596" flipV="1">
            <a:off x="7831919" y="4671567"/>
            <a:ext cx="601629" cy="369109"/>
            <a:chOff x="2801651" y="3947683"/>
            <a:chExt cx="1683399" cy="920431"/>
          </a:xfrm>
          <a:solidFill>
            <a:schemeClr val="accent1">
              <a:lumMod val="75000"/>
            </a:schemeClr>
          </a:solidFill>
        </p:grpSpPr>
        <p:sp>
          <p:nvSpPr>
            <p:cNvPr id="44" name="Freeform: Shape 343">
              <a:extLst>
                <a:ext uri="{FF2B5EF4-FFF2-40B4-BE49-F238E27FC236}">
                  <a16:creationId xmlns:a16="http://schemas.microsoft.com/office/drawing/2014/main" id="{97AE06F8-2E54-4BD1-A72B-29AD867716B6}"/>
                </a:ext>
              </a:extLst>
            </p:cNvPr>
            <p:cNvSpPr/>
            <p:nvPr/>
          </p:nvSpPr>
          <p:spPr>
            <a:xfrm>
              <a:off x="2807950" y="3947683"/>
              <a:ext cx="1677100" cy="771623"/>
            </a:xfrm>
            <a:custGeom>
              <a:avLst/>
              <a:gdLst>
                <a:gd name="connsiteX0" fmla="*/ 1153498 w 1677099"/>
                <a:gd name="connsiteY0" fmla="*/ 762963 h 771623"/>
                <a:gd name="connsiteX1" fmla="*/ 1137751 w 1677099"/>
                <a:gd name="connsiteY1" fmla="*/ 766112 h 771623"/>
                <a:gd name="connsiteX2" fmla="*/ 980277 w 1677099"/>
                <a:gd name="connsiteY2" fmla="*/ 766112 h 771623"/>
                <a:gd name="connsiteX3" fmla="*/ 509429 w 1677099"/>
                <a:gd name="connsiteY3" fmla="*/ 766112 h 771623"/>
                <a:gd name="connsiteX4" fmla="*/ 481871 w 1677099"/>
                <a:gd name="connsiteY4" fmla="*/ 766112 h 771623"/>
                <a:gd name="connsiteX5" fmla="*/ 404709 w 1677099"/>
                <a:gd name="connsiteY5" fmla="*/ 627535 h 771623"/>
                <a:gd name="connsiteX6" fmla="*/ 297626 w 1677099"/>
                <a:gd name="connsiteY6" fmla="*/ 602339 h 771623"/>
                <a:gd name="connsiteX7" fmla="*/ 151175 w 1677099"/>
                <a:gd name="connsiteY7" fmla="*/ 764537 h 771623"/>
                <a:gd name="connsiteX8" fmla="*/ 23621 w 1677099"/>
                <a:gd name="connsiteY8" fmla="*/ 764537 h 771623"/>
                <a:gd name="connsiteX9" fmla="*/ 23621 w 1677099"/>
                <a:gd name="connsiteY9" fmla="*/ 722019 h 771623"/>
                <a:gd name="connsiteX10" fmla="*/ 1575 w 1677099"/>
                <a:gd name="connsiteY10" fmla="*/ 699186 h 771623"/>
                <a:gd name="connsiteX11" fmla="*/ 0 w 1677099"/>
                <a:gd name="connsiteY11" fmla="*/ 688950 h 771623"/>
                <a:gd name="connsiteX12" fmla="*/ 0 w 1677099"/>
                <a:gd name="connsiteY12" fmla="*/ 489745 h 771623"/>
                <a:gd name="connsiteX13" fmla="*/ 25196 w 1677099"/>
                <a:gd name="connsiteY13" fmla="*/ 445652 h 771623"/>
                <a:gd name="connsiteX14" fmla="*/ 35432 w 1677099"/>
                <a:gd name="connsiteY14" fmla="*/ 430692 h 771623"/>
                <a:gd name="connsiteX15" fmla="*/ 94485 w 1677099"/>
                <a:gd name="connsiteY15" fmla="*/ 275580 h 771623"/>
                <a:gd name="connsiteX16" fmla="*/ 121255 w 1677099"/>
                <a:gd name="connsiteY16" fmla="*/ 257470 h 771623"/>
                <a:gd name="connsiteX17" fmla="*/ 511004 w 1677099"/>
                <a:gd name="connsiteY17" fmla="*/ 257470 h 771623"/>
                <a:gd name="connsiteX18" fmla="*/ 536987 w 1677099"/>
                <a:gd name="connsiteY18" fmla="*/ 283454 h 771623"/>
                <a:gd name="connsiteX19" fmla="*/ 536987 w 1677099"/>
                <a:gd name="connsiteY19" fmla="*/ 685800 h 771623"/>
                <a:gd name="connsiteX20" fmla="*/ 561395 w 1677099"/>
                <a:gd name="connsiteY20" fmla="*/ 710209 h 771623"/>
                <a:gd name="connsiteX21" fmla="*/ 1137751 w 1677099"/>
                <a:gd name="connsiteY21" fmla="*/ 710209 h 771623"/>
                <a:gd name="connsiteX22" fmla="*/ 1165309 w 1677099"/>
                <a:gd name="connsiteY22" fmla="*/ 710209 h 771623"/>
                <a:gd name="connsiteX23" fmla="*/ 1177120 w 1677099"/>
                <a:gd name="connsiteY23" fmla="*/ 681863 h 771623"/>
                <a:gd name="connsiteX24" fmla="*/ 673202 w 1677099"/>
                <a:gd name="connsiteY24" fmla="*/ 681863 h 771623"/>
                <a:gd name="connsiteX25" fmla="*/ 591316 w 1677099"/>
                <a:gd name="connsiteY25" fmla="*/ 599977 h 771623"/>
                <a:gd name="connsiteX26" fmla="*/ 591316 w 1677099"/>
                <a:gd name="connsiteY26" fmla="*/ 83462 h 771623"/>
                <a:gd name="connsiteX27" fmla="*/ 591316 w 1677099"/>
                <a:gd name="connsiteY27" fmla="*/ 66927 h 771623"/>
                <a:gd name="connsiteX28" fmla="*/ 662179 w 1677099"/>
                <a:gd name="connsiteY28" fmla="*/ 0 h 771623"/>
                <a:gd name="connsiteX29" fmla="*/ 1613323 w 1677099"/>
                <a:gd name="connsiteY29" fmla="*/ 3937 h 771623"/>
                <a:gd name="connsiteX30" fmla="*/ 1681037 w 1677099"/>
                <a:gd name="connsiteY30" fmla="*/ 70863 h 771623"/>
                <a:gd name="connsiteX31" fmla="*/ 1681037 w 1677099"/>
                <a:gd name="connsiteY31" fmla="*/ 614937 h 771623"/>
                <a:gd name="connsiteX32" fmla="*/ 1614110 w 1677099"/>
                <a:gd name="connsiteY32" fmla="*/ 681863 h 771623"/>
                <a:gd name="connsiteX33" fmla="*/ 1507028 w 1677099"/>
                <a:gd name="connsiteY33" fmla="*/ 682651 h 771623"/>
                <a:gd name="connsiteX34" fmla="*/ 1503091 w 1677099"/>
                <a:gd name="connsiteY34" fmla="*/ 683438 h 771623"/>
                <a:gd name="connsiteX35" fmla="*/ 1515689 w 1677099"/>
                <a:gd name="connsiteY35" fmla="*/ 716507 h 771623"/>
                <a:gd name="connsiteX36" fmla="*/ 1518051 w 1677099"/>
                <a:gd name="connsiteY36" fmla="*/ 714933 h 771623"/>
                <a:gd name="connsiteX37" fmla="*/ 1591277 w 1677099"/>
                <a:gd name="connsiteY37" fmla="*/ 718870 h 771623"/>
                <a:gd name="connsiteX38" fmla="*/ 1599938 w 1677099"/>
                <a:gd name="connsiteY38" fmla="*/ 744065 h 771623"/>
                <a:gd name="connsiteX39" fmla="*/ 1576316 w 1677099"/>
                <a:gd name="connsiteY39" fmla="*/ 765325 h 771623"/>
                <a:gd name="connsiteX40" fmla="*/ 1526712 w 1677099"/>
                <a:gd name="connsiteY40" fmla="*/ 766112 h 771623"/>
                <a:gd name="connsiteX41" fmla="*/ 1524350 w 1677099"/>
                <a:gd name="connsiteY41" fmla="*/ 750365 h 771623"/>
                <a:gd name="connsiteX42" fmla="*/ 1522775 w 1677099"/>
                <a:gd name="connsiteY42" fmla="*/ 751939 h 771623"/>
                <a:gd name="connsiteX43" fmla="*/ 1521988 w 1677099"/>
                <a:gd name="connsiteY43" fmla="*/ 762963 h 771623"/>
                <a:gd name="connsiteX44" fmla="*/ 1510965 w 1677099"/>
                <a:gd name="connsiteY44" fmla="*/ 778710 h 771623"/>
                <a:gd name="connsiteX45" fmla="*/ 1500729 w 1677099"/>
                <a:gd name="connsiteY45" fmla="*/ 762963 h 771623"/>
                <a:gd name="connsiteX46" fmla="*/ 1336168 w 1677099"/>
                <a:gd name="connsiteY46" fmla="*/ 607063 h 771623"/>
                <a:gd name="connsiteX47" fmla="*/ 1177120 w 1677099"/>
                <a:gd name="connsiteY47" fmla="*/ 760601 h 771623"/>
                <a:gd name="connsiteX48" fmla="*/ 1166096 w 1677099"/>
                <a:gd name="connsiteY48" fmla="*/ 778710 h 771623"/>
                <a:gd name="connsiteX49" fmla="*/ 1153498 w 1677099"/>
                <a:gd name="connsiteY49" fmla="*/ 762963 h 771623"/>
                <a:gd name="connsiteX50" fmla="*/ 248809 w 1677099"/>
                <a:gd name="connsiteY50" fmla="*/ 272431 h 771623"/>
                <a:gd name="connsiteX51" fmla="*/ 176371 w 1677099"/>
                <a:gd name="connsiteY51" fmla="*/ 272431 h 771623"/>
                <a:gd name="connsiteX52" fmla="*/ 155899 w 1677099"/>
                <a:gd name="connsiteY52" fmla="*/ 293690 h 771623"/>
                <a:gd name="connsiteX53" fmla="*/ 155899 w 1677099"/>
                <a:gd name="connsiteY53" fmla="*/ 424393 h 771623"/>
                <a:gd name="connsiteX54" fmla="*/ 176371 w 1677099"/>
                <a:gd name="connsiteY54" fmla="*/ 445652 h 771623"/>
                <a:gd name="connsiteX55" fmla="*/ 319673 w 1677099"/>
                <a:gd name="connsiteY55" fmla="*/ 445652 h 771623"/>
                <a:gd name="connsiteX56" fmla="*/ 340932 w 1677099"/>
                <a:gd name="connsiteY56" fmla="*/ 423606 h 771623"/>
                <a:gd name="connsiteX57" fmla="*/ 340932 w 1677099"/>
                <a:gd name="connsiteY57" fmla="*/ 295264 h 771623"/>
                <a:gd name="connsiteX58" fmla="*/ 319673 w 1677099"/>
                <a:gd name="connsiteY58" fmla="*/ 273218 h 771623"/>
                <a:gd name="connsiteX59" fmla="*/ 248809 w 1677099"/>
                <a:gd name="connsiteY59" fmla="*/ 272431 h 771623"/>
                <a:gd name="connsiteX60" fmla="*/ 478721 w 1677099"/>
                <a:gd name="connsiteY60" fmla="*/ 359829 h 771623"/>
                <a:gd name="connsiteX61" fmla="*/ 478721 w 1677099"/>
                <a:gd name="connsiteY61" fmla="*/ 291327 h 771623"/>
                <a:gd name="connsiteX62" fmla="*/ 460612 w 1677099"/>
                <a:gd name="connsiteY62" fmla="*/ 272431 h 771623"/>
                <a:gd name="connsiteX63" fmla="*/ 397622 w 1677099"/>
                <a:gd name="connsiteY63" fmla="*/ 272431 h 771623"/>
                <a:gd name="connsiteX64" fmla="*/ 379513 w 1677099"/>
                <a:gd name="connsiteY64" fmla="*/ 291327 h 771623"/>
                <a:gd name="connsiteX65" fmla="*/ 379513 w 1677099"/>
                <a:gd name="connsiteY65" fmla="*/ 425180 h 771623"/>
                <a:gd name="connsiteX66" fmla="*/ 398410 w 1677099"/>
                <a:gd name="connsiteY66" fmla="*/ 445652 h 771623"/>
                <a:gd name="connsiteX67" fmla="*/ 459825 w 1677099"/>
                <a:gd name="connsiteY67" fmla="*/ 445652 h 771623"/>
                <a:gd name="connsiteX68" fmla="*/ 478721 w 1677099"/>
                <a:gd name="connsiteY68" fmla="*/ 425180 h 771623"/>
                <a:gd name="connsiteX69" fmla="*/ 478721 w 1677099"/>
                <a:gd name="connsiteY69" fmla="*/ 359829 h 771623"/>
                <a:gd name="connsiteX70" fmla="*/ 123617 w 1677099"/>
                <a:gd name="connsiteY70" fmla="*/ 272431 h 771623"/>
                <a:gd name="connsiteX71" fmla="*/ 118106 w 1677099"/>
                <a:gd name="connsiteY71" fmla="*/ 277155 h 771623"/>
                <a:gd name="connsiteX72" fmla="*/ 60627 w 1677099"/>
                <a:gd name="connsiteY72" fmla="*/ 432267 h 771623"/>
                <a:gd name="connsiteX73" fmla="*/ 71651 w 1677099"/>
                <a:gd name="connsiteY73" fmla="*/ 446439 h 771623"/>
                <a:gd name="connsiteX74" fmla="*/ 107870 w 1677099"/>
                <a:gd name="connsiteY74" fmla="*/ 446439 h 771623"/>
                <a:gd name="connsiteX75" fmla="*/ 125979 w 1677099"/>
                <a:gd name="connsiteY75" fmla="*/ 429117 h 771623"/>
                <a:gd name="connsiteX76" fmla="*/ 126767 w 1677099"/>
                <a:gd name="connsiteY76" fmla="*/ 277155 h 771623"/>
                <a:gd name="connsiteX77" fmla="*/ 123617 w 1677099"/>
                <a:gd name="connsiteY77" fmla="*/ 272431 h 77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77099" h="771623">
                  <a:moveTo>
                    <a:pt x="1153498" y="762963"/>
                  </a:moveTo>
                  <a:cubicBezTo>
                    <a:pt x="1148774" y="763750"/>
                    <a:pt x="1143262" y="766112"/>
                    <a:pt x="1137751" y="766112"/>
                  </a:cubicBezTo>
                  <a:cubicBezTo>
                    <a:pt x="1084997" y="766112"/>
                    <a:pt x="1032243" y="766112"/>
                    <a:pt x="980277" y="766112"/>
                  </a:cubicBezTo>
                  <a:cubicBezTo>
                    <a:pt x="823590" y="766112"/>
                    <a:pt x="666116" y="766112"/>
                    <a:pt x="509429" y="766112"/>
                  </a:cubicBezTo>
                  <a:cubicBezTo>
                    <a:pt x="500768" y="766112"/>
                    <a:pt x="492894" y="766112"/>
                    <a:pt x="481871" y="766112"/>
                  </a:cubicBezTo>
                  <a:cubicBezTo>
                    <a:pt x="477934" y="707847"/>
                    <a:pt x="454313" y="659817"/>
                    <a:pt x="404709" y="627535"/>
                  </a:cubicBezTo>
                  <a:cubicBezTo>
                    <a:pt x="372426" y="606276"/>
                    <a:pt x="336207" y="597615"/>
                    <a:pt x="297626" y="602339"/>
                  </a:cubicBezTo>
                  <a:cubicBezTo>
                    <a:pt x="214952" y="612575"/>
                    <a:pt x="153537" y="679501"/>
                    <a:pt x="151175" y="764537"/>
                  </a:cubicBezTo>
                  <a:cubicBezTo>
                    <a:pt x="109445" y="764537"/>
                    <a:pt x="67714" y="764537"/>
                    <a:pt x="23621" y="764537"/>
                  </a:cubicBezTo>
                  <a:cubicBezTo>
                    <a:pt x="23621" y="750365"/>
                    <a:pt x="23621" y="736192"/>
                    <a:pt x="23621" y="722019"/>
                  </a:cubicBezTo>
                  <a:cubicBezTo>
                    <a:pt x="23621" y="701548"/>
                    <a:pt x="22834" y="700760"/>
                    <a:pt x="1575" y="699186"/>
                  </a:cubicBezTo>
                  <a:cubicBezTo>
                    <a:pt x="787" y="696036"/>
                    <a:pt x="0" y="692886"/>
                    <a:pt x="0" y="688950"/>
                  </a:cubicBezTo>
                  <a:cubicBezTo>
                    <a:pt x="0" y="622811"/>
                    <a:pt x="0" y="555884"/>
                    <a:pt x="0" y="489745"/>
                  </a:cubicBezTo>
                  <a:cubicBezTo>
                    <a:pt x="0" y="470848"/>
                    <a:pt x="3937" y="454313"/>
                    <a:pt x="25196" y="445652"/>
                  </a:cubicBezTo>
                  <a:cubicBezTo>
                    <a:pt x="29920" y="444077"/>
                    <a:pt x="33857" y="436204"/>
                    <a:pt x="35432" y="430692"/>
                  </a:cubicBezTo>
                  <a:cubicBezTo>
                    <a:pt x="55116" y="378726"/>
                    <a:pt x="75588" y="327547"/>
                    <a:pt x="94485" y="275580"/>
                  </a:cubicBezTo>
                  <a:cubicBezTo>
                    <a:pt x="99209" y="262195"/>
                    <a:pt x="106295" y="256683"/>
                    <a:pt x="121255" y="257470"/>
                  </a:cubicBezTo>
                  <a:cubicBezTo>
                    <a:pt x="251171" y="258258"/>
                    <a:pt x="381087" y="257470"/>
                    <a:pt x="511004" y="257470"/>
                  </a:cubicBezTo>
                  <a:cubicBezTo>
                    <a:pt x="534625" y="257470"/>
                    <a:pt x="536987" y="259832"/>
                    <a:pt x="536987" y="283454"/>
                  </a:cubicBezTo>
                  <a:cubicBezTo>
                    <a:pt x="536987" y="417307"/>
                    <a:pt x="536987" y="551947"/>
                    <a:pt x="536987" y="685800"/>
                  </a:cubicBezTo>
                  <a:cubicBezTo>
                    <a:pt x="536987" y="708634"/>
                    <a:pt x="538562" y="710209"/>
                    <a:pt x="561395" y="710209"/>
                  </a:cubicBezTo>
                  <a:cubicBezTo>
                    <a:pt x="753514" y="710209"/>
                    <a:pt x="945633" y="710209"/>
                    <a:pt x="1137751" y="710209"/>
                  </a:cubicBezTo>
                  <a:cubicBezTo>
                    <a:pt x="1146412" y="710209"/>
                    <a:pt x="1155860" y="710209"/>
                    <a:pt x="1165309" y="710209"/>
                  </a:cubicBezTo>
                  <a:cubicBezTo>
                    <a:pt x="1169246" y="700760"/>
                    <a:pt x="1173183" y="691312"/>
                    <a:pt x="1177120" y="681863"/>
                  </a:cubicBezTo>
                  <a:cubicBezTo>
                    <a:pt x="1008622" y="681863"/>
                    <a:pt x="840912" y="681863"/>
                    <a:pt x="673202" y="681863"/>
                  </a:cubicBezTo>
                  <a:cubicBezTo>
                    <a:pt x="620448" y="681863"/>
                    <a:pt x="591316" y="652731"/>
                    <a:pt x="591316" y="599977"/>
                  </a:cubicBezTo>
                  <a:cubicBezTo>
                    <a:pt x="591316" y="427543"/>
                    <a:pt x="591316" y="255896"/>
                    <a:pt x="591316" y="83462"/>
                  </a:cubicBezTo>
                  <a:cubicBezTo>
                    <a:pt x="591316" y="77950"/>
                    <a:pt x="591316" y="72438"/>
                    <a:pt x="591316" y="66927"/>
                  </a:cubicBezTo>
                  <a:cubicBezTo>
                    <a:pt x="594465" y="18897"/>
                    <a:pt x="614149" y="0"/>
                    <a:pt x="662179" y="0"/>
                  </a:cubicBezTo>
                  <a:cubicBezTo>
                    <a:pt x="979489" y="788"/>
                    <a:pt x="1296800" y="2362"/>
                    <a:pt x="1613323" y="3937"/>
                  </a:cubicBezTo>
                  <a:cubicBezTo>
                    <a:pt x="1653479" y="3937"/>
                    <a:pt x="1681037" y="30708"/>
                    <a:pt x="1681037" y="70863"/>
                  </a:cubicBezTo>
                  <a:cubicBezTo>
                    <a:pt x="1681037" y="251959"/>
                    <a:pt x="1681037" y="433054"/>
                    <a:pt x="1681037" y="614937"/>
                  </a:cubicBezTo>
                  <a:cubicBezTo>
                    <a:pt x="1681037" y="654305"/>
                    <a:pt x="1653479" y="681863"/>
                    <a:pt x="1614110" y="681863"/>
                  </a:cubicBezTo>
                  <a:cubicBezTo>
                    <a:pt x="1578678" y="682651"/>
                    <a:pt x="1542460" y="681863"/>
                    <a:pt x="1507028" y="682651"/>
                  </a:cubicBezTo>
                  <a:cubicBezTo>
                    <a:pt x="1506240" y="682651"/>
                    <a:pt x="1506240" y="682651"/>
                    <a:pt x="1503091" y="683438"/>
                  </a:cubicBezTo>
                  <a:cubicBezTo>
                    <a:pt x="1507028" y="694461"/>
                    <a:pt x="1510965" y="705485"/>
                    <a:pt x="1515689" y="716507"/>
                  </a:cubicBezTo>
                  <a:cubicBezTo>
                    <a:pt x="1516476" y="715720"/>
                    <a:pt x="1517264" y="714933"/>
                    <a:pt x="1518051" y="714933"/>
                  </a:cubicBezTo>
                  <a:cubicBezTo>
                    <a:pt x="1530649" y="707059"/>
                    <a:pt x="1582615" y="708634"/>
                    <a:pt x="1591277" y="718870"/>
                  </a:cubicBezTo>
                  <a:cubicBezTo>
                    <a:pt x="1596788" y="725169"/>
                    <a:pt x="1602300" y="737767"/>
                    <a:pt x="1599938" y="744065"/>
                  </a:cubicBezTo>
                  <a:cubicBezTo>
                    <a:pt x="1596001" y="752727"/>
                    <a:pt x="1585765" y="762963"/>
                    <a:pt x="1576316" y="765325"/>
                  </a:cubicBezTo>
                  <a:cubicBezTo>
                    <a:pt x="1560569" y="768474"/>
                    <a:pt x="1544034" y="766112"/>
                    <a:pt x="1526712" y="766112"/>
                  </a:cubicBezTo>
                  <a:cubicBezTo>
                    <a:pt x="1525925" y="760601"/>
                    <a:pt x="1525137" y="755876"/>
                    <a:pt x="1524350" y="750365"/>
                  </a:cubicBezTo>
                  <a:cubicBezTo>
                    <a:pt x="1523563" y="751152"/>
                    <a:pt x="1522775" y="751939"/>
                    <a:pt x="1522775" y="751939"/>
                  </a:cubicBezTo>
                  <a:cubicBezTo>
                    <a:pt x="1522775" y="755876"/>
                    <a:pt x="1523563" y="759813"/>
                    <a:pt x="1521988" y="762963"/>
                  </a:cubicBezTo>
                  <a:cubicBezTo>
                    <a:pt x="1518838" y="768474"/>
                    <a:pt x="1514902" y="773198"/>
                    <a:pt x="1510965" y="778710"/>
                  </a:cubicBezTo>
                  <a:cubicBezTo>
                    <a:pt x="1507028" y="773198"/>
                    <a:pt x="1500729" y="767687"/>
                    <a:pt x="1500729" y="762963"/>
                  </a:cubicBezTo>
                  <a:cubicBezTo>
                    <a:pt x="1499154" y="679501"/>
                    <a:pt x="1426716" y="605488"/>
                    <a:pt x="1336168" y="607063"/>
                  </a:cubicBezTo>
                  <a:cubicBezTo>
                    <a:pt x="1253494" y="608638"/>
                    <a:pt x="1181844" y="676352"/>
                    <a:pt x="1177120" y="760601"/>
                  </a:cubicBezTo>
                  <a:cubicBezTo>
                    <a:pt x="1176332" y="769261"/>
                    <a:pt x="1177907" y="780285"/>
                    <a:pt x="1166096" y="778710"/>
                  </a:cubicBezTo>
                  <a:cubicBezTo>
                    <a:pt x="1162160" y="777135"/>
                    <a:pt x="1157435" y="767687"/>
                    <a:pt x="1153498" y="762963"/>
                  </a:cubicBezTo>
                  <a:close/>
                  <a:moveTo>
                    <a:pt x="248809" y="272431"/>
                  </a:moveTo>
                  <a:cubicBezTo>
                    <a:pt x="224401" y="272431"/>
                    <a:pt x="200780" y="272431"/>
                    <a:pt x="176371" y="272431"/>
                  </a:cubicBezTo>
                  <a:cubicBezTo>
                    <a:pt x="162198" y="272431"/>
                    <a:pt x="155899" y="278729"/>
                    <a:pt x="155899" y="293690"/>
                  </a:cubicBezTo>
                  <a:cubicBezTo>
                    <a:pt x="155899" y="336995"/>
                    <a:pt x="155899" y="380301"/>
                    <a:pt x="155899" y="424393"/>
                  </a:cubicBezTo>
                  <a:cubicBezTo>
                    <a:pt x="155899" y="439353"/>
                    <a:pt x="162986" y="445652"/>
                    <a:pt x="176371" y="445652"/>
                  </a:cubicBezTo>
                  <a:cubicBezTo>
                    <a:pt x="224401" y="445652"/>
                    <a:pt x="271643" y="445652"/>
                    <a:pt x="319673" y="445652"/>
                  </a:cubicBezTo>
                  <a:cubicBezTo>
                    <a:pt x="334633" y="445652"/>
                    <a:pt x="341719" y="438566"/>
                    <a:pt x="340932" y="423606"/>
                  </a:cubicBezTo>
                  <a:cubicBezTo>
                    <a:pt x="340144" y="381088"/>
                    <a:pt x="340932" y="337782"/>
                    <a:pt x="340932" y="295264"/>
                  </a:cubicBezTo>
                  <a:cubicBezTo>
                    <a:pt x="340932" y="280304"/>
                    <a:pt x="334633" y="273218"/>
                    <a:pt x="319673" y="273218"/>
                  </a:cubicBezTo>
                  <a:cubicBezTo>
                    <a:pt x="296052" y="273218"/>
                    <a:pt x="272430" y="272431"/>
                    <a:pt x="248809" y="272431"/>
                  </a:cubicBezTo>
                  <a:close/>
                  <a:moveTo>
                    <a:pt x="478721" y="359829"/>
                  </a:moveTo>
                  <a:cubicBezTo>
                    <a:pt x="478721" y="336995"/>
                    <a:pt x="478721" y="314161"/>
                    <a:pt x="478721" y="291327"/>
                  </a:cubicBezTo>
                  <a:cubicBezTo>
                    <a:pt x="478721" y="278729"/>
                    <a:pt x="473997" y="272431"/>
                    <a:pt x="460612" y="272431"/>
                  </a:cubicBezTo>
                  <a:cubicBezTo>
                    <a:pt x="439353" y="273218"/>
                    <a:pt x="418094" y="273218"/>
                    <a:pt x="397622" y="272431"/>
                  </a:cubicBezTo>
                  <a:cubicBezTo>
                    <a:pt x="384237" y="272431"/>
                    <a:pt x="379513" y="278729"/>
                    <a:pt x="379513" y="291327"/>
                  </a:cubicBezTo>
                  <a:cubicBezTo>
                    <a:pt x="379513" y="336207"/>
                    <a:pt x="379513" y="380301"/>
                    <a:pt x="379513" y="425180"/>
                  </a:cubicBezTo>
                  <a:cubicBezTo>
                    <a:pt x="379513" y="438566"/>
                    <a:pt x="385024" y="445652"/>
                    <a:pt x="398410" y="445652"/>
                  </a:cubicBezTo>
                  <a:cubicBezTo>
                    <a:pt x="418881" y="445652"/>
                    <a:pt x="439353" y="445652"/>
                    <a:pt x="459825" y="445652"/>
                  </a:cubicBezTo>
                  <a:cubicBezTo>
                    <a:pt x="473210" y="445652"/>
                    <a:pt x="479509" y="439353"/>
                    <a:pt x="478721" y="425180"/>
                  </a:cubicBezTo>
                  <a:cubicBezTo>
                    <a:pt x="478721" y="403922"/>
                    <a:pt x="478721" y="381875"/>
                    <a:pt x="478721" y="359829"/>
                  </a:cubicBezTo>
                  <a:close/>
                  <a:moveTo>
                    <a:pt x="123617" y="272431"/>
                  </a:moveTo>
                  <a:cubicBezTo>
                    <a:pt x="121255" y="274005"/>
                    <a:pt x="118893" y="275580"/>
                    <a:pt x="118106" y="277155"/>
                  </a:cubicBezTo>
                  <a:cubicBezTo>
                    <a:pt x="99209" y="329121"/>
                    <a:pt x="79525" y="380301"/>
                    <a:pt x="60627" y="432267"/>
                  </a:cubicBezTo>
                  <a:cubicBezTo>
                    <a:pt x="56691" y="442503"/>
                    <a:pt x="61415" y="446439"/>
                    <a:pt x="71651" y="446439"/>
                  </a:cubicBezTo>
                  <a:cubicBezTo>
                    <a:pt x="83461" y="446439"/>
                    <a:pt x="96059" y="445652"/>
                    <a:pt x="107870" y="446439"/>
                  </a:cubicBezTo>
                  <a:cubicBezTo>
                    <a:pt x="120468" y="447227"/>
                    <a:pt x="125979" y="440928"/>
                    <a:pt x="125979" y="429117"/>
                  </a:cubicBezTo>
                  <a:cubicBezTo>
                    <a:pt x="125979" y="378726"/>
                    <a:pt x="125979" y="328334"/>
                    <a:pt x="126767" y="277155"/>
                  </a:cubicBezTo>
                  <a:cubicBezTo>
                    <a:pt x="125979" y="276367"/>
                    <a:pt x="124405" y="274793"/>
                    <a:pt x="123617" y="272431"/>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5" name="Freeform: Shape 344">
              <a:extLst>
                <a:ext uri="{FF2B5EF4-FFF2-40B4-BE49-F238E27FC236}">
                  <a16:creationId xmlns:a16="http://schemas.microsoft.com/office/drawing/2014/main" id="{F32E500C-3643-4390-AA95-FD787041A535}"/>
                </a:ext>
              </a:extLst>
            </p:cNvPr>
            <p:cNvSpPr/>
            <p:nvPr/>
          </p:nvSpPr>
          <p:spPr>
            <a:xfrm>
              <a:off x="2968574" y="4560258"/>
              <a:ext cx="307075" cy="307075"/>
            </a:xfrm>
            <a:custGeom>
              <a:avLst/>
              <a:gdLst>
                <a:gd name="connsiteX0" fmla="*/ 311012 w 307074"/>
                <a:gd name="connsiteY0" fmla="*/ 156687 h 307074"/>
                <a:gd name="connsiteX1" fmla="*/ 155112 w 307074"/>
                <a:gd name="connsiteY1" fmla="*/ 311011 h 307074"/>
                <a:gd name="connsiteX2" fmla="*/ 0 w 307074"/>
                <a:gd name="connsiteY2" fmla="*/ 155112 h 307074"/>
                <a:gd name="connsiteX3" fmla="*/ 157474 w 307074"/>
                <a:gd name="connsiteY3" fmla="*/ 0 h 307074"/>
                <a:gd name="connsiteX4" fmla="*/ 311012 w 307074"/>
                <a:gd name="connsiteY4" fmla="*/ 156687 h 307074"/>
                <a:gd name="connsiteX5" fmla="*/ 158262 w 307074"/>
                <a:gd name="connsiteY5" fmla="*/ 79524 h 307074"/>
                <a:gd name="connsiteX6" fmla="*/ 78737 w 307074"/>
                <a:gd name="connsiteY6" fmla="*/ 154324 h 307074"/>
                <a:gd name="connsiteX7" fmla="*/ 153537 w 307074"/>
                <a:gd name="connsiteY7" fmla="*/ 232274 h 307074"/>
                <a:gd name="connsiteX8" fmla="*/ 232274 w 307074"/>
                <a:gd name="connsiteY8" fmla="*/ 156687 h 307074"/>
                <a:gd name="connsiteX9" fmla="*/ 158262 w 307074"/>
                <a:gd name="connsiteY9" fmla="*/ 7952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311012" y="156687"/>
                  </a:moveTo>
                  <a:cubicBezTo>
                    <a:pt x="310224" y="242510"/>
                    <a:pt x="240148" y="311799"/>
                    <a:pt x="155112" y="311011"/>
                  </a:cubicBezTo>
                  <a:cubicBezTo>
                    <a:pt x="69289" y="310224"/>
                    <a:pt x="0" y="240935"/>
                    <a:pt x="0" y="155112"/>
                  </a:cubicBezTo>
                  <a:cubicBezTo>
                    <a:pt x="0" y="68501"/>
                    <a:pt x="70076" y="0"/>
                    <a:pt x="157474" y="0"/>
                  </a:cubicBezTo>
                  <a:cubicBezTo>
                    <a:pt x="244085" y="787"/>
                    <a:pt x="311799" y="70076"/>
                    <a:pt x="311012" y="156687"/>
                  </a:cubicBezTo>
                  <a:close/>
                  <a:moveTo>
                    <a:pt x="158262" y="79524"/>
                  </a:moveTo>
                  <a:cubicBezTo>
                    <a:pt x="115744" y="77949"/>
                    <a:pt x="80312" y="111806"/>
                    <a:pt x="78737" y="154324"/>
                  </a:cubicBezTo>
                  <a:cubicBezTo>
                    <a:pt x="77950" y="195268"/>
                    <a:pt x="111807" y="230700"/>
                    <a:pt x="153537" y="232274"/>
                  </a:cubicBezTo>
                  <a:cubicBezTo>
                    <a:pt x="195268" y="233849"/>
                    <a:pt x="231487" y="199205"/>
                    <a:pt x="232274" y="156687"/>
                  </a:cubicBezTo>
                  <a:cubicBezTo>
                    <a:pt x="233849" y="115743"/>
                    <a:pt x="200780" y="81099"/>
                    <a:pt x="158262" y="7952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6" name="Freeform: Shape 345">
              <a:extLst>
                <a:ext uri="{FF2B5EF4-FFF2-40B4-BE49-F238E27FC236}">
                  <a16:creationId xmlns:a16="http://schemas.microsoft.com/office/drawing/2014/main" id="{B3014318-C4A4-457E-A62F-75591EA14502}"/>
                </a:ext>
              </a:extLst>
            </p:cNvPr>
            <p:cNvSpPr/>
            <p:nvPr/>
          </p:nvSpPr>
          <p:spPr>
            <a:xfrm>
              <a:off x="3992917" y="4561039"/>
              <a:ext cx="307075" cy="307075"/>
            </a:xfrm>
            <a:custGeom>
              <a:avLst/>
              <a:gdLst>
                <a:gd name="connsiteX0" fmla="*/ 27 w 307074"/>
                <a:gd name="connsiteY0" fmla="*/ 153544 h 307074"/>
                <a:gd name="connsiteX1" fmla="*/ 157501 w 307074"/>
                <a:gd name="connsiteY1" fmla="*/ 7 h 307074"/>
                <a:gd name="connsiteX2" fmla="*/ 311038 w 307074"/>
                <a:gd name="connsiteY2" fmla="*/ 156694 h 307074"/>
                <a:gd name="connsiteX3" fmla="*/ 153564 w 307074"/>
                <a:gd name="connsiteY3" fmla="*/ 310231 h 307074"/>
                <a:gd name="connsiteX4" fmla="*/ 27 w 307074"/>
                <a:gd name="connsiteY4" fmla="*/ 153544 h 307074"/>
                <a:gd name="connsiteX5" fmla="*/ 77976 w 307074"/>
                <a:gd name="connsiteY5" fmla="*/ 153544 h 307074"/>
                <a:gd name="connsiteX6" fmla="*/ 152777 w 307074"/>
                <a:gd name="connsiteY6" fmla="*/ 231494 h 307074"/>
                <a:gd name="connsiteX7" fmla="*/ 231514 w 307074"/>
                <a:gd name="connsiteY7" fmla="*/ 155119 h 307074"/>
                <a:gd name="connsiteX8" fmla="*/ 154351 w 307074"/>
                <a:gd name="connsiteY8" fmla="*/ 77957 h 307074"/>
                <a:gd name="connsiteX9" fmla="*/ 77976 w 307074"/>
                <a:gd name="connsiteY9" fmla="*/ 15354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27" y="153544"/>
                  </a:moveTo>
                  <a:cubicBezTo>
                    <a:pt x="814" y="66146"/>
                    <a:pt x="69315" y="-780"/>
                    <a:pt x="157501" y="7"/>
                  </a:cubicBezTo>
                  <a:cubicBezTo>
                    <a:pt x="243324" y="794"/>
                    <a:pt x="311826" y="71657"/>
                    <a:pt x="311038" y="156694"/>
                  </a:cubicBezTo>
                  <a:cubicBezTo>
                    <a:pt x="309463" y="242517"/>
                    <a:pt x="239387" y="311806"/>
                    <a:pt x="153564" y="310231"/>
                  </a:cubicBezTo>
                  <a:cubicBezTo>
                    <a:pt x="66953" y="308656"/>
                    <a:pt x="-1548" y="239368"/>
                    <a:pt x="27" y="153544"/>
                  </a:cubicBezTo>
                  <a:close/>
                  <a:moveTo>
                    <a:pt x="77976" y="153544"/>
                  </a:moveTo>
                  <a:cubicBezTo>
                    <a:pt x="77189" y="195275"/>
                    <a:pt x="111046" y="229919"/>
                    <a:pt x="152777" y="231494"/>
                  </a:cubicBezTo>
                  <a:cubicBezTo>
                    <a:pt x="194507" y="233068"/>
                    <a:pt x="230726" y="197637"/>
                    <a:pt x="231514" y="155119"/>
                  </a:cubicBezTo>
                  <a:cubicBezTo>
                    <a:pt x="232301" y="113388"/>
                    <a:pt x="196869" y="77957"/>
                    <a:pt x="154351" y="77957"/>
                  </a:cubicBezTo>
                  <a:cubicBezTo>
                    <a:pt x="113408" y="77957"/>
                    <a:pt x="78764" y="111814"/>
                    <a:pt x="77976" y="15354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7" name="Freeform: Shape 346">
              <a:extLst>
                <a:ext uri="{FF2B5EF4-FFF2-40B4-BE49-F238E27FC236}">
                  <a16:creationId xmlns:a16="http://schemas.microsoft.com/office/drawing/2014/main" id="{22C4D86C-E433-4AFD-ABDC-B3B3E6C7D0AC}"/>
                </a:ext>
              </a:extLst>
            </p:cNvPr>
            <p:cNvSpPr/>
            <p:nvPr/>
          </p:nvSpPr>
          <p:spPr>
            <a:xfrm>
              <a:off x="2801651" y="4655530"/>
              <a:ext cx="23621" cy="55116"/>
            </a:xfrm>
            <a:custGeom>
              <a:avLst/>
              <a:gdLst>
                <a:gd name="connsiteX0" fmla="*/ 23621 w 23621"/>
                <a:gd name="connsiteY0" fmla="*/ 60628 h 55115"/>
                <a:gd name="connsiteX1" fmla="*/ 0 w 23621"/>
                <a:gd name="connsiteY1" fmla="*/ 60628 h 55115"/>
                <a:gd name="connsiteX2" fmla="*/ 0 w 23621"/>
                <a:gd name="connsiteY2" fmla="*/ 0 h 55115"/>
                <a:gd name="connsiteX3" fmla="*/ 23621 w 23621"/>
                <a:gd name="connsiteY3" fmla="*/ 0 h 55115"/>
                <a:gd name="connsiteX4" fmla="*/ 23621 w 23621"/>
                <a:gd name="connsiteY4" fmla="*/ 60628 h 5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55115">
                  <a:moveTo>
                    <a:pt x="23621" y="60628"/>
                  </a:moveTo>
                  <a:cubicBezTo>
                    <a:pt x="14960" y="60628"/>
                    <a:pt x="7874" y="60628"/>
                    <a:pt x="0" y="60628"/>
                  </a:cubicBezTo>
                  <a:cubicBezTo>
                    <a:pt x="0" y="40156"/>
                    <a:pt x="0" y="20471"/>
                    <a:pt x="0" y="0"/>
                  </a:cubicBezTo>
                  <a:cubicBezTo>
                    <a:pt x="7874" y="0"/>
                    <a:pt x="14960" y="0"/>
                    <a:pt x="23621" y="0"/>
                  </a:cubicBezTo>
                  <a:cubicBezTo>
                    <a:pt x="23621" y="20471"/>
                    <a:pt x="23621" y="40156"/>
                    <a:pt x="23621" y="60628"/>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48" name="Group 342">
            <a:extLst>
              <a:ext uri="{FF2B5EF4-FFF2-40B4-BE49-F238E27FC236}">
                <a16:creationId xmlns:a16="http://schemas.microsoft.com/office/drawing/2014/main" id="{67836408-8BF1-4535-8032-C55259709818}"/>
              </a:ext>
            </a:extLst>
          </p:cNvPr>
          <p:cNvGrpSpPr/>
          <p:nvPr/>
        </p:nvGrpSpPr>
        <p:grpSpPr>
          <a:xfrm rot="1750177">
            <a:off x="7901769" y="4070059"/>
            <a:ext cx="601629" cy="369109"/>
            <a:chOff x="2801651" y="3947683"/>
            <a:chExt cx="1683399" cy="920431"/>
          </a:xfrm>
          <a:solidFill>
            <a:schemeClr val="accent1">
              <a:lumMod val="75000"/>
            </a:schemeClr>
          </a:solidFill>
        </p:grpSpPr>
        <p:sp>
          <p:nvSpPr>
            <p:cNvPr id="49" name="Freeform: Shape 343">
              <a:extLst>
                <a:ext uri="{FF2B5EF4-FFF2-40B4-BE49-F238E27FC236}">
                  <a16:creationId xmlns:a16="http://schemas.microsoft.com/office/drawing/2014/main" id="{08C276EC-4BA0-4DD7-BC22-9DB974D7564A}"/>
                </a:ext>
              </a:extLst>
            </p:cNvPr>
            <p:cNvSpPr/>
            <p:nvPr/>
          </p:nvSpPr>
          <p:spPr>
            <a:xfrm>
              <a:off x="2807950" y="3947683"/>
              <a:ext cx="1677100" cy="771623"/>
            </a:xfrm>
            <a:custGeom>
              <a:avLst/>
              <a:gdLst>
                <a:gd name="connsiteX0" fmla="*/ 1153498 w 1677099"/>
                <a:gd name="connsiteY0" fmla="*/ 762963 h 771623"/>
                <a:gd name="connsiteX1" fmla="*/ 1137751 w 1677099"/>
                <a:gd name="connsiteY1" fmla="*/ 766112 h 771623"/>
                <a:gd name="connsiteX2" fmla="*/ 980277 w 1677099"/>
                <a:gd name="connsiteY2" fmla="*/ 766112 h 771623"/>
                <a:gd name="connsiteX3" fmla="*/ 509429 w 1677099"/>
                <a:gd name="connsiteY3" fmla="*/ 766112 h 771623"/>
                <a:gd name="connsiteX4" fmla="*/ 481871 w 1677099"/>
                <a:gd name="connsiteY4" fmla="*/ 766112 h 771623"/>
                <a:gd name="connsiteX5" fmla="*/ 404709 w 1677099"/>
                <a:gd name="connsiteY5" fmla="*/ 627535 h 771623"/>
                <a:gd name="connsiteX6" fmla="*/ 297626 w 1677099"/>
                <a:gd name="connsiteY6" fmla="*/ 602339 h 771623"/>
                <a:gd name="connsiteX7" fmla="*/ 151175 w 1677099"/>
                <a:gd name="connsiteY7" fmla="*/ 764537 h 771623"/>
                <a:gd name="connsiteX8" fmla="*/ 23621 w 1677099"/>
                <a:gd name="connsiteY8" fmla="*/ 764537 h 771623"/>
                <a:gd name="connsiteX9" fmla="*/ 23621 w 1677099"/>
                <a:gd name="connsiteY9" fmla="*/ 722019 h 771623"/>
                <a:gd name="connsiteX10" fmla="*/ 1575 w 1677099"/>
                <a:gd name="connsiteY10" fmla="*/ 699186 h 771623"/>
                <a:gd name="connsiteX11" fmla="*/ 0 w 1677099"/>
                <a:gd name="connsiteY11" fmla="*/ 688950 h 771623"/>
                <a:gd name="connsiteX12" fmla="*/ 0 w 1677099"/>
                <a:gd name="connsiteY12" fmla="*/ 489745 h 771623"/>
                <a:gd name="connsiteX13" fmla="*/ 25196 w 1677099"/>
                <a:gd name="connsiteY13" fmla="*/ 445652 h 771623"/>
                <a:gd name="connsiteX14" fmla="*/ 35432 w 1677099"/>
                <a:gd name="connsiteY14" fmla="*/ 430692 h 771623"/>
                <a:gd name="connsiteX15" fmla="*/ 94485 w 1677099"/>
                <a:gd name="connsiteY15" fmla="*/ 275580 h 771623"/>
                <a:gd name="connsiteX16" fmla="*/ 121255 w 1677099"/>
                <a:gd name="connsiteY16" fmla="*/ 257470 h 771623"/>
                <a:gd name="connsiteX17" fmla="*/ 511004 w 1677099"/>
                <a:gd name="connsiteY17" fmla="*/ 257470 h 771623"/>
                <a:gd name="connsiteX18" fmla="*/ 536987 w 1677099"/>
                <a:gd name="connsiteY18" fmla="*/ 283454 h 771623"/>
                <a:gd name="connsiteX19" fmla="*/ 536987 w 1677099"/>
                <a:gd name="connsiteY19" fmla="*/ 685800 h 771623"/>
                <a:gd name="connsiteX20" fmla="*/ 561395 w 1677099"/>
                <a:gd name="connsiteY20" fmla="*/ 710209 h 771623"/>
                <a:gd name="connsiteX21" fmla="*/ 1137751 w 1677099"/>
                <a:gd name="connsiteY21" fmla="*/ 710209 h 771623"/>
                <a:gd name="connsiteX22" fmla="*/ 1165309 w 1677099"/>
                <a:gd name="connsiteY22" fmla="*/ 710209 h 771623"/>
                <a:gd name="connsiteX23" fmla="*/ 1177120 w 1677099"/>
                <a:gd name="connsiteY23" fmla="*/ 681863 h 771623"/>
                <a:gd name="connsiteX24" fmla="*/ 673202 w 1677099"/>
                <a:gd name="connsiteY24" fmla="*/ 681863 h 771623"/>
                <a:gd name="connsiteX25" fmla="*/ 591316 w 1677099"/>
                <a:gd name="connsiteY25" fmla="*/ 599977 h 771623"/>
                <a:gd name="connsiteX26" fmla="*/ 591316 w 1677099"/>
                <a:gd name="connsiteY26" fmla="*/ 83462 h 771623"/>
                <a:gd name="connsiteX27" fmla="*/ 591316 w 1677099"/>
                <a:gd name="connsiteY27" fmla="*/ 66927 h 771623"/>
                <a:gd name="connsiteX28" fmla="*/ 662179 w 1677099"/>
                <a:gd name="connsiteY28" fmla="*/ 0 h 771623"/>
                <a:gd name="connsiteX29" fmla="*/ 1613323 w 1677099"/>
                <a:gd name="connsiteY29" fmla="*/ 3937 h 771623"/>
                <a:gd name="connsiteX30" fmla="*/ 1681037 w 1677099"/>
                <a:gd name="connsiteY30" fmla="*/ 70863 h 771623"/>
                <a:gd name="connsiteX31" fmla="*/ 1681037 w 1677099"/>
                <a:gd name="connsiteY31" fmla="*/ 614937 h 771623"/>
                <a:gd name="connsiteX32" fmla="*/ 1614110 w 1677099"/>
                <a:gd name="connsiteY32" fmla="*/ 681863 h 771623"/>
                <a:gd name="connsiteX33" fmla="*/ 1507028 w 1677099"/>
                <a:gd name="connsiteY33" fmla="*/ 682651 h 771623"/>
                <a:gd name="connsiteX34" fmla="*/ 1503091 w 1677099"/>
                <a:gd name="connsiteY34" fmla="*/ 683438 h 771623"/>
                <a:gd name="connsiteX35" fmla="*/ 1515689 w 1677099"/>
                <a:gd name="connsiteY35" fmla="*/ 716507 h 771623"/>
                <a:gd name="connsiteX36" fmla="*/ 1518051 w 1677099"/>
                <a:gd name="connsiteY36" fmla="*/ 714933 h 771623"/>
                <a:gd name="connsiteX37" fmla="*/ 1591277 w 1677099"/>
                <a:gd name="connsiteY37" fmla="*/ 718870 h 771623"/>
                <a:gd name="connsiteX38" fmla="*/ 1599938 w 1677099"/>
                <a:gd name="connsiteY38" fmla="*/ 744065 h 771623"/>
                <a:gd name="connsiteX39" fmla="*/ 1576316 w 1677099"/>
                <a:gd name="connsiteY39" fmla="*/ 765325 h 771623"/>
                <a:gd name="connsiteX40" fmla="*/ 1526712 w 1677099"/>
                <a:gd name="connsiteY40" fmla="*/ 766112 h 771623"/>
                <a:gd name="connsiteX41" fmla="*/ 1524350 w 1677099"/>
                <a:gd name="connsiteY41" fmla="*/ 750365 h 771623"/>
                <a:gd name="connsiteX42" fmla="*/ 1522775 w 1677099"/>
                <a:gd name="connsiteY42" fmla="*/ 751939 h 771623"/>
                <a:gd name="connsiteX43" fmla="*/ 1521988 w 1677099"/>
                <a:gd name="connsiteY43" fmla="*/ 762963 h 771623"/>
                <a:gd name="connsiteX44" fmla="*/ 1510965 w 1677099"/>
                <a:gd name="connsiteY44" fmla="*/ 778710 h 771623"/>
                <a:gd name="connsiteX45" fmla="*/ 1500729 w 1677099"/>
                <a:gd name="connsiteY45" fmla="*/ 762963 h 771623"/>
                <a:gd name="connsiteX46" fmla="*/ 1336168 w 1677099"/>
                <a:gd name="connsiteY46" fmla="*/ 607063 h 771623"/>
                <a:gd name="connsiteX47" fmla="*/ 1177120 w 1677099"/>
                <a:gd name="connsiteY47" fmla="*/ 760601 h 771623"/>
                <a:gd name="connsiteX48" fmla="*/ 1166096 w 1677099"/>
                <a:gd name="connsiteY48" fmla="*/ 778710 h 771623"/>
                <a:gd name="connsiteX49" fmla="*/ 1153498 w 1677099"/>
                <a:gd name="connsiteY49" fmla="*/ 762963 h 771623"/>
                <a:gd name="connsiteX50" fmla="*/ 248809 w 1677099"/>
                <a:gd name="connsiteY50" fmla="*/ 272431 h 771623"/>
                <a:gd name="connsiteX51" fmla="*/ 176371 w 1677099"/>
                <a:gd name="connsiteY51" fmla="*/ 272431 h 771623"/>
                <a:gd name="connsiteX52" fmla="*/ 155899 w 1677099"/>
                <a:gd name="connsiteY52" fmla="*/ 293690 h 771623"/>
                <a:gd name="connsiteX53" fmla="*/ 155899 w 1677099"/>
                <a:gd name="connsiteY53" fmla="*/ 424393 h 771623"/>
                <a:gd name="connsiteX54" fmla="*/ 176371 w 1677099"/>
                <a:gd name="connsiteY54" fmla="*/ 445652 h 771623"/>
                <a:gd name="connsiteX55" fmla="*/ 319673 w 1677099"/>
                <a:gd name="connsiteY55" fmla="*/ 445652 h 771623"/>
                <a:gd name="connsiteX56" fmla="*/ 340932 w 1677099"/>
                <a:gd name="connsiteY56" fmla="*/ 423606 h 771623"/>
                <a:gd name="connsiteX57" fmla="*/ 340932 w 1677099"/>
                <a:gd name="connsiteY57" fmla="*/ 295264 h 771623"/>
                <a:gd name="connsiteX58" fmla="*/ 319673 w 1677099"/>
                <a:gd name="connsiteY58" fmla="*/ 273218 h 771623"/>
                <a:gd name="connsiteX59" fmla="*/ 248809 w 1677099"/>
                <a:gd name="connsiteY59" fmla="*/ 272431 h 771623"/>
                <a:gd name="connsiteX60" fmla="*/ 478721 w 1677099"/>
                <a:gd name="connsiteY60" fmla="*/ 359829 h 771623"/>
                <a:gd name="connsiteX61" fmla="*/ 478721 w 1677099"/>
                <a:gd name="connsiteY61" fmla="*/ 291327 h 771623"/>
                <a:gd name="connsiteX62" fmla="*/ 460612 w 1677099"/>
                <a:gd name="connsiteY62" fmla="*/ 272431 h 771623"/>
                <a:gd name="connsiteX63" fmla="*/ 397622 w 1677099"/>
                <a:gd name="connsiteY63" fmla="*/ 272431 h 771623"/>
                <a:gd name="connsiteX64" fmla="*/ 379513 w 1677099"/>
                <a:gd name="connsiteY64" fmla="*/ 291327 h 771623"/>
                <a:gd name="connsiteX65" fmla="*/ 379513 w 1677099"/>
                <a:gd name="connsiteY65" fmla="*/ 425180 h 771623"/>
                <a:gd name="connsiteX66" fmla="*/ 398410 w 1677099"/>
                <a:gd name="connsiteY66" fmla="*/ 445652 h 771623"/>
                <a:gd name="connsiteX67" fmla="*/ 459825 w 1677099"/>
                <a:gd name="connsiteY67" fmla="*/ 445652 h 771623"/>
                <a:gd name="connsiteX68" fmla="*/ 478721 w 1677099"/>
                <a:gd name="connsiteY68" fmla="*/ 425180 h 771623"/>
                <a:gd name="connsiteX69" fmla="*/ 478721 w 1677099"/>
                <a:gd name="connsiteY69" fmla="*/ 359829 h 771623"/>
                <a:gd name="connsiteX70" fmla="*/ 123617 w 1677099"/>
                <a:gd name="connsiteY70" fmla="*/ 272431 h 771623"/>
                <a:gd name="connsiteX71" fmla="*/ 118106 w 1677099"/>
                <a:gd name="connsiteY71" fmla="*/ 277155 h 771623"/>
                <a:gd name="connsiteX72" fmla="*/ 60627 w 1677099"/>
                <a:gd name="connsiteY72" fmla="*/ 432267 h 771623"/>
                <a:gd name="connsiteX73" fmla="*/ 71651 w 1677099"/>
                <a:gd name="connsiteY73" fmla="*/ 446439 h 771623"/>
                <a:gd name="connsiteX74" fmla="*/ 107870 w 1677099"/>
                <a:gd name="connsiteY74" fmla="*/ 446439 h 771623"/>
                <a:gd name="connsiteX75" fmla="*/ 125979 w 1677099"/>
                <a:gd name="connsiteY75" fmla="*/ 429117 h 771623"/>
                <a:gd name="connsiteX76" fmla="*/ 126767 w 1677099"/>
                <a:gd name="connsiteY76" fmla="*/ 277155 h 771623"/>
                <a:gd name="connsiteX77" fmla="*/ 123617 w 1677099"/>
                <a:gd name="connsiteY77" fmla="*/ 272431 h 77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77099" h="771623">
                  <a:moveTo>
                    <a:pt x="1153498" y="762963"/>
                  </a:moveTo>
                  <a:cubicBezTo>
                    <a:pt x="1148774" y="763750"/>
                    <a:pt x="1143262" y="766112"/>
                    <a:pt x="1137751" y="766112"/>
                  </a:cubicBezTo>
                  <a:cubicBezTo>
                    <a:pt x="1084997" y="766112"/>
                    <a:pt x="1032243" y="766112"/>
                    <a:pt x="980277" y="766112"/>
                  </a:cubicBezTo>
                  <a:cubicBezTo>
                    <a:pt x="823590" y="766112"/>
                    <a:pt x="666116" y="766112"/>
                    <a:pt x="509429" y="766112"/>
                  </a:cubicBezTo>
                  <a:cubicBezTo>
                    <a:pt x="500768" y="766112"/>
                    <a:pt x="492894" y="766112"/>
                    <a:pt x="481871" y="766112"/>
                  </a:cubicBezTo>
                  <a:cubicBezTo>
                    <a:pt x="477934" y="707847"/>
                    <a:pt x="454313" y="659817"/>
                    <a:pt x="404709" y="627535"/>
                  </a:cubicBezTo>
                  <a:cubicBezTo>
                    <a:pt x="372426" y="606276"/>
                    <a:pt x="336207" y="597615"/>
                    <a:pt x="297626" y="602339"/>
                  </a:cubicBezTo>
                  <a:cubicBezTo>
                    <a:pt x="214952" y="612575"/>
                    <a:pt x="153537" y="679501"/>
                    <a:pt x="151175" y="764537"/>
                  </a:cubicBezTo>
                  <a:cubicBezTo>
                    <a:pt x="109445" y="764537"/>
                    <a:pt x="67714" y="764537"/>
                    <a:pt x="23621" y="764537"/>
                  </a:cubicBezTo>
                  <a:cubicBezTo>
                    <a:pt x="23621" y="750365"/>
                    <a:pt x="23621" y="736192"/>
                    <a:pt x="23621" y="722019"/>
                  </a:cubicBezTo>
                  <a:cubicBezTo>
                    <a:pt x="23621" y="701548"/>
                    <a:pt x="22834" y="700760"/>
                    <a:pt x="1575" y="699186"/>
                  </a:cubicBezTo>
                  <a:cubicBezTo>
                    <a:pt x="787" y="696036"/>
                    <a:pt x="0" y="692886"/>
                    <a:pt x="0" y="688950"/>
                  </a:cubicBezTo>
                  <a:cubicBezTo>
                    <a:pt x="0" y="622811"/>
                    <a:pt x="0" y="555884"/>
                    <a:pt x="0" y="489745"/>
                  </a:cubicBezTo>
                  <a:cubicBezTo>
                    <a:pt x="0" y="470848"/>
                    <a:pt x="3937" y="454313"/>
                    <a:pt x="25196" y="445652"/>
                  </a:cubicBezTo>
                  <a:cubicBezTo>
                    <a:pt x="29920" y="444077"/>
                    <a:pt x="33857" y="436204"/>
                    <a:pt x="35432" y="430692"/>
                  </a:cubicBezTo>
                  <a:cubicBezTo>
                    <a:pt x="55116" y="378726"/>
                    <a:pt x="75588" y="327547"/>
                    <a:pt x="94485" y="275580"/>
                  </a:cubicBezTo>
                  <a:cubicBezTo>
                    <a:pt x="99209" y="262195"/>
                    <a:pt x="106295" y="256683"/>
                    <a:pt x="121255" y="257470"/>
                  </a:cubicBezTo>
                  <a:cubicBezTo>
                    <a:pt x="251171" y="258258"/>
                    <a:pt x="381087" y="257470"/>
                    <a:pt x="511004" y="257470"/>
                  </a:cubicBezTo>
                  <a:cubicBezTo>
                    <a:pt x="534625" y="257470"/>
                    <a:pt x="536987" y="259832"/>
                    <a:pt x="536987" y="283454"/>
                  </a:cubicBezTo>
                  <a:cubicBezTo>
                    <a:pt x="536987" y="417307"/>
                    <a:pt x="536987" y="551947"/>
                    <a:pt x="536987" y="685800"/>
                  </a:cubicBezTo>
                  <a:cubicBezTo>
                    <a:pt x="536987" y="708634"/>
                    <a:pt x="538562" y="710209"/>
                    <a:pt x="561395" y="710209"/>
                  </a:cubicBezTo>
                  <a:cubicBezTo>
                    <a:pt x="753514" y="710209"/>
                    <a:pt x="945633" y="710209"/>
                    <a:pt x="1137751" y="710209"/>
                  </a:cubicBezTo>
                  <a:cubicBezTo>
                    <a:pt x="1146412" y="710209"/>
                    <a:pt x="1155860" y="710209"/>
                    <a:pt x="1165309" y="710209"/>
                  </a:cubicBezTo>
                  <a:cubicBezTo>
                    <a:pt x="1169246" y="700760"/>
                    <a:pt x="1173183" y="691312"/>
                    <a:pt x="1177120" y="681863"/>
                  </a:cubicBezTo>
                  <a:cubicBezTo>
                    <a:pt x="1008622" y="681863"/>
                    <a:pt x="840912" y="681863"/>
                    <a:pt x="673202" y="681863"/>
                  </a:cubicBezTo>
                  <a:cubicBezTo>
                    <a:pt x="620448" y="681863"/>
                    <a:pt x="591316" y="652731"/>
                    <a:pt x="591316" y="599977"/>
                  </a:cubicBezTo>
                  <a:cubicBezTo>
                    <a:pt x="591316" y="427543"/>
                    <a:pt x="591316" y="255896"/>
                    <a:pt x="591316" y="83462"/>
                  </a:cubicBezTo>
                  <a:cubicBezTo>
                    <a:pt x="591316" y="77950"/>
                    <a:pt x="591316" y="72438"/>
                    <a:pt x="591316" y="66927"/>
                  </a:cubicBezTo>
                  <a:cubicBezTo>
                    <a:pt x="594465" y="18897"/>
                    <a:pt x="614149" y="0"/>
                    <a:pt x="662179" y="0"/>
                  </a:cubicBezTo>
                  <a:cubicBezTo>
                    <a:pt x="979489" y="788"/>
                    <a:pt x="1296800" y="2362"/>
                    <a:pt x="1613323" y="3937"/>
                  </a:cubicBezTo>
                  <a:cubicBezTo>
                    <a:pt x="1653479" y="3937"/>
                    <a:pt x="1681037" y="30708"/>
                    <a:pt x="1681037" y="70863"/>
                  </a:cubicBezTo>
                  <a:cubicBezTo>
                    <a:pt x="1681037" y="251959"/>
                    <a:pt x="1681037" y="433054"/>
                    <a:pt x="1681037" y="614937"/>
                  </a:cubicBezTo>
                  <a:cubicBezTo>
                    <a:pt x="1681037" y="654305"/>
                    <a:pt x="1653479" y="681863"/>
                    <a:pt x="1614110" y="681863"/>
                  </a:cubicBezTo>
                  <a:cubicBezTo>
                    <a:pt x="1578678" y="682651"/>
                    <a:pt x="1542460" y="681863"/>
                    <a:pt x="1507028" y="682651"/>
                  </a:cubicBezTo>
                  <a:cubicBezTo>
                    <a:pt x="1506240" y="682651"/>
                    <a:pt x="1506240" y="682651"/>
                    <a:pt x="1503091" y="683438"/>
                  </a:cubicBezTo>
                  <a:cubicBezTo>
                    <a:pt x="1507028" y="694461"/>
                    <a:pt x="1510965" y="705485"/>
                    <a:pt x="1515689" y="716507"/>
                  </a:cubicBezTo>
                  <a:cubicBezTo>
                    <a:pt x="1516476" y="715720"/>
                    <a:pt x="1517264" y="714933"/>
                    <a:pt x="1518051" y="714933"/>
                  </a:cubicBezTo>
                  <a:cubicBezTo>
                    <a:pt x="1530649" y="707059"/>
                    <a:pt x="1582615" y="708634"/>
                    <a:pt x="1591277" y="718870"/>
                  </a:cubicBezTo>
                  <a:cubicBezTo>
                    <a:pt x="1596788" y="725169"/>
                    <a:pt x="1602300" y="737767"/>
                    <a:pt x="1599938" y="744065"/>
                  </a:cubicBezTo>
                  <a:cubicBezTo>
                    <a:pt x="1596001" y="752727"/>
                    <a:pt x="1585765" y="762963"/>
                    <a:pt x="1576316" y="765325"/>
                  </a:cubicBezTo>
                  <a:cubicBezTo>
                    <a:pt x="1560569" y="768474"/>
                    <a:pt x="1544034" y="766112"/>
                    <a:pt x="1526712" y="766112"/>
                  </a:cubicBezTo>
                  <a:cubicBezTo>
                    <a:pt x="1525925" y="760601"/>
                    <a:pt x="1525137" y="755876"/>
                    <a:pt x="1524350" y="750365"/>
                  </a:cubicBezTo>
                  <a:cubicBezTo>
                    <a:pt x="1523563" y="751152"/>
                    <a:pt x="1522775" y="751939"/>
                    <a:pt x="1522775" y="751939"/>
                  </a:cubicBezTo>
                  <a:cubicBezTo>
                    <a:pt x="1522775" y="755876"/>
                    <a:pt x="1523563" y="759813"/>
                    <a:pt x="1521988" y="762963"/>
                  </a:cubicBezTo>
                  <a:cubicBezTo>
                    <a:pt x="1518838" y="768474"/>
                    <a:pt x="1514902" y="773198"/>
                    <a:pt x="1510965" y="778710"/>
                  </a:cubicBezTo>
                  <a:cubicBezTo>
                    <a:pt x="1507028" y="773198"/>
                    <a:pt x="1500729" y="767687"/>
                    <a:pt x="1500729" y="762963"/>
                  </a:cubicBezTo>
                  <a:cubicBezTo>
                    <a:pt x="1499154" y="679501"/>
                    <a:pt x="1426716" y="605488"/>
                    <a:pt x="1336168" y="607063"/>
                  </a:cubicBezTo>
                  <a:cubicBezTo>
                    <a:pt x="1253494" y="608638"/>
                    <a:pt x="1181844" y="676352"/>
                    <a:pt x="1177120" y="760601"/>
                  </a:cubicBezTo>
                  <a:cubicBezTo>
                    <a:pt x="1176332" y="769261"/>
                    <a:pt x="1177907" y="780285"/>
                    <a:pt x="1166096" y="778710"/>
                  </a:cubicBezTo>
                  <a:cubicBezTo>
                    <a:pt x="1162160" y="777135"/>
                    <a:pt x="1157435" y="767687"/>
                    <a:pt x="1153498" y="762963"/>
                  </a:cubicBezTo>
                  <a:close/>
                  <a:moveTo>
                    <a:pt x="248809" y="272431"/>
                  </a:moveTo>
                  <a:cubicBezTo>
                    <a:pt x="224401" y="272431"/>
                    <a:pt x="200780" y="272431"/>
                    <a:pt x="176371" y="272431"/>
                  </a:cubicBezTo>
                  <a:cubicBezTo>
                    <a:pt x="162198" y="272431"/>
                    <a:pt x="155899" y="278729"/>
                    <a:pt x="155899" y="293690"/>
                  </a:cubicBezTo>
                  <a:cubicBezTo>
                    <a:pt x="155899" y="336995"/>
                    <a:pt x="155899" y="380301"/>
                    <a:pt x="155899" y="424393"/>
                  </a:cubicBezTo>
                  <a:cubicBezTo>
                    <a:pt x="155899" y="439353"/>
                    <a:pt x="162986" y="445652"/>
                    <a:pt x="176371" y="445652"/>
                  </a:cubicBezTo>
                  <a:cubicBezTo>
                    <a:pt x="224401" y="445652"/>
                    <a:pt x="271643" y="445652"/>
                    <a:pt x="319673" y="445652"/>
                  </a:cubicBezTo>
                  <a:cubicBezTo>
                    <a:pt x="334633" y="445652"/>
                    <a:pt x="341719" y="438566"/>
                    <a:pt x="340932" y="423606"/>
                  </a:cubicBezTo>
                  <a:cubicBezTo>
                    <a:pt x="340144" y="381088"/>
                    <a:pt x="340932" y="337782"/>
                    <a:pt x="340932" y="295264"/>
                  </a:cubicBezTo>
                  <a:cubicBezTo>
                    <a:pt x="340932" y="280304"/>
                    <a:pt x="334633" y="273218"/>
                    <a:pt x="319673" y="273218"/>
                  </a:cubicBezTo>
                  <a:cubicBezTo>
                    <a:pt x="296052" y="273218"/>
                    <a:pt x="272430" y="272431"/>
                    <a:pt x="248809" y="272431"/>
                  </a:cubicBezTo>
                  <a:close/>
                  <a:moveTo>
                    <a:pt x="478721" y="359829"/>
                  </a:moveTo>
                  <a:cubicBezTo>
                    <a:pt x="478721" y="336995"/>
                    <a:pt x="478721" y="314161"/>
                    <a:pt x="478721" y="291327"/>
                  </a:cubicBezTo>
                  <a:cubicBezTo>
                    <a:pt x="478721" y="278729"/>
                    <a:pt x="473997" y="272431"/>
                    <a:pt x="460612" y="272431"/>
                  </a:cubicBezTo>
                  <a:cubicBezTo>
                    <a:pt x="439353" y="273218"/>
                    <a:pt x="418094" y="273218"/>
                    <a:pt x="397622" y="272431"/>
                  </a:cubicBezTo>
                  <a:cubicBezTo>
                    <a:pt x="384237" y="272431"/>
                    <a:pt x="379513" y="278729"/>
                    <a:pt x="379513" y="291327"/>
                  </a:cubicBezTo>
                  <a:cubicBezTo>
                    <a:pt x="379513" y="336207"/>
                    <a:pt x="379513" y="380301"/>
                    <a:pt x="379513" y="425180"/>
                  </a:cubicBezTo>
                  <a:cubicBezTo>
                    <a:pt x="379513" y="438566"/>
                    <a:pt x="385024" y="445652"/>
                    <a:pt x="398410" y="445652"/>
                  </a:cubicBezTo>
                  <a:cubicBezTo>
                    <a:pt x="418881" y="445652"/>
                    <a:pt x="439353" y="445652"/>
                    <a:pt x="459825" y="445652"/>
                  </a:cubicBezTo>
                  <a:cubicBezTo>
                    <a:pt x="473210" y="445652"/>
                    <a:pt x="479509" y="439353"/>
                    <a:pt x="478721" y="425180"/>
                  </a:cubicBezTo>
                  <a:cubicBezTo>
                    <a:pt x="478721" y="403922"/>
                    <a:pt x="478721" y="381875"/>
                    <a:pt x="478721" y="359829"/>
                  </a:cubicBezTo>
                  <a:close/>
                  <a:moveTo>
                    <a:pt x="123617" y="272431"/>
                  </a:moveTo>
                  <a:cubicBezTo>
                    <a:pt x="121255" y="274005"/>
                    <a:pt x="118893" y="275580"/>
                    <a:pt x="118106" y="277155"/>
                  </a:cubicBezTo>
                  <a:cubicBezTo>
                    <a:pt x="99209" y="329121"/>
                    <a:pt x="79525" y="380301"/>
                    <a:pt x="60627" y="432267"/>
                  </a:cubicBezTo>
                  <a:cubicBezTo>
                    <a:pt x="56691" y="442503"/>
                    <a:pt x="61415" y="446439"/>
                    <a:pt x="71651" y="446439"/>
                  </a:cubicBezTo>
                  <a:cubicBezTo>
                    <a:pt x="83461" y="446439"/>
                    <a:pt x="96059" y="445652"/>
                    <a:pt x="107870" y="446439"/>
                  </a:cubicBezTo>
                  <a:cubicBezTo>
                    <a:pt x="120468" y="447227"/>
                    <a:pt x="125979" y="440928"/>
                    <a:pt x="125979" y="429117"/>
                  </a:cubicBezTo>
                  <a:cubicBezTo>
                    <a:pt x="125979" y="378726"/>
                    <a:pt x="125979" y="328334"/>
                    <a:pt x="126767" y="277155"/>
                  </a:cubicBezTo>
                  <a:cubicBezTo>
                    <a:pt x="125979" y="276367"/>
                    <a:pt x="124405" y="274793"/>
                    <a:pt x="123617" y="272431"/>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0" name="Freeform: Shape 344">
              <a:extLst>
                <a:ext uri="{FF2B5EF4-FFF2-40B4-BE49-F238E27FC236}">
                  <a16:creationId xmlns:a16="http://schemas.microsoft.com/office/drawing/2014/main" id="{0F902266-B4EB-4880-915F-0338B9B8ADD0}"/>
                </a:ext>
              </a:extLst>
            </p:cNvPr>
            <p:cNvSpPr/>
            <p:nvPr/>
          </p:nvSpPr>
          <p:spPr>
            <a:xfrm>
              <a:off x="2968574" y="4560258"/>
              <a:ext cx="307075" cy="307075"/>
            </a:xfrm>
            <a:custGeom>
              <a:avLst/>
              <a:gdLst>
                <a:gd name="connsiteX0" fmla="*/ 311012 w 307074"/>
                <a:gd name="connsiteY0" fmla="*/ 156687 h 307074"/>
                <a:gd name="connsiteX1" fmla="*/ 155112 w 307074"/>
                <a:gd name="connsiteY1" fmla="*/ 311011 h 307074"/>
                <a:gd name="connsiteX2" fmla="*/ 0 w 307074"/>
                <a:gd name="connsiteY2" fmla="*/ 155112 h 307074"/>
                <a:gd name="connsiteX3" fmla="*/ 157474 w 307074"/>
                <a:gd name="connsiteY3" fmla="*/ 0 h 307074"/>
                <a:gd name="connsiteX4" fmla="*/ 311012 w 307074"/>
                <a:gd name="connsiteY4" fmla="*/ 156687 h 307074"/>
                <a:gd name="connsiteX5" fmla="*/ 158262 w 307074"/>
                <a:gd name="connsiteY5" fmla="*/ 79524 h 307074"/>
                <a:gd name="connsiteX6" fmla="*/ 78737 w 307074"/>
                <a:gd name="connsiteY6" fmla="*/ 154324 h 307074"/>
                <a:gd name="connsiteX7" fmla="*/ 153537 w 307074"/>
                <a:gd name="connsiteY7" fmla="*/ 232274 h 307074"/>
                <a:gd name="connsiteX8" fmla="*/ 232274 w 307074"/>
                <a:gd name="connsiteY8" fmla="*/ 156687 h 307074"/>
                <a:gd name="connsiteX9" fmla="*/ 158262 w 307074"/>
                <a:gd name="connsiteY9" fmla="*/ 7952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311012" y="156687"/>
                  </a:moveTo>
                  <a:cubicBezTo>
                    <a:pt x="310224" y="242510"/>
                    <a:pt x="240148" y="311799"/>
                    <a:pt x="155112" y="311011"/>
                  </a:cubicBezTo>
                  <a:cubicBezTo>
                    <a:pt x="69289" y="310224"/>
                    <a:pt x="0" y="240935"/>
                    <a:pt x="0" y="155112"/>
                  </a:cubicBezTo>
                  <a:cubicBezTo>
                    <a:pt x="0" y="68501"/>
                    <a:pt x="70076" y="0"/>
                    <a:pt x="157474" y="0"/>
                  </a:cubicBezTo>
                  <a:cubicBezTo>
                    <a:pt x="244085" y="787"/>
                    <a:pt x="311799" y="70076"/>
                    <a:pt x="311012" y="156687"/>
                  </a:cubicBezTo>
                  <a:close/>
                  <a:moveTo>
                    <a:pt x="158262" y="79524"/>
                  </a:moveTo>
                  <a:cubicBezTo>
                    <a:pt x="115744" y="77949"/>
                    <a:pt x="80312" y="111806"/>
                    <a:pt x="78737" y="154324"/>
                  </a:cubicBezTo>
                  <a:cubicBezTo>
                    <a:pt x="77950" y="195268"/>
                    <a:pt x="111807" y="230700"/>
                    <a:pt x="153537" y="232274"/>
                  </a:cubicBezTo>
                  <a:cubicBezTo>
                    <a:pt x="195268" y="233849"/>
                    <a:pt x="231487" y="199205"/>
                    <a:pt x="232274" y="156687"/>
                  </a:cubicBezTo>
                  <a:cubicBezTo>
                    <a:pt x="233849" y="115743"/>
                    <a:pt x="200780" y="81099"/>
                    <a:pt x="158262" y="7952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1" name="Freeform: Shape 345">
              <a:extLst>
                <a:ext uri="{FF2B5EF4-FFF2-40B4-BE49-F238E27FC236}">
                  <a16:creationId xmlns:a16="http://schemas.microsoft.com/office/drawing/2014/main" id="{A9F9EAA2-5B80-4879-B3E4-740D81978BEF}"/>
                </a:ext>
              </a:extLst>
            </p:cNvPr>
            <p:cNvSpPr/>
            <p:nvPr/>
          </p:nvSpPr>
          <p:spPr>
            <a:xfrm>
              <a:off x="3992917" y="4561039"/>
              <a:ext cx="307075" cy="307075"/>
            </a:xfrm>
            <a:custGeom>
              <a:avLst/>
              <a:gdLst>
                <a:gd name="connsiteX0" fmla="*/ 27 w 307074"/>
                <a:gd name="connsiteY0" fmla="*/ 153544 h 307074"/>
                <a:gd name="connsiteX1" fmla="*/ 157501 w 307074"/>
                <a:gd name="connsiteY1" fmla="*/ 7 h 307074"/>
                <a:gd name="connsiteX2" fmla="*/ 311038 w 307074"/>
                <a:gd name="connsiteY2" fmla="*/ 156694 h 307074"/>
                <a:gd name="connsiteX3" fmla="*/ 153564 w 307074"/>
                <a:gd name="connsiteY3" fmla="*/ 310231 h 307074"/>
                <a:gd name="connsiteX4" fmla="*/ 27 w 307074"/>
                <a:gd name="connsiteY4" fmla="*/ 153544 h 307074"/>
                <a:gd name="connsiteX5" fmla="*/ 77976 w 307074"/>
                <a:gd name="connsiteY5" fmla="*/ 153544 h 307074"/>
                <a:gd name="connsiteX6" fmla="*/ 152777 w 307074"/>
                <a:gd name="connsiteY6" fmla="*/ 231494 h 307074"/>
                <a:gd name="connsiteX7" fmla="*/ 231514 w 307074"/>
                <a:gd name="connsiteY7" fmla="*/ 155119 h 307074"/>
                <a:gd name="connsiteX8" fmla="*/ 154351 w 307074"/>
                <a:gd name="connsiteY8" fmla="*/ 77957 h 307074"/>
                <a:gd name="connsiteX9" fmla="*/ 77976 w 307074"/>
                <a:gd name="connsiteY9" fmla="*/ 153544 h 3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307074">
                  <a:moveTo>
                    <a:pt x="27" y="153544"/>
                  </a:moveTo>
                  <a:cubicBezTo>
                    <a:pt x="814" y="66146"/>
                    <a:pt x="69315" y="-780"/>
                    <a:pt x="157501" y="7"/>
                  </a:cubicBezTo>
                  <a:cubicBezTo>
                    <a:pt x="243324" y="794"/>
                    <a:pt x="311826" y="71657"/>
                    <a:pt x="311038" y="156694"/>
                  </a:cubicBezTo>
                  <a:cubicBezTo>
                    <a:pt x="309463" y="242517"/>
                    <a:pt x="239387" y="311806"/>
                    <a:pt x="153564" y="310231"/>
                  </a:cubicBezTo>
                  <a:cubicBezTo>
                    <a:pt x="66953" y="308656"/>
                    <a:pt x="-1548" y="239368"/>
                    <a:pt x="27" y="153544"/>
                  </a:cubicBezTo>
                  <a:close/>
                  <a:moveTo>
                    <a:pt x="77976" y="153544"/>
                  </a:moveTo>
                  <a:cubicBezTo>
                    <a:pt x="77189" y="195275"/>
                    <a:pt x="111046" y="229919"/>
                    <a:pt x="152777" y="231494"/>
                  </a:cubicBezTo>
                  <a:cubicBezTo>
                    <a:pt x="194507" y="233068"/>
                    <a:pt x="230726" y="197637"/>
                    <a:pt x="231514" y="155119"/>
                  </a:cubicBezTo>
                  <a:cubicBezTo>
                    <a:pt x="232301" y="113388"/>
                    <a:pt x="196869" y="77957"/>
                    <a:pt x="154351" y="77957"/>
                  </a:cubicBezTo>
                  <a:cubicBezTo>
                    <a:pt x="113408" y="77957"/>
                    <a:pt x="78764" y="111814"/>
                    <a:pt x="77976" y="153544"/>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2" name="Freeform: Shape 346">
              <a:extLst>
                <a:ext uri="{FF2B5EF4-FFF2-40B4-BE49-F238E27FC236}">
                  <a16:creationId xmlns:a16="http://schemas.microsoft.com/office/drawing/2014/main" id="{8ECAF2D6-5DB3-4EA4-8E52-8703AAB2D09D}"/>
                </a:ext>
              </a:extLst>
            </p:cNvPr>
            <p:cNvSpPr/>
            <p:nvPr/>
          </p:nvSpPr>
          <p:spPr>
            <a:xfrm>
              <a:off x="2801651" y="4655530"/>
              <a:ext cx="23621" cy="55116"/>
            </a:xfrm>
            <a:custGeom>
              <a:avLst/>
              <a:gdLst>
                <a:gd name="connsiteX0" fmla="*/ 23621 w 23621"/>
                <a:gd name="connsiteY0" fmla="*/ 60628 h 55115"/>
                <a:gd name="connsiteX1" fmla="*/ 0 w 23621"/>
                <a:gd name="connsiteY1" fmla="*/ 60628 h 55115"/>
                <a:gd name="connsiteX2" fmla="*/ 0 w 23621"/>
                <a:gd name="connsiteY2" fmla="*/ 0 h 55115"/>
                <a:gd name="connsiteX3" fmla="*/ 23621 w 23621"/>
                <a:gd name="connsiteY3" fmla="*/ 0 h 55115"/>
                <a:gd name="connsiteX4" fmla="*/ 23621 w 23621"/>
                <a:gd name="connsiteY4" fmla="*/ 60628 h 5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55115">
                  <a:moveTo>
                    <a:pt x="23621" y="60628"/>
                  </a:moveTo>
                  <a:cubicBezTo>
                    <a:pt x="14960" y="60628"/>
                    <a:pt x="7874" y="60628"/>
                    <a:pt x="0" y="60628"/>
                  </a:cubicBezTo>
                  <a:cubicBezTo>
                    <a:pt x="0" y="40156"/>
                    <a:pt x="0" y="20471"/>
                    <a:pt x="0" y="0"/>
                  </a:cubicBezTo>
                  <a:cubicBezTo>
                    <a:pt x="7874" y="0"/>
                    <a:pt x="14960" y="0"/>
                    <a:pt x="23621" y="0"/>
                  </a:cubicBezTo>
                  <a:cubicBezTo>
                    <a:pt x="23621" y="20471"/>
                    <a:pt x="23621" y="40156"/>
                    <a:pt x="23621" y="60628"/>
                  </a:cubicBezTo>
                  <a:close/>
                </a:path>
              </a:pathLst>
            </a:custGeom>
            <a:grpFill/>
            <a:ln w="7868" cap="flat">
              <a:solidFill>
                <a:schemeClr val="tx2">
                  <a:lumMod val="75000"/>
                </a:scheme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pic>
        <p:nvPicPr>
          <p:cNvPr id="53" name="Picture 2" descr="Afbeeldingsresultaat voor symbool recycleren">
            <a:extLst>
              <a:ext uri="{FF2B5EF4-FFF2-40B4-BE49-F238E27FC236}">
                <a16:creationId xmlns:a16="http://schemas.microsoft.com/office/drawing/2014/main" id="{B4458792-C0DD-4310-B334-0BBABF2377D4}"/>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20959" y="3654316"/>
            <a:ext cx="634089" cy="61946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Afbeeldingsresultaat voor symbool vrachtschip">
            <a:extLst>
              <a:ext uri="{FF2B5EF4-FFF2-40B4-BE49-F238E27FC236}">
                <a16:creationId xmlns:a16="http://schemas.microsoft.com/office/drawing/2014/main" id="{6803685D-23C7-4093-A968-49E0A16053F8}"/>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9779" b="89872" l="2500" r="96190">
                        <a14:foregroundMark x1="7976" y1="36438" x2="10238" y2="44005"/>
                        <a14:foregroundMark x1="10238" y1="44005" x2="8333" y2="59721"/>
                        <a14:foregroundMark x1="8333" y1="59721" x2="2619" y2="58673"/>
                        <a14:foregroundMark x1="41310" y1="38999" x2="49286" y2="40279"/>
                        <a14:foregroundMark x1="49286" y1="40279" x2="42619" y2="42608"/>
                        <a14:foregroundMark x1="59762" y1="41909" x2="62738" y2="42841"/>
                        <a14:foregroundMark x1="70595" y1="41211" x2="76667" y2="41094"/>
                        <a14:foregroundMark x1="70595" y1="50873" x2="76190" y2="50175"/>
                        <a14:foregroundMark x1="57262" y1="49360" x2="62500" y2="48778"/>
                        <a14:foregroundMark x1="44286" y1="50291" x2="50595" y2="50058"/>
                        <a14:foregroundMark x1="92381" y1="61467" x2="96190" y2="57509"/>
                      </a14:backgroundRemoval>
                    </a14:imgEffect>
                  </a14:imgLayer>
                </a14:imgProps>
              </a:ext>
              <a:ext uri="{28A0092B-C50C-407E-A947-70E740481C1C}">
                <a14:useLocalDpi xmlns:a14="http://schemas.microsoft.com/office/drawing/2010/main" val="0"/>
              </a:ext>
            </a:extLst>
          </a:blip>
          <a:srcRect t="28001" b="26893"/>
          <a:stretch/>
        </p:blipFill>
        <p:spPr bwMode="auto">
          <a:xfrm rot="1481259" flipH="1">
            <a:off x="5005762" y="3572238"/>
            <a:ext cx="1071453" cy="494286"/>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met pijl 68">
            <a:extLst>
              <a:ext uri="{FF2B5EF4-FFF2-40B4-BE49-F238E27FC236}">
                <a16:creationId xmlns:a16="http://schemas.microsoft.com/office/drawing/2014/main" id="{01163633-40CF-4CB5-BDCC-B111D9C20AC1}"/>
              </a:ext>
            </a:extLst>
          </p:cNvPr>
          <p:cNvCxnSpPr>
            <a:cxnSpLocks/>
          </p:cNvCxnSpPr>
          <p:nvPr/>
        </p:nvCxnSpPr>
        <p:spPr>
          <a:xfrm flipH="1" flipV="1">
            <a:off x="1626980" y="1683751"/>
            <a:ext cx="5006988" cy="2257792"/>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kstvak 65">
            <a:extLst>
              <a:ext uri="{FF2B5EF4-FFF2-40B4-BE49-F238E27FC236}">
                <a16:creationId xmlns:a16="http://schemas.microsoft.com/office/drawing/2014/main" id="{1438D2F2-E38D-40D6-9D44-7555BDA59B81}"/>
              </a:ext>
            </a:extLst>
          </p:cNvPr>
          <p:cNvSpPr txBox="1"/>
          <p:nvPr/>
        </p:nvSpPr>
        <p:spPr>
          <a:xfrm rot="1435601">
            <a:off x="5158828" y="3198483"/>
            <a:ext cx="716863" cy="1323439"/>
          </a:xfrm>
          <a:prstGeom prst="rect">
            <a:avLst/>
          </a:prstGeom>
          <a:noFill/>
        </p:spPr>
        <p:txBody>
          <a:bodyPr wrap="none" rtlCol="0">
            <a:spAutoFit/>
          </a:bodyPr>
          <a:lstStyle/>
          <a:p>
            <a:r>
              <a:rPr lang="nl-BE" sz="8000" dirty="0">
                <a:solidFill>
                  <a:srgbClr val="FF0000"/>
                </a:solidFill>
              </a:rPr>
              <a:t>X</a:t>
            </a:r>
          </a:p>
        </p:txBody>
      </p:sp>
      <p:sp>
        <p:nvSpPr>
          <p:cNvPr id="57" name="TextBox 56">
            <a:extLst>
              <a:ext uri="{FF2B5EF4-FFF2-40B4-BE49-F238E27FC236}">
                <a16:creationId xmlns:a16="http://schemas.microsoft.com/office/drawing/2014/main" id="{EE66CB64-F57F-4F03-B6C8-4FE59AE7E397}"/>
              </a:ext>
            </a:extLst>
          </p:cNvPr>
          <p:cNvSpPr txBox="1"/>
          <p:nvPr/>
        </p:nvSpPr>
        <p:spPr>
          <a:xfrm>
            <a:off x="6835806" y="4369128"/>
            <a:ext cx="553065" cy="646331"/>
          </a:xfrm>
          <a:prstGeom prst="rect">
            <a:avLst/>
          </a:prstGeom>
          <a:solidFill>
            <a:schemeClr val="bg1"/>
          </a:solidFill>
        </p:spPr>
        <p:txBody>
          <a:bodyPr wrap="square" rtlCol="0">
            <a:spAutoFit/>
          </a:bodyPr>
          <a:lstStyle/>
          <a:p>
            <a:r>
              <a:rPr lang="fr-BE" dirty="0">
                <a:solidFill>
                  <a:srgbClr val="92D050"/>
                </a:solidFill>
              </a:rPr>
              <a:t>POL</a:t>
            </a:r>
          </a:p>
          <a:p>
            <a:endParaRPr lang="en-GB" dirty="0"/>
          </a:p>
        </p:txBody>
      </p:sp>
      <p:pic>
        <p:nvPicPr>
          <p:cNvPr id="58" name="Picture 2" descr="NIPPON EXPRESS HOLDINGS">
            <a:extLst>
              <a:ext uri="{FF2B5EF4-FFF2-40B4-BE49-F238E27FC236}">
                <a16:creationId xmlns:a16="http://schemas.microsoft.com/office/drawing/2014/main" id="{CF6E5A57-2F84-4EC5-8D07-6C5E9628B2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348" y="4670477"/>
            <a:ext cx="603980" cy="317577"/>
          </a:xfrm>
          <a:prstGeom prst="rect">
            <a:avLst/>
          </a:prstGeom>
          <a:noFill/>
          <a:extLst>
            <a:ext uri="{909E8E84-426E-40DD-AFC4-6F175D3DCCD1}">
              <a14:hiddenFill xmlns:a14="http://schemas.microsoft.com/office/drawing/2010/main">
                <a:solidFill>
                  <a:srgbClr val="FFFFFF"/>
                </a:solidFill>
              </a14:hiddenFill>
            </a:ext>
          </a:extLst>
        </p:spPr>
      </p:pic>
      <p:sp>
        <p:nvSpPr>
          <p:cNvPr id="60" name="Tekstvak 65">
            <a:extLst>
              <a:ext uri="{FF2B5EF4-FFF2-40B4-BE49-F238E27FC236}">
                <a16:creationId xmlns:a16="http://schemas.microsoft.com/office/drawing/2014/main" id="{8FA00965-5D20-414E-A3C0-8BFD754EC9D6}"/>
              </a:ext>
            </a:extLst>
          </p:cNvPr>
          <p:cNvSpPr txBox="1"/>
          <p:nvPr/>
        </p:nvSpPr>
        <p:spPr>
          <a:xfrm rot="1435601">
            <a:off x="7699157" y="4157578"/>
            <a:ext cx="716863" cy="1323439"/>
          </a:xfrm>
          <a:prstGeom prst="rect">
            <a:avLst/>
          </a:prstGeom>
          <a:noFill/>
        </p:spPr>
        <p:txBody>
          <a:bodyPr wrap="none" rtlCol="0">
            <a:spAutoFit/>
          </a:bodyPr>
          <a:lstStyle/>
          <a:p>
            <a:r>
              <a:rPr lang="nl-BE" sz="8000" dirty="0">
                <a:solidFill>
                  <a:srgbClr val="FF0000"/>
                </a:solidFill>
              </a:rPr>
              <a:t>X</a:t>
            </a:r>
          </a:p>
        </p:txBody>
      </p:sp>
      <p:sp>
        <p:nvSpPr>
          <p:cNvPr id="59" name="Tekstvak 65">
            <a:extLst>
              <a:ext uri="{FF2B5EF4-FFF2-40B4-BE49-F238E27FC236}">
                <a16:creationId xmlns:a16="http://schemas.microsoft.com/office/drawing/2014/main" id="{C1BD9D7E-859E-4FBD-A7ED-94AC526F97D4}"/>
              </a:ext>
            </a:extLst>
          </p:cNvPr>
          <p:cNvSpPr txBox="1"/>
          <p:nvPr/>
        </p:nvSpPr>
        <p:spPr>
          <a:xfrm rot="1435601">
            <a:off x="7859026" y="3597188"/>
            <a:ext cx="716863" cy="1323439"/>
          </a:xfrm>
          <a:prstGeom prst="rect">
            <a:avLst/>
          </a:prstGeom>
          <a:noFill/>
        </p:spPr>
        <p:txBody>
          <a:bodyPr wrap="none" rtlCol="0">
            <a:spAutoFit/>
          </a:bodyPr>
          <a:lstStyle/>
          <a:p>
            <a:r>
              <a:rPr lang="nl-BE" sz="8000" dirty="0">
                <a:solidFill>
                  <a:srgbClr val="FF0000"/>
                </a:solidFill>
              </a:rPr>
              <a:t>X</a:t>
            </a:r>
          </a:p>
        </p:txBody>
      </p:sp>
      <p:pic>
        <p:nvPicPr>
          <p:cNvPr id="7" name="Graphic 6" descr="Warehouse with solid fill">
            <a:extLst>
              <a:ext uri="{FF2B5EF4-FFF2-40B4-BE49-F238E27FC236}">
                <a16:creationId xmlns:a16="http://schemas.microsoft.com/office/drawing/2014/main" id="{956DF78E-4E0D-46ED-B0E6-633F7A45C1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9416" y="4903184"/>
            <a:ext cx="799764" cy="799764"/>
          </a:xfrm>
          <a:prstGeom prst="rect">
            <a:avLst/>
          </a:prstGeom>
        </p:spPr>
      </p:pic>
    </p:spTree>
    <p:extLst>
      <p:ext uri="{BB962C8B-B14F-4D97-AF65-F5344CB8AC3E}">
        <p14:creationId xmlns:p14="http://schemas.microsoft.com/office/powerpoint/2010/main" val="135038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5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6" grpId="0"/>
      <p:bldP spid="56" grpId="1"/>
      <p:bldP spid="60" grpId="0"/>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11129818" y="6125007"/>
            <a:ext cx="685800" cy="365125"/>
          </a:xfrm>
        </p:spPr>
        <p:txBody>
          <a:bodyPr/>
          <a:lstStyle/>
          <a:p>
            <a:fld id="{EE5D8E2F-EF3E-4AD3-A629-985FC1834987}" type="slidenum">
              <a:rPr lang="en-US" smtClean="0"/>
              <a:t>17</a:t>
            </a:fld>
            <a:endParaRPr lang="en-US" dirty="0"/>
          </a:p>
        </p:txBody>
      </p:sp>
      <p:graphicFrame>
        <p:nvGraphicFramePr>
          <p:cNvPr id="20" name="Tabel 4">
            <a:extLst>
              <a:ext uri="{FF2B5EF4-FFF2-40B4-BE49-F238E27FC236}">
                <a16:creationId xmlns:a16="http://schemas.microsoft.com/office/drawing/2014/main" id="{19EDB775-4848-444D-B0F9-88735033BD08}"/>
              </a:ext>
            </a:extLst>
          </p:cNvPr>
          <p:cNvGraphicFramePr>
            <a:graphicFrameLocks noGrp="1"/>
          </p:cNvGraphicFramePr>
          <p:nvPr>
            <p:extLst>
              <p:ext uri="{D42A27DB-BD31-4B8C-83A1-F6EECF244321}">
                <p14:modId xmlns:p14="http://schemas.microsoft.com/office/powerpoint/2010/main" val="675677306"/>
              </p:ext>
            </p:extLst>
          </p:nvPr>
        </p:nvGraphicFramePr>
        <p:xfrm>
          <a:off x="834872" y="1408743"/>
          <a:ext cx="4565119" cy="2444166"/>
        </p:xfrm>
        <a:graphic>
          <a:graphicData uri="http://schemas.openxmlformats.org/drawingml/2006/table">
            <a:tbl>
              <a:tblPr firstRow="1" bandRow="1">
                <a:tableStyleId>{793D81CF-94F2-401A-BA57-92F5A7B2D0C5}</a:tableStyleId>
              </a:tblPr>
              <a:tblGrid>
                <a:gridCol w="1477944">
                  <a:extLst>
                    <a:ext uri="{9D8B030D-6E8A-4147-A177-3AD203B41FA5}">
                      <a16:colId xmlns:a16="http://schemas.microsoft.com/office/drawing/2014/main" val="420519018"/>
                    </a:ext>
                  </a:extLst>
                </a:gridCol>
                <a:gridCol w="804615">
                  <a:extLst>
                    <a:ext uri="{9D8B030D-6E8A-4147-A177-3AD203B41FA5}">
                      <a16:colId xmlns:a16="http://schemas.microsoft.com/office/drawing/2014/main" val="498051395"/>
                    </a:ext>
                  </a:extLst>
                </a:gridCol>
                <a:gridCol w="1141280">
                  <a:extLst>
                    <a:ext uri="{9D8B030D-6E8A-4147-A177-3AD203B41FA5}">
                      <a16:colId xmlns:a16="http://schemas.microsoft.com/office/drawing/2014/main" val="3835747403"/>
                    </a:ext>
                  </a:extLst>
                </a:gridCol>
                <a:gridCol w="1141280">
                  <a:extLst>
                    <a:ext uri="{9D8B030D-6E8A-4147-A177-3AD203B41FA5}">
                      <a16:colId xmlns:a16="http://schemas.microsoft.com/office/drawing/2014/main" val="947552799"/>
                    </a:ext>
                  </a:extLst>
                </a:gridCol>
              </a:tblGrid>
              <a:tr h="948384">
                <a:tc>
                  <a:txBody>
                    <a:bodyPr/>
                    <a:lstStyle/>
                    <a:p>
                      <a:r>
                        <a:rPr lang="nl-BE" sz="1400" dirty="0" err="1">
                          <a:ln>
                            <a:noFill/>
                          </a:ln>
                          <a:solidFill>
                            <a:schemeClr val="bg1"/>
                          </a:solidFill>
                          <a:latin typeface="Abadi" panose="020B0604020104020204" pitchFamily="34" charset="0"/>
                        </a:rPr>
                        <a:t>Haulage</a:t>
                      </a:r>
                      <a:r>
                        <a:rPr lang="nl-BE" sz="1400" dirty="0">
                          <a:ln>
                            <a:noFill/>
                          </a:ln>
                          <a:solidFill>
                            <a:schemeClr val="bg1"/>
                          </a:solidFill>
                          <a:latin typeface="Abadi" panose="020B0604020104020204" pitchFamily="34" charset="0"/>
                        </a:rPr>
                        <a:t> </a:t>
                      </a:r>
                      <a:r>
                        <a:rPr lang="nl-BE" sz="1400" dirty="0" err="1">
                          <a:ln>
                            <a:noFill/>
                          </a:ln>
                          <a:solidFill>
                            <a:schemeClr val="bg1"/>
                          </a:solidFill>
                          <a:latin typeface="Abadi" panose="020B0604020104020204" pitchFamily="34" charset="0"/>
                        </a:rPr>
                        <a:t>method</a:t>
                      </a:r>
                      <a:endParaRPr lang="nl-BE" sz="1400" dirty="0">
                        <a:ln>
                          <a:noFill/>
                        </a:ln>
                        <a:solidFill>
                          <a:schemeClr val="bg1"/>
                        </a:solidFill>
                        <a:latin typeface="Abadi" panose="020B0604020104020204" pitchFamily="34" charset="0"/>
                      </a:endParaRPr>
                    </a:p>
                  </a:txBody>
                  <a:tcPr>
                    <a:solidFill>
                      <a:schemeClr val="bg1">
                        <a:lumMod val="65000"/>
                      </a:schemeClr>
                    </a:solidFill>
                  </a:tcPr>
                </a:tc>
                <a:tc>
                  <a:txBody>
                    <a:bodyPr/>
                    <a:lstStyle/>
                    <a:p>
                      <a:r>
                        <a:rPr lang="nl-BE" sz="1400" dirty="0">
                          <a:ln>
                            <a:noFill/>
                          </a:ln>
                          <a:solidFill>
                            <a:schemeClr val="bg1"/>
                          </a:solidFill>
                          <a:latin typeface="Abadi" panose="020B0604020104020204" pitchFamily="34" charset="0"/>
                        </a:rPr>
                        <a:t>Truck</a:t>
                      </a:r>
                    </a:p>
                  </a:txBody>
                  <a:tcPr>
                    <a:solidFill>
                      <a:schemeClr val="bg1">
                        <a:lumMod val="65000"/>
                      </a:schemeClr>
                    </a:solidFill>
                  </a:tcPr>
                </a:tc>
                <a:tc>
                  <a:txBody>
                    <a:bodyPr/>
                    <a:lstStyle/>
                    <a:p>
                      <a:r>
                        <a:rPr lang="nl-BE" sz="1400" dirty="0" err="1">
                          <a:ln>
                            <a:noFill/>
                          </a:ln>
                          <a:solidFill>
                            <a:schemeClr val="bg1"/>
                          </a:solidFill>
                          <a:latin typeface="Abadi" panose="020B0604020104020204" pitchFamily="34" charset="0"/>
                        </a:rPr>
                        <a:t>Inland</a:t>
                      </a:r>
                      <a:r>
                        <a:rPr lang="nl-BE" sz="1400" dirty="0">
                          <a:ln>
                            <a:noFill/>
                          </a:ln>
                          <a:solidFill>
                            <a:schemeClr val="bg1"/>
                          </a:solidFill>
                          <a:latin typeface="Abadi" panose="020B0604020104020204" pitchFamily="34" charset="0"/>
                        </a:rPr>
                        <a:t> </a:t>
                      </a:r>
                      <a:r>
                        <a:rPr lang="nl-BE" sz="1400" dirty="0" err="1">
                          <a:ln>
                            <a:noFill/>
                          </a:ln>
                          <a:solidFill>
                            <a:schemeClr val="bg1"/>
                          </a:solidFill>
                          <a:latin typeface="Abadi" panose="020B0604020104020204" pitchFamily="34" charset="0"/>
                        </a:rPr>
                        <a:t>shipping</a:t>
                      </a:r>
                      <a:endParaRPr lang="nl-BE" sz="1400" dirty="0">
                        <a:ln>
                          <a:noFill/>
                        </a:ln>
                        <a:solidFill>
                          <a:schemeClr val="bg1"/>
                        </a:solidFill>
                        <a:latin typeface="Abadi" panose="020B0604020104020204" pitchFamily="34" charset="0"/>
                      </a:endParaRPr>
                    </a:p>
                  </a:txBody>
                  <a:tcPr>
                    <a:solidFill>
                      <a:schemeClr val="bg1">
                        <a:lumMod val="65000"/>
                      </a:schemeClr>
                    </a:solidFill>
                  </a:tcPr>
                </a:tc>
                <a:tc>
                  <a:txBody>
                    <a:bodyPr/>
                    <a:lstStyle/>
                    <a:p>
                      <a:r>
                        <a:rPr lang="nl-BE" sz="1400" dirty="0">
                          <a:ln>
                            <a:noFill/>
                          </a:ln>
                          <a:solidFill>
                            <a:schemeClr val="bg1"/>
                          </a:solidFill>
                          <a:latin typeface="Abadi" panose="020B0604020104020204" pitchFamily="34" charset="0"/>
                        </a:rPr>
                        <a:t>Total </a:t>
                      </a:r>
                      <a:r>
                        <a:rPr lang="nl-BE" sz="1400" dirty="0" err="1">
                          <a:ln>
                            <a:noFill/>
                          </a:ln>
                          <a:solidFill>
                            <a:schemeClr val="bg1"/>
                          </a:solidFill>
                          <a:latin typeface="Abadi" panose="020B0604020104020204" pitchFamily="34" charset="0"/>
                        </a:rPr>
                        <a:t>distance</a:t>
                      </a:r>
                      <a:endParaRPr lang="nl-BE" sz="1400" dirty="0">
                        <a:ln>
                          <a:noFill/>
                        </a:ln>
                        <a:solidFill>
                          <a:schemeClr val="bg1"/>
                        </a:solidFill>
                        <a:latin typeface="Abadi" panose="020B0604020104020204" pitchFamily="34" charset="0"/>
                      </a:endParaRPr>
                    </a:p>
                  </a:txBody>
                  <a:tcPr>
                    <a:solidFill>
                      <a:schemeClr val="bg1">
                        <a:lumMod val="65000"/>
                      </a:schemeClr>
                    </a:solidFill>
                  </a:tcPr>
                </a:tc>
                <a:extLst>
                  <a:ext uri="{0D108BD9-81ED-4DB2-BD59-A6C34878D82A}">
                    <a16:rowId xmlns:a16="http://schemas.microsoft.com/office/drawing/2014/main" val="1707729734"/>
                  </a:ext>
                </a:extLst>
              </a:tr>
              <a:tr h="457094">
                <a:tc>
                  <a:txBody>
                    <a:bodyPr/>
                    <a:lstStyle/>
                    <a:p>
                      <a:r>
                        <a:rPr lang="nl-BE" sz="1400" dirty="0">
                          <a:solidFill>
                            <a:schemeClr val="tx2">
                              <a:lumMod val="75000"/>
                            </a:schemeClr>
                          </a:solidFill>
                          <a:latin typeface="Abadi" panose="020B0604020104020204" pitchFamily="34" charset="0"/>
                        </a:rPr>
                        <a:t>Road</a:t>
                      </a:r>
                    </a:p>
                  </a:txBody>
                  <a:tcPr/>
                </a:tc>
                <a:tc>
                  <a:txBody>
                    <a:bodyPr/>
                    <a:lstStyle/>
                    <a:p>
                      <a:pPr algn="ctr"/>
                      <a:r>
                        <a:rPr lang="nl-BE" sz="1400" dirty="0">
                          <a:solidFill>
                            <a:schemeClr val="tx2">
                              <a:lumMod val="75000"/>
                            </a:schemeClr>
                          </a:solidFill>
                          <a:latin typeface="Abadi" panose="020B0604020104020204" pitchFamily="34" charset="0"/>
                        </a:rPr>
                        <a:t>440 km</a:t>
                      </a:r>
                    </a:p>
                  </a:txBody>
                  <a:tcPr/>
                </a:tc>
                <a:tc>
                  <a:txBody>
                    <a:bodyPr/>
                    <a:lstStyle/>
                    <a:p>
                      <a:pPr algn="ctr"/>
                      <a:r>
                        <a:rPr lang="nl-BE" sz="1400" dirty="0">
                          <a:solidFill>
                            <a:schemeClr val="tx2">
                              <a:lumMod val="75000"/>
                            </a:schemeClr>
                          </a:solidFill>
                          <a:latin typeface="Abadi" panose="020B0604020104020204" pitchFamily="34" charset="0"/>
                        </a:rPr>
                        <a:t>0 km</a:t>
                      </a:r>
                    </a:p>
                  </a:txBody>
                  <a:tcPr/>
                </a:tc>
                <a:tc>
                  <a:txBody>
                    <a:bodyPr/>
                    <a:lstStyle/>
                    <a:p>
                      <a:pPr algn="ctr"/>
                      <a:r>
                        <a:rPr lang="nl-BE" sz="1400" dirty="0">
                          <a:solidFill>
                            <a:schemeClr val="tx2">
                              <a:lumMod val="75000"/>
                            </a:schemeClr>
                          </a:solidFill>
                          <a:latin typeface="Abadi" panose="020B0604020104020204" pitchFamily="34" charset="0"/>
                        </a:rPr>
                        <a:t>440 km</a:t>
                      </a:r>
                    </a:p>
                  </a:txBody>
                  <a:tcPr/>
                </a:tc>
                <a:extLst>
                  <a:ext uri="{0D108BD9-81ED-4DB2-BD59-A6C34878D82A}">
                    <a16:rowId xmlns:a16="http://schemas.microsoft.com/office/drawing/2014/main" val="2927705062"/>
                  </a:ext>
                </a:extLst>
              </a:tr>
              <a:tr h="488271">
                <a:tc>
                  <a:txBody>
                    <a:bodyPr/>
                    <a:lstStyle/>
                    <a:p>
                      <a:r>
                        <a:rPr lang="nl-BE" sz="1400" dirty="0" err="1">
                          <a:solidFill>
                            <a:schemeClr val="tx2">
                              <a:lumMod val="75000"/>
                            </a:schemeClr>
                          </a:solidFill>
                          <a:latin typeface="Abadi" panose="020B0604020104020204" pitchFamily="34" charset="0"/>
                        </a:rPr>
                        <a:t>Intermodal</a:t>
                      </a:r>
                      <a:r>
                        <a:rPr lang="nl-BE" sz="1400" dirty="0">
                          <a:solidFill>
                            <a:schemeClr val="tx2">
                              <a:lumMod val="75000"/>
                            </a:schemeClr>
                          </a:solidFill>
                          <a:latin typeface="Abadi" panose="020B0604020104020204" pitchFamily="34" charset="0"/>
                        </a:rPr>
                        <a:t> (</a:t>
                      </a:r>
                      <a:r>
                        <a:rPr lang="nl-BE" sz="1400" dirty="0" err="1">
                          <a:solidFill>
                            <a:schemeClr val="tx2">
                              <a:lumMod val="75000"/>
                            </a:schemeClr>
                          </a:solidFill>
                          <a:latin typeface="Abadi" panose="020B0604020104020204" pitchFamily="34" charset="0"/>
                        </a:rPr>
                        <a:t>Round</a:t>
                      </a:r>
                      <a:r>
                        <a:rPr lang="nl-BE" sz="1400" dirty="0">
                          <a:solidFill>
                            <a:schemeClr val="tx2">
                              <a:lumMod val="75000"/>
                            </a:schemeClr>
                          </a:solidFill>
                          <a:latin typeface="Abadi" panose="020B0604020104020204" pitchFamily="34" charset="0"/>
                        </a:rPr>
                        <a:t> Trip)</a:t>
                      </a:r>
                    </a:p>
                  </a:txBody>
                  <a:tcPr/>
                </a:tc>
                <a:tc>
                  <a:txBody>
                    <a:bodyPr/>
                    <a:lstStyle/>
                    <a:p>
                      <a:pPr algn="ctr"/>
                      <a:r>
                        <a:rPr lang="nl-BE" sz="1400" dirty="0">
                          <a:solidFill>
                            <a:schemeClr val="tx2">
                              <a:lumMod val="75000"/>
                            </a:schemeClr>
                          </a:solidFill>
                          <a:latin typeface="Abadi" panose="020B0604020104020204" pitchFamily="34" charset="0"/>
                        </a:rPr>
                        <a:t>58 km</a:t>
                      </a:r>
                    </a:p>
                  </a:txBody>
                  <a:tcPr/>
                </a:tc>
                <a:tc>
                  <a:txBody>
                    <a:bodyPr/>
                    <a:lstStyle/>
                    <a:p>
                      <a:pPr algn="ctr"/>
                      <a:r>
                        <a:rPr lang="nl-BE" sz="1400" dirty="0">
                          <a:solidFill>
                            <a:schemeClr val="tx2">
                              <a:lumMod val="75000"/>
                            </a:schemeClr>
                          </a:solidFill>
                          <a:latin typeface="Abadi" panose="020B0604020104020204" pitchFamily="34" charset="0"/>
                        </a:rPr>
                        <a:t>400 km</a:t>
                      </a:r>
                    </a:p>
                  </a:txBody>
                  <a:tcPr/>
                </a:tc>
                <a:tc>
                  <a:txBody>
                    <a:bodyPr/>
                    <a:lstStyle/>
                    <a:p>
                      <a:pPr algn="ctr"/>
                      <a:r>
                        <a:rPr lang="nl-BE" sz="1400" dirty="0">
                          <a:solidFill>
                            <a:schemeClr val="tx2">
                              <a:lumMod val="75000"/>
                            </a:schemeClr>
                          </a:solidFill>
                          <a:latin typeface="Abadi" panose="020B0604020104020204" pitchFamily="34" charset="0"/>
                        </a:rPr>
                        <a:t>458 km</a:t>
                      </a:r>
                    </a:p>
                  </a:txBody>
                  <a:tcPr/>
                </a:tc>
                <a:extLst>
                  <a:ext uri="{0D108BD9-81ED-4DB2-BD59-A6C34878D82A}">
                    <a16:rowId xmlns:a16="http://schemas.microsoft.com/office/drawing/2014/main" val="4232282370"/>
                  </a:ext>
                </a:extLst>
              </a:tr>
              <a:tr h="520528">
                <a:tc>
                  <a:txBody>
                    <a:bodyPr/>
                    <a:lstStyle/>
                    <a:p>
                      <a:r>
                        <a:rPr lang="nl-BE" sz="1400" dirty="0">
                          <a:solidFill>
                            <a:schemeClr val="tx2">
                              <a:lumMod val="75000"/>
                            </a:schemeClr>
                          </a:solidFill>
                          <a:latin typeface="Abadi" panose="020B0604020104020204" pitchFamily="34" charset="0"/>
                        </a:rPr>
                        <a:t>Container re-</a:t>
                      </a:r>
                      <a:r>
                        <a:rPr lang="nl-BE" sz="1400" dirty="0" err="1">
                          <a:solidFill>
                            <a:schemeClr val="tx2">
                              <a:lumMod val="75000"/>
                            </a:schemeClr>
                          </a:solidFill>
                          <a:latin typeface="Abadi" panose="020B0604020104020204" pitchFamily="34" charset="0"/>
                        </a:rPr>
                        <a:t>use</a:t>
                      </a:r>
                      <a:endParaRPr lang="nl-BE" sz="1400" dirty="0">
                        <a:solidFill>
                          <a:schemeClr val="tx2">
                            <a:lumMod val="75000"/>
                          </a:schemeClr>
                        </a:solidFill>
                        <a:latin typeface="Abadi" panose="020B0604020104020204" pitchFamily="34" charset="0"/>
                      </a:endParaRPr>
                    </a:p>
                  </a:txBody>
                  <a:tcPr/>
                </a:tc>
                <a:tc>
                  <a:txBody>
                    <a:bodyPr/>
                    <a:lstStyle/>
                    <a:p>
                      <a:pPr algn="ctr"/>
                      <a:r>
                        <a:rPr lang="nl-BE" sz="1400" dirty="0">
                          <a:solidFill>
                            <a:schemeClr val="tx2">
                              <a:lumMod val="75000"/>
                            </a:schemeClr>
                          </a:solidFill>
                          <a:latin typeface="Abadi" panose="020B0604020104020204" pitchFamily="34" charset="0"/>
                        </a:rPr>
                        <a:t>58 km</a:t>
                      </a:r>
                    </a:p>
                  </a:txBody>
                  <a:tcPr/>
                </a:tc>
                <a:tc>
                  <a:txBody>
                    <a:bodyPr/>
                    <a:lstStyle/>
                    <a:p>
                      <a:pPr algn="ctr"/>
                      <a:r>
                        <a:rPr lang="nl-BE" sz="1400" dirty="0">
                          <a:solidFill>
                            <a:schemeClr val="tx2">
                              <a:lumMod val="75000"/>
                            </a:schemeClr>
                          </a:solidFill>
                          <a:latin typeface="Abadi" panose="020B0604020104020204" pitchFamily="34" charset="0"/>
                        </a:rPr>
                        <a:t>200 km</a:t>
                      </a:r>
                    </a:p>
                  </a:txBody>
                  <a:tcPr/>
                </a:tc>
                <a:tc>
                  <a:txBody>
                    <a:bodyPr/>
                    <a:lstStyle/>
                    <a:p>
                      <a:pPr algn="ctr"/>
                      <a:r>
                        <a:rPr lang="nl-BE" sz="1400" b="1" u="sng" dirty="0">
                          <a:solidFill>
                            <a:schemeClr val="tx2">
                              <a:lumMod val="75000"/>
                            </a:schemeClr>
                          </a:solidFill>
                          <a:latin typeface="Abadi" panose="020B0604020104020204" pitchFamily="34" charset="0"/>
                        </a:rPr>
                        <a:t>258 km</a:t>
                      </a:r>
                    </a:p>
                  </a:txBody>
                  <a:tcPr/>
                </a:tc>
                <a:extLst>
                  <a:ext uri="{0D108BD9-81ED-4DB2-BD59-A6C34878D82A}">
                    <a16:rowId xmlns:a16="http://schemas.microsoft.com/office/drawing/2014/main" val="4187684989"/>
                  </a:ext>
                </a:extLst>
              </a:tr>
            </a:tbl>
          </a:graphicData>
        </a:graphic>
      </p:graphicFrame>
      <p:graphicFrame>
        <p:nvGraphicFramePr>
          <p:cNvPr id="23" name="Tabel 47">
            <a:extLst>
              <a:ext uri="{FF2B5EF4-FFF2-40B4-BE49-F238E27FC236}">
                <a16:creationId xmlns:a16="http://schemas.microsoft.com/office/drawing/2014/main" id="{DF33E1D3-A976-4F25-81A2-06B125EB0E38}"/>
              </a:ext>
            </a:extLst>
          </p:cNvPr>
          <p:cNvGraphicFramePr>
            <a:graphicFrameLocks noGrp="1"/>
          </p:cNvGraphicFramePr>
          <p:nvPr>
            <p:extLst>
              <p:ext uri="{D42A27DB-BD31-4B8C-83A1-F6EECF244321}">
                <p14:modId xmlns:p14="http://schemas.microsoft.com/office/powerpoint/2010/main" val="575806263"/>
              </p:ext>
            </p:extLst>
          </p:nvPr>
        </p:nvGraphicFramePr>
        <p:xfrm>
          <a:off x="5715583" y="1408744"/>
          <a:ext cx="5777479" cy="2444167"/>
        </p:xfrm>
        <a:graphic>
          <a:graphicData uri="http://schemas.openxmlformats.org/drawingml/2006/table">
            <a:tbl>
              <a:tblPr firstRow="1" bandRow="1">
                <a:tableStyleId>{793D81CF-94F2-401A-BA57-92F5A7B2D0C5}</a:tableStyleId>
              </a:tblPr>
              <a:tblGrid>
                <a:gridCol w="1614455">
                  <a:extLst>
                    <a:ext uri="{9D8B030D-6E8A-4147-A177-3AD203B41FA5}">
                      <a16:colId xmlns:a16="http://schemas.microsoft.com/office/drawing/2014/main" val="420519018"/>
                    </a:ext>
                  </a:extLst>
                </a:gridCol>
                <a:gridCol w="940590">
                  <a:extLst>
                    <a:ext uri="{9D8B030D-6E8A-4147-A177-3AD203B41FA5}">
                      <a16:colId xmlns:a16="http://schemas.microsoft.com/office/drawing/2014/main" val="498051395"/>
                    </a:ext>
                  </a:extLst>
                </a:gridCol>
                <a:gridCol w="1144575">
                  <a:extLst>
                    <a:ext uri="{9D8B030D-6E8A-4147-A177-3AD203B41FA5}">
                      <a16:colId xmlns:a16="http://schemas.microsoft.com/office/drawing/2014/main" val="3835747403"/>
                    </a:ext>
                  </a:extLst>
                </a:gridCol>
                <a:gridCol w="1257899">
                  <a:extLst>
                    <a:ext uri="{9D8B030D-6E8A-4147-A177-3AD203B41FA5}">
                      <a16:colId xmlns:a16="http://schemas.microsoft.com/office/drawing/2014/main" val="947552799"/>
                    </a:ext>
                  </a:extLst>
                </a:gridCol>
                <a:gridCol w="819960">
                  <a:extLst>
                    <a:ext uri="{9D8B030D-6E8A-4147-A177-3AD203B41FA5}">
                      <a16:colId xmlns:a16="http://schemas.microsoft.com/office/drawing/2014/main" val="1988296228"/>
                    </a:ext>
                  </a:extLst>
                </a:gridCol>
              </a:tblGrid>
              <a:tr h="605625">
                <a:tc>
                  <a:txBody>
                    <a:bodyPr/>
                    <a:lstStyle/>
                    <a:p>
                      <a:r>
                        <a:rPr lang="nl-BE" sz="1400" dirty="0" err="1">
                          <a:ln>
                            <a:noFill/>
                          </a:ln>
                          <a:solidFill>
                            <a:schemeClr val="bg1"/>
                          </a:solidFill>
                          <a:latin typeface="Abadi" panose="020B0604020104020204" pitchFamily="34" charset="0"/>
                          <a:cs typeface="Aharoni" panose="02010803020104030203" pitchFamily="2" charset="-79"/>
                        </a:rPr>
                        <a:t>Haulage</a:t>
                      </a:r>
                      <a:r>
                        <a:rPr lang="nl-BE" sz="1400" dirty="0">
                          <a:ln>
                            <a:noFill/>
                          </a:ln>
                          <a:solidFill>
                            <a:schemeClr val="bg1"/>
                          </a:solidFill>
                          <a:latin typeface="Abadi" panose="020B0604020104020204" pitchFamily="34" charset="0"/>
                          <a:cs typeface="Aharoni" panose="02010803020104030203" pitchFamily="2" charset="-79"/>
                        </a:rPr>
                        <a:t> </a:t>
                      </a:r>
                      <a:r>
                        <a:rPr lang="nl-BE" sz="1400" dirty="0" err="1">
                          <a:ln>
                            <a:noFill/>
                          </a:ln>
                          <a:solidFill>
                            <a:schemeClr val="bg1"/>
                          </a:solidFill>
                          <a:latin typeface="Abadi" panose="020B0604020104020204" pitchFamily="34" charset="0"/>
                          <a:cs typeface="Aharoni" panose="02010803020104030203" pitchFamily="2" charset="-79"/>
                        </a:rPr>
                        <a:t>method</a:t>
                      </a:r>
                      <a:endParaRPr lang="nl-BE" sz="1400" dirty="0">
                        <a:ln>
                          <a:noFill/>
                        </a:ln>
                        <a:solidFill>
                          <a:schemeClr val="bg1"/>
                        </a:solidFill>
                        <a:latin typeface="Abadi" panose="020B0604020104020204" pitchFamily="34" charset="0"/>
                        <a:cs typeface="Aharoni" panose="02010803020104030203" pitchFamily="2" charset="-79"/>
                      </a:endParaRPr>
                    </a:p>
                  </a:txBody>
                  <a:tcPr>
                    <a:solidFill>
                      <a:schemeClr val="bg1">
                        <a:lumMod val="65000"/>
                      </a:schemeClr>
                    </a:solidFill>
                  </a:tcPr>
                </a:tc>
                <a:tc>
                  <a:txBody>
                    <a:bodyPr/>
                    <a:lstStyle/>
                    <a:p>
                      <a:pPr algn="ctr"/>
                      <a:r>
                        <a:rPr lang="nl-BE" sz="1400" dirty="0">
                          <a:ln>
                            <a:noFill/>
                          </a:ln>
                          <a:solidFill>
                            <a:schemeClr val="bg1"/>
                          </a:solidFill>
                          <a:latin typeface="Abadi" panose="020B0604020104020204" pitchFamily="34" charset="0"/>
                          <a:cs typeface="Aharoni" panose="02010803020104030203" pitchFamily="2" charset="-79"/>
                        </a:rPr>
                        <a:t>Truck</a:t>
                      </a:r>
                    </a:p>
                  </a:txBody>
                  <a:tcPr>
                    <a:solidFill>
                      <a:schemeClr val="bg1">
                        <a:lumMod val="65000"/>
                      </a:schemeClr>
                    </a:solidFill>
                  </a:tcPr>
                </a:tc>
                <a:tc>
                  <a:txBody>
                    <a:bodyPr/>
                    <a:lstStyle/>
                    <a:p>
                      <a:pPr algn="ctr"/>
                      <a:r>
                        <a:rPr lang="nl-BE" sz="1400" dirty="0" err="1">
                          <a:ln>
                            <a:noFill/>
                          </a:ln>
                          <a:solidFill>
                            <a:schemeClr val="bg1"/>
                          </a:solidFill>
                          <a:latin typeface="Abadi" panose="020B0604020104020204" pitchFamily="34" charset="0"/>
                          <a:cs typeface="Aharoni" panose="02010803020104030203" pitchFamily="2" charset="-79"/>
                        </a:rPr>
                        <a:t>Inland</a:t>
                      </a:r>
                      <a:r>
                        <a:rPr lang="nl-BE" sz="1400" dirty="0">
                          <a:ln>
                            <a:noFill/>
                          </a:ln>
                          <a:solidFill>
                            <a:schemeClr val="bg1"/>
                          </a:solidFill>
                          <a:latin typeface="Abadi" panose="020B0604020104020204" pitchFamily="34" charset="0"/>
                          <a:cs typeface="Aharoni" panose="02010803020104030203" pitchFamily="2" charset="-79"/>
                        </a:rPr>
                        <a:t> </a:t>
                      </a:r>
                      <a:r>
                        <a:rPr lang="nl-BE" sz="1400" dirty="0" err="1">
                          <a:ln>
                            <a:noFill/>
                          </a:ln>
                          <a:solidFill>
                            <a:schemeClr val="bg1"/>
                          </a:solidFill>
                          <a:latin typeface="Abadi" panose="020B0604020104020204" pitchFamily="34" charset="0"/>
                          <a:cs typeface="Aharoni" panose="02010803020104030203" pitchFamily="2" charset="-79"/>
                        </a:rPr>
                        <a:t>shipping</a:t>
                      </a:r>
                      <a:endParaRPr lang="nl-BE" sz="1400" dirty="0">
                        <a:ln>
                          <a:noFill/>
                        </a:ln>
                        <a:solidFill>
                          <a:schemeClr val="bg1"/>
                        </a:solidFill>
                        <a:latin typeface="Abadi" panose="020B0604020104020204" pitchFamily="34" charset="0"/>
                        <a:cs typeface="Aharoni" panose="02010803020104030203" pitchFamily="2" charset="-79"/>
                      </a:endParaRPr>
                    </a:p>
                  </a:txBody>
                  <a:tcPr>
                    <a:solidFill>
                      <a:schemeClr val="bg1">
                        <a:lumMod val="65000"/>
                      </a:schemeClr>
                    </a:solidFill>
                  </a:tcPr>
                </a:tc>
                <a:tc>
                  <a:txBody>
                    <a:bodyPr/>
                    <a:lstStyle/>
                    <a:p>
                      <a:pPr algn="ctr"/>
                      <a:r>
                        <a:rPr lang="nl-BE" sz="1400" dirty="0" err="1">
                          <a:ln>
                            <a:noFill/>
                          </a:ln>
                          <a:solidFill>
                            <a:schemeClr val="bg1"/>
                          </a:solidFill>
                          <a:latin typeface="Abadi" panose="020B0604020104020204" pitchFamily="34" charset="0"/>
                          <a:cs typeface="Aharoni" panose="02010803020104030203" pitchFamily="2" charset="-79"/>
                        </a:rPr>
                        <a:t>Transship-ments</a:t>
                      </a:r>
                      <a:endParaRPr lang="nl-BE" sz="1400" dirty="0">
                        <a:ln>
                          <a:noFill/>
                        </a:ln>
                        <a:solidFill>
                          <a:schemeClr val="bg1"/>
                        </a:solidFill>
                        <a:latin typeface="Abadi" panose="020B0604020104020204" pitchFamily="34" charset="0"/>
                        <a:cs typeface="Aharoni" panose="02010803020104030203" pitchFamily="2" charset="-79"/>
                      </a:endParaRPr>
                    </a:p>
                  </a:txBody>
                  <a:tcPr>
                    <a:solidFill>
                      <a:schemeClr val="bg1">
                        <a:lumMod val="65000"/>
                      </a:schemeClr>
                    </a:solidFill>
                  </a:tcPr>
                </a:tc>
                <a:tc>
                  <a:txBody>
                    <a:bodyPr/>
                    <a:lstStyle/>
                    <a:p>
                      <a:pPr algn="ctr"/>
                      <a:r>
                        <a:rPr lang="nl-BE" sz="1400" dirty="0">
                          <a:ln>
                            <a:noFill/>
                          </a:ln>
                          <a:solidFill>
                            <a:schemeClr val="bg1"/>
                          </a:solidFill>
                          <a:latin typeface="Abadi" panose="020B0604020104020204" pitchFamily="34" charset="0"/>
                          <a:cs typeface="Aharoni" panose="02010803020104030203" pitchFamily="2" charset="-79"/>
                        </a:rPr>
                        <a:t>Total</a:t>
                      </a:r>
                    </a:p>
                  </a:txBody>
                  <a:tcPr>
                    <a:solidFill>
                      <a:schemeClr val="bg1">
                        <a:lumMod val="65000"/>
                      </a:schemeClr>
                    </a:solidFill>
                  </a:tcPr>
                </a:tc>
                <a:extLst>
                  <a:ext uri="{0D108BD9-81ED-4DB2-BD59-A6C34878D82A}">
                    <a16:rowId xmlns:a16="http://schemas.microsoft.com/office/drawing/2014/main" val="1707729734"/>
                  </a:ext>
                </a:extLst>
              </a:tr>
              <a:tr h="513789">
                <a:tc>
                  <a:txBody>
                    <a:bodyPr/>
                    <a:lstStyle/>
                    <a:p>
                      <a:r>
                        <a:rPr lang="nl-BE" sz="1400" dirty="0">
                          <a:solidFill>
                            <a:schemeClr val="tx2">
                              <a:lumMod val="75000"/>
                            </a:schemeClr>
                          </a:solidFill>
                          <a:latin typeface="Abadi" panose="020B0604020104020204" pitchFamily="34" charset="0"/>
                          <a:cs typeface="Aharoni" panose="02010803020104030203" pitchFamily="2" charset="-79"/>
                        </a:rPr>
                        <a:t>Road</a:t>
                      </a: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338,1</a:t>
                      </a: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0</a:t>
                      </a: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16</a:t>
                      </a: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354,1</a:t>
                      </a:r>
                    </a:p>
                  </a:txBody>
                  <a:tcPr/>
                </a:tc>
                <a:extLst>
                  <a:ext uri="{0D108BD9-81ED-4DB2-BD59-A6C34878D82A}">
                    <a16:rowId xmlns:a16="http://schemas.microsoft.com/office/drawing/2014/main" val="2927705062"/>
                  </a:ext>
                </a:extLst>
              </a:tr>
              <a:tr h="599032">
                <a:tc>
                  <a:txBody>
                    <a:bodyPr/>
                    <a:lstStyle/>
                    <a:p>
                      <a:r>
                        <a:rPr lang="nl-BE" sz="1400" dirty="0" err="1">
                          <a:solidFill>
                            <a:schemeClr val="tx2">
                              <a:lumMod val="75000"/>
                            </a:schemeClr>
                          </a:solidFill>
                          <a:latin typeface="Abadi" panose="020B0604020104020204" pitchFamily="34" charset="0"/>
                          <a:cs typeface="Aharoni" panose="02010803020104030203" pitchFamily="2" charset="-79"/>
                        </a:rPr>
                        <a:t>Intermodal</a:t>
                      </a:r>
                      <a:endParaRPr lang="nl-BE" sz="1400" dirty="0">
                        <a:solidFill>
                          <a:schemeClr val="tx2">
                            <a:lumMod val="75000"/>
                          </a:schemeClr>
                        </a:solidFill>
                        <a:latin typeface="Abadi" panose="020B0604020104020204" pitchFamily="34" charset="0"/>
                        <a:cs typeface="Aharoni" panose="02010803020104030203" pitchFamily="2" charset="-79"/>
                      </a:endParaRPr>
                    </a:p>
                    <a:p>
                      <a:r>
                        <a:rPr lang="nl-BE" sz="1400" dirty="0">
                          <a:solidFill>
                            <a:schemeClr val="tx2">
                              <a:lumMod val="75000"/>
                            </a:schemeClr>
                          </a:solidFill>
                          <a:latin typeface="Abadi" panose="020B0604020104020204" pitchFamily="34" charset="0"/>
                          <a:cs typeface="Aharoni" panose="02010803020104030203" pitchFamily="2" charset="-79"/>
                        </a:rPr>
                        <a:t>(</a:t>
                      </a:r>
                      <a:r>
                        <a:rPr lang="nl-BE" sz="1400" dirty="0" err="1">
                          <a:solidFill>
                            <a:schemeClr val="tx2">
                              <a:lumMod val="75000"/>
                            </a:schemeClr>
                          </a:solidFill>
                          <a:latin typeface="Abadi" panose="020B0604020104020204" pitchFamily="34" charset="0"/>
                          <a:cs typeface="Aharoni" panose="02010803020104030203" pitchFamily="2" charset="-79"/>
                        </a:rPr>
                        <a:t>Round</a:t>
                      </a:r>
                      <a:r>
                        <a:rPr lang="nl-BE" sz="1400" dirty="0">
                          <a:solidFill>
                            <a:schemeClr val="tx2">
                              <a:lumMod val="75000"/>
                            </a:schemeClr>
                          </a:solidFill>
                          <a:latin typeface="Abadi" panose="020B0604020104020204" pitchFamily="34" charset="0"/>
                          <a:cs typeface="Aharoni" panose="02010803020104030203" pitchFamily="2" charset="-79"/>
                        </a:rPr>
                        <a:t> trip)</a:t>
                      </a: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41,8</a:t>
                      </a: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68</a:t>
                      </a: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64</a:t>
                      </a: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173,8</a:t>
                      </a:r>
                    </a:p>
                  </a:txBody>
                  <a:tcPr/>
                </a:tc>
                <a:extLst>
                  <a:ext uri="{0D108BD9-81ED-4DB2-BD59-A6C34878D82A}">
                    <a16:rowId xmlns:a16="http://schemas.microsoft.com/office/drawing/2014/main" val="4232282370"/>
                  </a:ext>
                </a:extLst>
              </a:tr>
              <a:tr h="725721">
                <a:tc>
                  <a:txBody>
                    <a:bodyPr/>
                    <a:lstStyle/>
                    <a:p>
                      <a:r>
                        <a:rPr lang="nl-BE" sz="1400" dirty="0">
                          <a:solidFill>
                            <a:schemeClr val="tx2">
                              <a:lumMod val="75000"/>
                            </a:schemeClr>
                          </a:solidFill>
                          <a:latin typeface="Abadi" panose="020B0604020104020204" pitchFamily="34" charset="0"/>
                          <a:cs typeface="Aharoni" panose="02010803020104030203" pitchFamily="2" charset="-79"/>
                        </a:rPr>
                        <a:t>Container re-</a:t>
                      </a:r>
                      <a:r>
                        <a:rPr lang="nl-BE" sz="1400" dirty="0" err="1">
                          <a:solidFill>
                            <a:schemeClr val="tx2">
                              <a:lumMod val="75000"/>
                            </a:schemeClr>
                          </a:solidFill>
                          <a:latin typeface="Abadi" panose="020B0604020104020204" pitchFamily="34" charset="0"/>
                          <a:cs typeface="Aharoni" panose="02010803020104030203" pitchFamily="2" charset="-79"/>
                        </a:rPr>
                        <a:t>use</a:t>
                      </a:r>
                      <a:endParaRPr lang="nl-BE" sz="1400" dirty="0">
                        <a:solidFill>
                          <a:schemeClr val="tx2">
                            <a:lumMod val="75000"/>
                          </a:schemeClr>
                        </a:solidFill>
                        <a:latin typeface="Abadi" panose="020B0604020104020204" pitchFamily="34" charset="0"/>
                        <a:cs typeface="Aharoni" panose="02010803020104030203" pitchFamily="2" charset="-79"/>
                      </a:endParaRP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41,8</a:t>
                      </a: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34</a:t>
                      </a:r>
                    </a:p>
                  </a:txBody>
                  <a:tcPr/>
                </a:tc>
                <a:tc>
                  <a:txBody>
                    <a:bodyPr/>
                    <a:lstStyle/>
                    <a:p>
                      <a:pPr algn="ctr"/>
                      <a:r>
                        <a:rPr lang="nl-BE" sz="1400" dirty="0">
                          <a:solidFill>
                            <a:schemeClr val="tx2">
                              <a:lumMod val="75000"/>
                            </a:schemeClr>
                          </a:solidFill>
                          <a:latin typeface="Abadi" panose="020B0604020104020204" pitchFamily="34" charset="0"/>
                          <a:cs typeface="Aharoni" panose="02010803020104030203" pitchFamily="2" charset="-79"/>
                        </a:rPr>
                        <a:t>40</a:t>
                      </a:r>
                    </a:p>
                  </a:txBody>
                  <a:tcPr/>
                </a:tc>
                <a:tc>
                  <a:txBody>
                    <a:bodyPr/>
                    <a:lstStyle/>
                    <a:p>
                      <a:pPr algn="ctr"/>
                      <a:r>
                        <a:rPr lang="nl-BE" sz="1400" b="1" i="0" u="sng" dirty="0">
                          <a:solidFill>
                            <a:schemeClr val="tx2">
                              <a:lumMod val="75000"/>
                            </a:schemeClr>
                          </a:solidFill>
                          <a:latin typeface="Abadi" panose="020B0604020104020204" pitchFamily="34" charset="0"/>
                          <a:cs typeface="Aharoni" panose="02010803020104030203" pitchFamily="2" charset="-79"/>
                        </a:rPr>
                        <a:t>115,8</a:t>
                      </a:r>
                    </a:p>
                  </a:txBody>
                  <a:tcPr/>
                </a:tc>
                <a:extLst>
                  <a:ext uri="{0D108BD9-81ED-4DB2-BD59-A6C34878D82A}">
                    <a16:rowId xmlns:a16="http://schemas.microsoft.com/office/drawing/2014/main" val="4187684989"/>
                  </a:ext>
                </a:extLst>
              </a:tr>
            </a:tbl>
          </a:graphicData>
        </a:graphic>
      </p:graphicFrame>
      <p:sp>
        <p:nvSpPr>
          <p:cNvPr id="24" name="Tekstvak 18">
            <a:extLst>
              <a:ext uri="{FF2B5EF4-FFF2-40B4-BE49-F238E27FC236}">
                <a16:creationId xmlns:a16="http://schemas.microsoft.com/office/drawing/2014/main" id="{6574CB66-36B2-45CB-8DC9-4FCE591F71AF}"/>
              </a:ext>
            </a:extLst>
          </p:cNvPr>
          <p:cNvSpPr txBox="1"/>
          <p:nvPr/>
        </p:nvSpPr>
        <p:spPr>
          <a:xfrm>
            <a:off x="7800355" y="914478"/>
            <a:ext cx="2690029" cy="338554"/>
          </a:xfrm>
          <a:prstGeom prst="rect">
            <a:avLst/>
          </a:prstGeom>
          <a:noFill/>
        </p:spPr>
        <p:txBody>
          <a:bodyPr wrap="square" rtlCol="0">
            <a:spAutoFit/>
          </a:bodyPr>
          <a:lstStyle/>
          <a:p>
            <a:r>
              <a:rPr lang="nl-BE" sz="1600" dirty="0">
                <a:solidFill>
                  <a:schemeClr val="tx2">
                    <a:lumMod val="75000"/>
                  </a:schemeClr>
                </a:solidFill>
                <a:latin typeface="Abadi" panose="020B0604020104020204" pitchFamily="34" charset="0"/>
              </a:rPr>
              <a:t>*CO2 </a:t>
            </a:r>
            <a:r>
              <a:rPr lang="nl-BE" sz="1600" dirty="0" err="1">
                <a:solidFill>
                  <a:schemeClr val="tx2">
                    <a:lumMod val="75000"/>
                  </a:schemeClr>
                </a:solidFill>
                <a:latin typeface="Abadi" panose="020B0604020104020204" pitchFamily="34" charset="0"/>
              </a:rPr>
              <a:t>expressed</a:t>
            </a:r>
            <a:r>
              <a:rPr lang="nl-BE" sz="1600" dirty="0">
                <a:solidFill>
                  <a:schemeClr val="tx2">
                    <a:lumMod val="75000"/>
                  </a:schemeClr>
                </a:solidFill>
                <a:latin typeface="Abadi" panose="020B0604020104020204" pitchFamily="34" charset="0"/>
              </a:rPr>
              <a:t> in kg</a:t>
            </a:r>
          </a:p>
        </p:txBody>
      </p:sp>
      <p:sp>
        <p:nvSpPr>
          <p:cNvPr id="25" name="TextBox 24">
            <a:extLst>
              <a:ext uri="{FF2B5EF4-FFF2-40B4-BE49-F238E27FC236}">
                <a16:creationId xmlns:a16="http://schemas.microsoft.com/office/drawing/2014/main" id="{D5E47406-0CEA-4BEB-9CF2-B20C02A28AA6}"/>
              </a:ext>
            </a:extLst>
          </p:cNvPr>
          <p:cNvSpPr txBox="1"/>
          <p:nvPr/>
        </p:nvSpPr>
        <p:spPr>
          <a:xfrm>
            <a:off x="6537405" y="4507402"/>
            <a:ext cx="4394447" cy="646331"/>
          </a:xfrm>
          <a:prstGeom prst="rect">
            <a:avLst/>
          </a:prstGeom>
          <a:noFill/>
        </p:spPr>
        <p:txBody>
          <a:bodyPr wrap="square">
            <a:spAutoFit/>
          </a:bodyPr>
          <a:lstStyle/>
          <a:p>
            <a:r>
              <a:rPr lang="en-US" sz="1200" b="1" dirty="0">
                <a:solidFill>
                  <a:schemeClr val="tx2">
                    <a:lumMod val="75000"/>
                  </a:schemeClr>
                </a:solidFill>
              </a:rPr>
              <a:t>Container re-use results in: </a:t>
            </a:r>
          </a:p>
          <a:p>
            <a:pPr marL="285750" indent="-285750">
              <a:buFont typeface="Arial" panose="020B0604020202020204" pitchFamily="34" charset="0"/>
              <a:buChar char="•"/>
            </a:pPr>
            <a:r>
              <a:rPr lang="en-US" sz="1200" b="1" dirty="0">
                <a:solidFill>
                  <a:schemeClr val="tx2">
                    <a:lumMod val="75000"/>
                  </a:schemeClr>
                </a:solidFill>
              </a:rPr>
              <a:t>67 % reduction compared to road haulage</a:t>
            </a:r>
          </a:p>
          <a:p>
            <a:pPr marL="285750" indent="-285750">
              <a:buFont typeface="Arial" panose="020B0604020202020204" pitchFamily="34" charset="0"/>
              <a:buChar char="•"/>
            </a:pPr>
            <a:r>
              <a:rPr lang="en-US" sz="1200" b="1" dirty="0">
                <a:solidFill>
                  <a:schemeClr val="tx2">
                    <a:lumMod val="75000"/>
                  </a:schemeClr>
                </a:solidFill>
              </a:rPr>
              <a:t>33 % reduction compared to regular intermodal transport</a:t>
            </a:r>
          </a:p>
        </p:txBody>
      </p:sp>
      <p:sp>
        <p:nvSpPr>
          <p:cNvPr id="27" name="TextBox 26">
            <a:extLst>
              <a:ext uri="{FF2B5EF4-FFF2-40B4-BE49-F238E27FC236}">
                <a16:creationId xmlns:a16="http://schemas.microsoft.com/office/drawing/2014/main" id="{BAAD590D-C897-42FE-B261-705548B18080}"/>
              </a:ext>
            </a:extLst>
          </p:cNvPr>
          <p:cNvSpPr txBox="1"/>
          <p:nvPr/>
        </p:nvSpPr>
        <p:spPr>
          <a:xfrm>
            <a:off x="7705817" y="545146"/>
            <a:ext cx="2317073" cy="369332"/>
          </a:xfrm>
          <a:prstGeom prst="rect">
            <a:avLst/>
          </a:prstGeom>
          <a:solidFill>
            <a:srgbClr val="8DC500"/>
          </a:solidFill>
        </p:spPr>
        <p:txBody>
          <a:bodyPr wrap="square" rtlCol="0">
            <a:spAutoFit/>
          </a:bodyPr>
          <a:lstStyle/>
          <a:p>
            <a:pPr algn="ctr"/>
            <a:r>
              <a:rPr lang="fr-BE" dirty="0"/>
              <a:t>Emission </a:t>
            </a:r>
            <a:r>
              <a:rPr lang="fr-BE" dirty="0" err="1"/>
              <a:t>Comparison</a:t>
            </a:r>
            <a:endParaRPr lang="en-GB" dirty="0"/>
          </a:p>
        </p:txBody>
      </p:sp>
      <p:sp>
        <p:nvSpPr>
          <p:cNvPr id="28" name="TextBox 27">
            <a:extLst>
              <a:ext uri="{FF2B5EF4-FFF2-40B4-BE49-F238E27FC236}">
                <a16:creationId xmlns:a16="http://schemas.microsoft.com/office/drawing/2014/main" id="{52083C8E-CC79-4B7D-8672-67C8D9644E2B}"/>
              </a:ext>
            </a:extLst>
          </p:cNvPr>
          <p:cNvSpPr txBox="1"/>
          <p:nvPr/>
        </p:nvSpPr>
        <p:spPr>
          <a:xfrm>
            <a:off x="1794768" y="545146"/>
            <a:ext cx="2317073" cy="369332"/>
          </a:xfrm>
          <a:prstGeom prst="rect">
            <a:avLst/>
          </a:prstGeom>
          <a:solidFill>
            <a:srgbClr val="8DC500"/>
          </a:solidFill>
        </p:spPr>
        <p:txBody>
          <a:bodyPr wrap="square" rtlCol="0">
            <a:spAutoFit/>
          </a:bodyPr>
          <a:lstStyle/>
          <a:p>
            <a:pPr algn="ctr"/>
            <a:r>
              <a:rPr lang="fr-BE" dirty="0"/>
              <a:t>Distance analyses</a:t>
            </a:r>
            <a:endParaRPr lang="en-GB" dirty="0"/>
          </a:p>
        </p:txBody>
      </p:sp>
    </p:spTree>
    <p:extLst>
      <p:ext uri="{BB962C8B-B14F-4D97-AF65-F5344CB8AC3E}">
        <p14:creationId xmlns:p14="http://schemas.microsoft.com/office/powerpoint/2010/main" val="4049670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11129818" y="6125007"/>
            <a:ext cx="685800" cy="365125"/>
          </a:xfrm>
        </p:spPr>
        <p:txBody>
          <a:bodyPr/>
          <a:lstStyle/>
          <a:p>
            <a:fld id="{EE5D8E2F-EF3E-4AD3-A629-985FC1834987}" type="slidenum">
              <a:rPr lang="en-US" smtClean="0"/>
              <a:t>18</a:t>
            </a:fld>
            <a:endParaRPr lang="en-US" dirty="0"/>
          </a:p>
        </p:txBody>
      </p:sp>
      <p:sp>
        <p:nvSpPr>
          <p:cNvPr id="28" name="TextBox 27">
            <a:extLst>
              <a:ext uri="{FF2B5EF4-FFF2-40B4-BE49-F238E27FC236}">
                <a16:creationId xmlns:a16="http://schemas.microsoft.com/office/drawing/2014/main" id="{52083C8E-CC79-4B7D-8672-67C8D9644E2B}"/>
              </a:ext>
            </a:extLst>
          </p:cNvPr>
          <p:cNvSpPr txBox="1"/>
          <p:nvPr/>
        </p:nvSpPr>
        <p:spPr>
          <a:xfrm>
            <a:off x="4937463" y="633923"/>
            <a:ext cx="2317073" cy="369332"/>
          </a:xfrm>
          <a:prstGeom prst="rect">
            <a:avLst/>
          </a:prstGeom>
          <a:solidFill>
            <a:srgbClr val="8DC500"/>
          </a:solidFill>
        </p:spPr>
        <p:txBody>
          <a:bodyPr wrap="square" rtlCol="0">
            <a:spAutoFit/>
          </a:bodyPr>
          <a:lstStyle/>
          <a:p>
            <a:pPr algn="ctr"/>
            <a:r>
              <a:rPr lang="fr-BE" dirty="0"/>
              <a:t>Price analyses </a:t>
            </a:r>
            <a:endParaRPr lang="en-GB" dirty="0"/>
          </a:p>
        </p:txBody>
      </p:sp>
      <p:graphicFrame>
        <p:nvGraphicFramePr>
          <p:cNvPr id="9" name="Tabel 113">
            <a:extLst>
              <a:ext uri="{FF2B5EF4-FFF2-40B4-BE49-F238E27FC236}">
                <a16:creationId xmlns:a16="http://schemas.microsoft.com/office/drawing/2014/main" id="{2AC351CF-E33A-4842-8180-7A2BDE37385B}"/>
              </a:ext>
            </a:extLst>
          </p:cNvPr>
          <p:cNvGraphicFramePr>
            <a:graphicFrameLocks noGrp="1"/>
          </p:cNvGraphicFramePr>
          <p:nvPr>
            <p:extLst>
              <p:ext uri="{D42A27DB-BD31-4B8C-83A1-F6EECF244321}">
                <p14:modId xmlns:p14="http://schemas.microsoft.com/office/powerpoint/2010/main" val="1992194939"/>
              </p:ext>
            </p:extLst>
          </p:nvPr>
        </p:nvGraphicFramePr>
        <p:xfrm>
          <a:off x="367720" y="1216991"/>
          <a:ext cx="5318761" cy="731520"/>
        </p:xfrm>
        <a:graphic>
          <a:graphicData uri="http://schemas.openxmlformats.org/drawingml/2006/table">
            <a:tbl>
              <a:tblPr firstRow="1" bandRow="1">
                <a:tableStyleId>{F5AB1C69-6EDB-4FF4-983F-18BD219EF322}</a:tableStyleId>
              </a:tblPr>
              <a:tblGrid>
                <a:gridCol w="3845031">
                  <a:extLst>
                    <a:ext uri="{9D8B030D-6E8A-4147-A177-3AD203B41FA5}">
                      <a16:colId xmlns:a16="http://schemas.microsoft.com/office/drawing/2014/main" val="1226994818"/>
                    </a:ext>
                  </a:extLst>
                </a:gridCol>
                <a:gridCol w="1473730">
                  <a:extLst>
                    <a:ext uri="{9D8B030D-6E8A-4147-A177-3AD203B41FA5}">
                      <a16:colId xmlns:a16="http://schemas.microsoft.com/office/drawing/2014/main" val="348838445"/>
                    </a:ext>
                  </a:extLst>
                </a:gridCol>
              </a:tblGrid>
              <a:tr h="143668">
                <a:tc gridSpan="2">
                  <a:txBody>
                    <a:bodyPr/>
                    <a:lstStyle/>
                    <a:p>
                      <a:r>
                        <a:rPr lang="nl-BE" dirty="0" err="1">
                          <a:solidFill>
                            <a:schemeClr val="tx2">
                              <a:lumMod val="75000"/>
                            </a:schemeClr>
                          </a:solidFill>
                          <a:latin typeface="Abadi" panose="020B0604020104020204" pitchFamily="34" charset="0"/>
                        </a:rPr>
                        <a:t>Roundtrip</a:t>
                      </a:r>
                      <a:r>
                        <a:rPr lang="nl-BE" dirty="0">
                          <a:solidFill>
                            <a:schemeClr val="tx2">
                              <a:lumMod val="75000"/>
                            </a:schemeClr>
                          </a:solidFill>
                          <a:latin typeface="Abadi" panose="020B0604020104020204" pitchFamily="34" charset="0"/>
                        </a:rPr>
                        <a:t> </a:t>
                      </a:r>
                      <a:r>
                        <a:rPr lang="nl-BE" dirty="0" err="1">
                          <a:solidFill>
                            <a:schemeClr val="tx2">
                              <a:lumMod val="75000"/>
                            </a:schemeClr>
                          </a:solidFill>
                          <a:latin typeface="Abadi" panose="020B0604020104020204" pitchFamily="34" charset="0"/>
                        </a:rPr>
                        <a:t>road</a:t>
                      </a:r>
                      <a:endParaRPr lang="nl-BE" dirty="0">
                        <a:solidFill>
                          <a:schemeClr val="tx2">
                            <a:lumMod val="75000"/>
                          </a:schemeClr>
                        </a:solidFill>
                        <a:latin typeface="Abadi" panose="020B0604020104020204" pitchFamily="34" charset="0"/>
                      </a:endParaRPr>
                    </a:p>
                  </a:txBody>
                  <a:tcPr/>
                </a:tc>
                <a:tc hMerge="1">
                  <a:txBody>
                    <a:bodyPr/>
                    <a:lstStyle/>
                    <a:p>
                      <a:endParaRPr lang="nl-BE" dirty="0">
                        <a:solidFill>
                          <a:schemeClr val="tx1"/>
                        </a:solidFill>
                      </a:endParaRPr>
                    </a:p>
                  </a:txBody>
                  <a:tcPr/>
                </a:tc>
                <a:extLst>
                  <a:ext uri="{0D108BD9-81ED-4DB2-BD59-A6C34878D82A}">
                    <a16:rowId xmlns:a16="http://schemas.microsoft.com/office/drawing/2014/main" val="1177243585"/>
                  </a:ext>
                </a:extLst>
              </a:tr>
              <a:tr h="143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solidFill>
                            <a:schemeClr val="tx2">
                              <a:lumMod val="75000"/>
                            </a:schemeClr>
                          </a:solidFill>
                          <a:latin typeface="Abadi" panose="020B0604020104020204" pitchFamily="34" charset="0"/>
                          <a:sym typeface="Wingdings" panose="05000000000000000000" pitchFamily="2" charset="2"/>
                        </a:rPr>
                        <a:t>Total </a:t>
                      </a:r>
                      <a:r>
                        <a:rPr lang="nl-BE" b="1" dirty="0" err="1">
                          <a:solidFill>
                            <a:schemeClr val="tx2">
                              <a:lumMod val="75000"/>
                            </a:schemeClr>
                          </a:solidFill>
                          <a:latin typeface="Abadi" panose="020B0604020104020204" pitchFamily="34" charset="0"/>
                          <a:sym typeface="Wingdings" panose="05000000000000000000" pitchFamily="2" charset="2"/>
                        </a:rPr>
                        <a:t>cost</a:t>
                      </a:r>
                      <a:endParaRPr lang="nl-BE" b="1" dirty="0">
                        <a:solidFill>
                          <a:schemeClr val="tx2">
                            <a:lumMod val="75000"/>
                          </a:schemeClr>
                        </a:solidFill>
                        <a:latin typeface="Abadi" panose="020B0604020104020204" pitchFamily="34" charset="0"/>
                        <a:sym typeface="Wingdings" panose="05000000000000000000" pitchFamily="2" charset="2"/>
                      </a:endParaRP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solidFill>
                            <a:schemeClr val="tx2">
                              <a:lumMod val="75000"/>
                            </a:schemeClr>
                          </a:solidFill>
                          <a:latin typeface="Abadi" panose="020B0604020104020204" pitchFamily="34" charset="0"/>
                          <a:sym typeface="Wingdings" panose="05000000000000000000" pitchFamily="2" charset="2"/>
                        </a:rPr>
                        <a:t>€ A</a:t>
                      </a:r>
                    </a:p>
                  </a:txBody>
                  <a:tcPr>
                    <a:solidFill>
                      <a:schemeClr val="accent3"/>
                    </a:solidFill>
                  </a:tcPr>
                </a:tc>
                <a:extLst>
                  <a:ext uri="{0D108BD9-81ED-4DB2-BD59-A6C34878D82A}">
                    <a16:rowId xmlns:a16="http://schemas.microsoft.com/office/drawing/2014/main" val="4008577769"/>
                  </a:ext>
                </a:extLst>
              </a:tr>
            </a:tbl>
          </a:graphicData>
        </a:graphic>
      </p:graphicFrame>
      <p:graphicFrame>
        <p:nvGraphicFramePr>
          <p:cNvPr id="10" name="Tabel 3">
            <a:extLst>
              <a:ext uri="{FF2B5EF4-FFF2-40B4-BE49-F238E27FC236}">
                <a16:creationId xmlns:a16="http://schemas.microsoft.com/office/drawing/2014/main" id="{5928FAAB-CC5F-4DAE-A810-E741CF516910}"/>
              </a:ext>
            </a:extLst>
          </p:cNvPr>
          <p:cNvGraphicFramePr>
            <a:graphicFrameLocks noGrp="1"/>
          </p:cNvGraphicFramePr>
          <p:nvPr>
            <p:extLst>
              <p:ext uri="{D42A27DB-BD31-4B8C-83A1-F6EECF244321}">
                <p14:modId xmlns:p14="http://schemas.microsoft.com/office/powerpoint/2010/main" val="2861419879"/>
              </p:ext>
            </p:extLst>
          </p:nvPr>
        </p:nvGraphicFramePr>
        <p:xfrm>
          <a:off x="5834621" y="2421853"/>
          <a:ext cx="5318761" cy="743266"/>
        </p:xfrm>
        <a:graphic>
          <a:graphicData uri="http://schemas.openxmlformats.org/drawingml/2006/table">
            <a:tbl>
              <a:tblPr firstRow="1" bandRow="1">
                <a:tableStyleId>{F5AB1C69-6EDB-4FF4-983F-18BD219EF322}</a:tableStyleId>
              </a:tblPr>
              <a:tblGrid>
                <a:gridCol w="3845031">
                  <a:extLst>
                    <a:ext uri="{9D8B030D-6E8A-4147-A177-3AD203B41FA5}">
                      <a16:colId xmlns:a16="http://schemas.microsoft.com/office/drawing/2014/main" val="1440227008"/>
                    </a:ext>
                  </a:extLst>
                </a:gridCol>
                <a:gridCol w="1473730">
                  <a:extLst>
                    <a:ext uri="{9D8B030D-6E8A-4147-A177-3AD203B41FA5}">
                      <a16:colId xmlns:a16="http://schemas.microsoft.com/office/drawing/2014/main" val="68668069"/>
                    </a:ext>
                  </a:extLst>
                </a:gridCol>
              </a:tblGrid>
              <a:tr h="371633">
                <a:tc gridSpan="2">
                  <a:txBody>
                    <a:bodyPr/>
                    <a:lstStyle/>
                    <a:p>
                      <a:r>
                        <a:rPr lang="nl-BE" dirty="0" err="1">
                          <a:solidFill>
                            <a:schemeClr val="tx2">
                              <a:lumMod val="75000"/>
                            </a:schemeClr>
                          </a:solidFill>
                          <a:latin typeface="Abadi" panose="020B0604020104020204" pitchFamily="34" charset="0"/>
                        </a:rPr>
                        <a:t>Roundtrip</a:t>
                      </a:r>
                      <a:r>
                        <a:rPr lang="nl-BE" dirty="0">
                          <a:solidFill>
                            <a:schemeClr val="tx2">
                              <a:lumMod val="75000"/>
                            </a:schemeClr>
                          </a:solidFill>
                          <a:latin typeface="Abadi" panose="020B0604020104020204" pitchFamily="34" charset="0"/>
                        </a:rPr>
                        <a:t> </a:t>
                      </a:r>
                      <a:r>
                        <a:rPr lang="nl-BE" dirty="0" err="1">
                          <a:solidFill>
                            <a:schemeClr val="tx2">
                              <a:lumMod val="75000"/>
                            </a:schemeClr>
                          </a:solidFill>
                          <a:latin typeface="Abadi" panose="020B0604020104020204" pitchFamily="34" charset="0"/>
                        </a:rPr>
                        <a:t>intermodal</a:t>
                      </a:r>
                      <a:r>
                        <a:rPr lang="nl-BE" dirty="0">
                          <a:solidFill>
                            <a:schemeClr val="tx2">
                              <a:lumMod val="75000"/>
                            </a:schemeClr>
                          </a:solidFill>
                          <a:latin typeface="Abadi" panose="020B0604020104020204" pitchFamily="34" charset="0"/>
                        </a:rPr>
                        <a:t> </a:t>
                      </a:r>
                    </a:p>
                  </a:txBody>
                  <a:tcPr/>
                </a:tc>
                <a:tc hMerge="1">
                  <a:txBody>
                    <a:bodyPr/>
                    <a:lstStyle/>
                    <a:p>
                      <a:endParaRPr lang="nl-BE" dirty="0">
                        <a:solidFill>
                          <a:schemeClr val="tx1"/>
                        </a:solidFill>
                      </a:endParaRPr>
                    </a:p>
                  </a:txBody>
                  <a:tcPr/>
                </a:tc>
                <a:extLst>
                  <a:ext uri="{0D108BD9-81ED-4DB2-BD59-A6C34878D82A}">
                    <a16:rowId xmlns:a16="http://schemas.microsoft.com/office/drawing/2014/main" val="2514285831"/>
                  </a:ext>
                </a:extLst>
              </a:tr>
              <a:tr h="371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solidFill>
                            <a:schemeClr val="tx2">
                              <a:lumMod val="75000"/>
                            </a:schemeClr>
                          </a:solidFill>
                          <a:latin typeface="Abadi" panose="020B0604020104020204" pitchFamily="34" charset="0"/>
                          <a:sym typeface="Wingdings" panose="05000000000000000000" pitchFamily="2" charset="2"/>
                        </a:rPr>
                        <a:t>Total </a:t>
                      </a:r>
                      <a:r>
                        <a:rPr lang="nl-BE" b="1" dirty="0" err="1">
                          <a:solidFill>
                            <a:schemeClr val="tx2">
                              <a:lumMod val="75000"/>
                            </a:schemeClr>
                          </a:solidFill>
                          <a:latin typeface="Abadi" panose="020B0604020104020204" pitchFamily="34" charset="0"/>
                          <a:sym typeface="Wingdings" panose="05000000000000000000" pitchFamily="2" charset="2"/>
                        </a:rPr>
                        <a:t>cost</a:t>
                      </a:r>
                      <a:endParaRPr lang="nl-BE" b="1" dirty="0">
                        <a:solidFill>
                          <a:schemeClr val="tx2">
                            <a:lumMod val="75000"/>
                          </a:schemeClr>
                        </a:solidFill>
                        <a:latin typeface="Abadi" panose="020B0604020104020204" pitchFamily="34" charset="0"/>
                        <a:sym typeface="Wingdings" panose="05000000000000000000" pitchFamily="2" charset="2"/>
                      </a:endParaRP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solidFill>
                            <a:schemeClr val="tx2">
                              <a:lumMod val="75000"/>
                            </a:schemeClr>
                          </a:solidFill>
                          <a:latin typeface="Abadi" panose="020B0604020104020204" pitchFamily="34" charset="0"/>
                          <a:sym typeface="Wingdings" panose="05000000000000000000" pitchFamily="2" charset="2"/>
                        </a:rPr>
                        <a:t>€ A-10%</a:t>
                      </a:r>
                    </a:p>
                  </a:txBody>
                  <a:tcPr>
                    <a:solidFill>
                      <a:schemeClr val="accent3"/>
                    </a:solidFill>
                  </a:tcPr>
                </a:tc>
                <a:extLst>
                  <a:ext uri="{0D108BD9-81ED-4DB2-BD59-A6C34878D82A}">
                    <a16:rowId xmlns:a16="http://schemas.microsoft.com/office/drawing/2014/main" val="804654790"/>
                  </a:ext>
                </a:extLst>
              </a:tr>
            </a:tbl>
          </a:graphicData>
        </a:graphic>
      </p:graphicFrame>
      <p:graphicFrame>
        <p:nvGraphicFramePr>
          <p:cNvPr id="11" name="Tabel 113">
            <a:extLst>
              <a:ext uri="{FF2B5EF4-FFF2-40B4-BE49-F238E27FC236}">
                <a16:creationId xmlns:a16="http://schemas.microsoft.com/office/drawing/2014/main" id="{B113E807-5321-4926-A17B-FEF8C76F47CA}"/>
              </a:ext>
            </a:extLst>
          </p:cNvPr>
          <p:cNvGraphicFramePr>
            <a:graphicFrameLocks noGrp="1"/>
          </p:cNvGraphicFramePr>
          <p:nvPr>
            <p:extLst>
              <p:ext uri="{D42A27DB-BD31-4B8C-83A1-F6EECF244321}">
                <p14:modId xmlns:p14="http://schemas.microsoft.com/office/powerpoint/2010/main" val="3711073452"/>
              </p:ext>
            </p:extLst>
          </p:nvPr>
        </p:nvGraphicFramePr>
        <p:xfrm>
          <a:off x="367720" y="3660176"/>
          <a:ext cx="5318761" cy="737393"/>
        </p:xfrm>
        <a:graphic>
          <a:graphicData uri="http://schemas.openxmlformats.org/drawingml/2006/table">
            <a:tbl>
              <a:tblPr firstRow="1" bandRow="1">
                <a:tableStyleId>{F5AB1C69-6EDB-4FF4-983F-18BD219EF322}</a:tableStyleId>
              </a:tblPr>
              <a:tblGrid>
                <a:gridCol w="3845031">
                  <a:extLst>
                    <a:ext uri="{9D8B030D-6E8A-4147-A177-3AD203B41FA5}">
                      <a16:colId xmlns:a16="http://schemas.microsoft.com/office/drawing/2014/main" val="1226994818"/>
                    </a:ext>
                  </a:extLst>
                </a:gridCol>
                <a:gridCol w="1473730">
                  <a:extLst>
                    <a:ext uri="{9D8B030D-6E8A-4147-A177-3AD203B41FA5}">
                      <a16:colId xmlns:a16="http://schemas.microsoft.com/office/drawing/2014/main" val="348838445"/>
                    </a:ext>
                  </a:extLst>
                </a:gridCol>
              </a:tblGrid>
              <a:tr h="322534">
                <a:tc gridSpan="2">
                  <a:txBody>
                    <a:bodyPr/>
                    <a:lstStyle/>
                    <a:p>
                      <a:r>
                        <a:rPr lang="nl-BE" dirty="0">
                          <a:solidFill>
                            <a:schemeClr val="tx2">
                              <a:lumMod val="75000"/>
                            </a:schemeClr>
                          </a:solidFill>
                          <a:latin typeface="Abadi" panose="020B0604020104020204" pitchFamily="34" charset="0"/>
                        </a:rPr>
                        <a:t>Single trip </a:t>
                      </a:r>
                      <a:r>
                        <a:rPr lang="nl-BE" dirty="0" err="1">
                          <a:solidFill>
                            <a:schemeClr val="tx2">
                              <a:lumMod val="75000"/>
                            </a:schemeClr>
                          </a:solidFill>
                          <a:latin typeface="Abadi" panose="020B0604020104020204" pitchFamily="34" charset="0"/>
                        </a:rPr>
                        <a:t>Intermodal</a:t>
                      </a:r>
                      <a:endParaRPr lang="nl-BE" dirty="0">
                        <a:solidFill>
                          <a:schemeClr val="tx2">
                            <a:lumMod val="75000"/>
                          </a:schemeClr>
                        </a:solidFill>
                        <a:latin typeface="Abadi" panose="020B0604020104020204" pitchFamily="34" charset="0"/>
                      </a:endParaRPr>
                    </a:p>
                  </a:txBody>
                  <a:tcPr/>
                </a:tc>
                <a:tc hMerge="1">
                  <a:txBody>
                    <a:bodyPr/>
                    <a:lstStyle/>
                    <a:p>
                      <a:endParaRPr lang="nl-BE" dirty="0">
                        <a:solidFill>
                          <a:schemeClr val="tx1"/>
                        </a:solidFill>
                      </a:endParaRPr>
                    </a:p>
                  </a:txBody>
                  <a:tcPr/>
                </a:tc>
                <a:extLst>
                  <a:ext uri="{0D108BD9-81ED-4DB2-BD59-A6C34878D82A}">
                    <a16:rowId xmlns:a16="http://schemas.microsoft.com/office/drawing/2014/main" val="1177243585"/>
                  </a:ext>
                </a:extLst>
              </a:tr>
              <a:tr h="371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solidFill>
                            <a:schemeClr val="tx2">
                              <a:lumMod val="75000"/>
                            </a:schemeClr>
                          </a:solidFill>
                          <a:latin typeface="Abadi" panose="020B0604020104020204" pitchFamily="34" charset="0"/>
                          <a:sym typeface="Wingdings" panose="05000000000000000000" pitchFamily="2" charset="2"/>
                        </a:rPr>
                        <a:t>Total </a:t>
                      </a:r>
                      <a:r>
                        <a:rPr lang="nl-BE" b="1" dirty="0" err="1">
                          <a:solidFill>
                            <a:schemeClr val="tx2">
                              <a:lumMod val="75000"/>
                            </a:schemeClr>
                          </a:solidFill>
                          <a:latin typeface="Abadi" panose="020B0604020104020204" pitchFamily="34" charset="0"/>
                          <a:sym typeface="Wingdings" panose="05000000000000000000" pitchFamily="2" charset="2"/>
                        </a:rPr>
                        <a:t>cost</a:t>
                      </a:r>
                      <a:endParaRPr lang="nl-BE" b="1" dirty="0">
                        <a:solidFill>
                          <a:schemeClr val="tx2">
                            <a:lumMod val="75000"/>
                          </a:schemeClr>
                        </a:solidFill>
                        <a:latin typeface="Abadi" panose="020B0604020104020204" pitchFamily="34" charset="0"/>
                        <a:sym typeface="Wingdings" panose="05000000000000000000" pitchFamily="2" charset="2"/>
                      </a:endParaRP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solidFill>
                            <a:schemeClr val="tx2">
                              <a:lumMod val="75000"/>
                            </a:schemeClr>
                          </a:solidFill>
                          <a:latin typeface="Abadi" panose="020B0604020104020204" pitchFamily="34" charset="0"/>
                          <a:sym typeface="Wingdings" panose="05000000000000000000" pitchFamily="2" charset="2"/>
                        </a:rPr>
                        <a:t>€ A-22%</a:t>
                      </a:r>
                    </a:p>
                  </a:txBody>
                  <a:tcPr>
                    <a:solidFill>
                      <a:schemeClr val="accent3"/>
                    </a:solidFill>
                  </a:tcPr>
                </a:tc>
                <a:extLst>
                  <a:ext uri="{0D108BD9-81ED-4DB2-BD59-A6C34878D82A}">
                    <a16:rowId xmlns:a16="http://schemas.microsoft.com/office/drawing/2014/main" val="4008577769"/>
                  </a:ext>
                </a:extLst>
              </a:tr>
            </a:tbl>
          </a:graphicData>
        </a:graphic>
      </p:graphicFrame>
      <p:graphicFrame>
        <p:nvGraphicFramePr>
          <p:cNvPr id="7" name="Tabel 113">
            <a:extLst>
              <a:ext uri="{FF2B5EF4-FFF2-40B4-BE49-F238E27FC236}">
                <a16:creationId xmlns:a16="http://schemas.microsoft.com/office/drawing/2014/main" id="{1629AF4B-BA55-4CC3-9BFA-54576F945052}"/>
              </a:ext>
            </a:extLst>
          </p:cNvPr>
          <p:cNvGraphicFramePr>
            <a:graphicFrameLocks noGrp="1"/>
          </p:cNvGraphicFramePr>
          <p:nvPr>
            <p:extLst>
              <p:ext uri="{D42A27DB-BD31-4B8C-83A1-F6EECF244321}">
                <p14:modId xmlns:p14="http://schemas.microsoft.com/office/powerpoint/2010/main" val="2189818467"/>
              </p:ext>
            </p:extLst>
          </p:nvPr>
        </p:nvGraphicFramePr>
        <p:xfrm>
          <a:off x="5834621" y="5062848"/>
          <a:ext cx="5318761" cy="737393"/>
        </p:xfrm>
        <a:graphic>
          <a:graphicData uri="http://schemas.openxmlformats.org/drawingml/2006/table">
            <a:tbl>
              <a:tblPr firstRow="1" bandRow="1">
                <a:tableStyleId>{F5AB1C69-6EDB-4FF4-983F-18BD219EF322}</a:tableStyleId>
              </a:tblPr>
              <a:tblGrid>
                <a:gridCol w="3845031">
                  <a:extLst>
                    <a:ext uri="{9D8B030D-6E8A-4147-A177-3AD203B41FA5}">
                      <a16:colId xmlns:a16="http://schemas.microsoft.com/office/drawing/2014/main" val="1226994818"/>
                    </a:ext>
                  </a:extLst>
                </a:gridCol>
                <a:gridCol w="1473730">
                  <a:extLst>
                    <a:ext uri="{9D8B030D-6E8A-4147-A177-3AD203B41FA5}">
                      <a16:colId xmlns:a16="http://schemas.microsoft.com/office/drawing/2014/main" val="348838445"/>
                    </a:ext>
                  </a:extLst>
                </a:gridCol>
              </a:tblGrid>
              <a:tr h="322534">
                <a:tc gridSpan="2">
                  <a:txBody>
                    <a:bodyPr/>
                    <a:lstStyle/>
                    <a:p>
                      <a:r>
                        <a:rPr lang="nl-BE" dirty="0">
                          <a:solidFill>
                            <a:schemeClr val="tx2">
                              <a:lumMod val="75000"/>
                            </a:schemeClr>
                          </a:solidFill>
                          <a:latin typeface="Abadi" panose="020B0604020104020204" pitchFamily="34" charset="0"/>
                        </a:rPr>
                        <a:t>Single trip NX container re-</a:t>
                      </a:r>
                      <a:r>
                        <a:rPr lang="nl-BE" dirty="0" err="1">
                          <a:solidFill>
                            <a:schemeClr val="tx2">
                              <a:lumMod val="75000"/>
                            </a:schemeClr>
                          </a:solidFill>
                          <a:latin typeface="Abadi" panose="020B0604020104020204" pitchFamily="34" charset="0"/>
                        </a:rPr>
                        <a:t>use</a:t>
                      </a:r>
                      <a:r>
                        <a:rPr lang="nl-BE" dirty="0">
                          <a:solidFill>
                            <a:schemeClr val="tx2">
                              <a:lumMod val="75000"/>
                            </a:schemeClr>
                          </a:solidFill>
                          <a:latin typeface="Abadi" panose="020B0604020104020204" pitchFamily="34" charset="0"/>
                        </a:rPr>
                        <a:t> at Port of Limburg</a:t>
                      </a:r>
                    </a:p>
                  </a:txBody>
                  <a:tcPr/>
                </a:tc>
                <a:tc hMerge="1">
                  <a:txBody>
                    <a:bodyPr/>
                    <a:lstStyle/>
                    <a:p>
                      <a:endParaRPr lang="nl-BE" dirty="0">
                        <a:solidFill>
                          <a:schemeClr val="tx1"/>
                        </a:solidFill>
                      </a:endParaRPr>
                    </a:p>
                  </a:txBody>
                  <a:tcPr/>
                </a:tc>
                <a:extLst>
                  <a:ext uri="{0D108BD9-81ED-4DB2-BD59-A6C34878D82A}">
                    <a16:rowId xmlns:a16="http://schemas.microsoft.com/office/drawing/2014/main" val="1177243585"/>
                  </a:ext>
                </a:extLst>
              </a:tr>
              <a:tr h="371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solidFill>
                            <a:schemeClr val="tx2">
                              <a:lumMod val="75000"/>
                            </a:schemeClr>
                          </a:solidFill>
                          <a:latin typeface="Abadi" panose="020B0604020104020204" pitchFamily="34" charset="0"/>
                          <a:sym typeface="Wingdings" panose="05000000000000000000" pitchFamily="2" charset="2"/>
                        </a:rPr>
                        <a:t>Total </a:t>
                      </a:r>
                      <a:r>
                        <a:rPr lang="nl-BE" b="1" dirty="0" err="1">
                          <a:solidFill>
                            <a:schemeClr val="tx2">
                              <a:lumMod val="75000"/>
                            </a:schemeClr>
                          </a:solidFill>
                          <a:latin typeface="Abadi" panose="020B0604020104020204" pitchFamily="34" charset="0"/>
                          <a:sym typeface="Wingdings" panose="05000000000000000000" pitchFamily="2" charset="2"/>
                        </a:rPr>
                        <a:t>cost</a:t>
                      </a:r>
                      <a:endParaRPr lang="nl-BE" b="1" dirty="0">
                        <a:solidFill>
                          <a:schemeClr val="tx2">
                            <a:lumMod val="75000"/>
                          </a:schemeClr>
                        </a:solidFill>
                        <a:latin typeface="Abadi" panose="020B0604020104020204" pitchFamily="34" charset="0"/>
                        <a:sym typeface="Wingdings" panose="05000000000000000000" pitchFamily="2" charset="2"/>
                      </a:endParaRP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solidFill>
                            <a:schemeClr val="tx2">
                              <a:lumMod val="75000"/>
                            </a:schemeClr>
                          </a:solidFill>
                          <a:latin typeface="Abadi" panose="020B0604020104020204" pitchFamily="34" charset="0"/>
                          <a:sym typeface="Wingdings" panose="05000000000000000000" pitchFamily="2" charset="2"/>
                        </a:rPr>
                        <a:t>€ A-30%</a:t>
                      </a:r>
                    </a:p>
                  </a:txBody>
                  <a:tcPr>
                    <a:solidFill>
                      <a:schemeClr val="accent3"/>
                    </a:solidFill>
                  </a:tcPr>
                </a:tc>
                <a:extLst>
                  <a:ext uri="{0D108BD9-81ED-4DB2-BD59-A6C34878D82A}">
                    <a16:rowId xmlns:a16="http://schemas.microsoft.com/office/drawing/2014/main" val="4008577769"/>
                  </a:ext>
                </a:extLst>
              </a:tr>
            </a:tbl>
          </a:graphicData>
        </a:graphic>
      </p:graphicFrame>
    </p:spTree>
    <p:extLst>
      <p:ext uri="{BB962C8B-B14F-4D97-AF65-F5344CB8AC3E}">
        <p14:creationId xmlns:p14="http://schemas.microsoft.com/office/powerpoint/2010/main" val="384749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9C940D-9F0F-8846-B4BD-792E9C199E5C}"/>
              </a:ext>
            </a:extLst>
          </p:cNvPr>
          <p:cNvSpPr>
            <a:spLocks noGrp="1"/>
          </p:cNvSpPr>
          <p:nvPr>
            <p:ph type="title"/>
          </p:nvPr>
        </p:nvSpPr>
        <p:spPr/>
        <p:txBody>
          <a:bodyPr/>
          <a:lstStyle/>
          <a:p>
            <a:pPr algn="ctr"/>
            <a:r>
              <a:rPr lang="de-DE" dirty="0"/>
              <a:t>Nippon Express Group Corporate Message</a:t>
            </a:r>
          </a:p>
        </p:txBody>
      </p:sp>
      <p:sp>
        <p:nvSpPr>
          <p:cNvPr id="3" name="Foliennummernplatzhalter 2">
            <a:extLst>
              <a:ext uri="{FF2B5EF4-FFF2-40B4-BE49-F238E27FC236}">
                <a16:creationId xmlns:a16="http://schemas.microsoft.com/office/drawing/2014/main" id="{749E73A7-8827-144D-B8A4-809D717DA40C}"/>
              </a:ext>
            </a:extLst>
          </p:cNvPr>
          <p:cNvSpPr>
            <a:spLocks noGrp="1"/>
          </p:cNvSpPr>
          <p:nvPr>
            <p:ph type="sldNum" sz="quarter" idx="12"/>
          </p:nvPr>
        </p:nvSpPr>
        <p:spPr/>
        <p:txBody>
          <a:bodyPr/>
          <a:lstStyle/>
          <a:p>
            <a:fld id="{F20767A8-1946-4782-BBC6-D3CE39574EED}" type="slidenum">
              <a:rPr kumimoji="1" lang="ja-JP" altLang="en-US" smtClean="0"/>
              <a:pPr/>
              <a:t>19</a:t>
            </a:fld>
            <a:endParaRPr kumimoji="1" lang="ja-JP" altLang="en-US"/>
          </a:p>
        </p:txBody>
      </p:sp>
      <p:sp>
        <p:nvSpPr>
          <p:cNvPr id="7" name="Title 8">
            <a:extLst>
              <a:ext uri="{FF2B5EF4-FFF2-40B4-BE49-F238E27FC236}">
                <a16:creationId xmlns:a16="http://schemas.microsoft.com/office/drawing/2014/main" id="{79B6B9B7-5775-C946-B434-044B1A167CC0}"/>
              </a:ext>
            </a:extLst>
          </p:cNvPr>
          <p:cNvSpPr txBox="1">
            <a:spLocks/>
          </p:cNvSpPr>
          <p:nvPr/>
        </p:nvSpPr>
        <p:spPr>
          <a:xfrm>
            <a:off x="1064546" y="1485273"/>
            <a:ext cx="9703155" cy="35935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GB" sz="2400" dirty="0">
                <a:solidFill>
                  <a:srgbClr val="8DC500"/>
                </a:solidFill>
                <a:latin typeface="+mn-ea"/>
                <a:ea typeface="+mn-ea"/>
                <a:cs typeface="+mn-cs"/>
              </a:rPr>
              <a:t>We</a:t>
            </a:r>
          </a:p>
          <a:p>
            <a:pPr algn="l"/>
            <a:r>
              <a:rPr lang="en-GB" sz="1200" dirty="0">
                <a:latin typeface="+mn-ea"/>
                <a:ea typeface="+mn-ea"/>
                <a:cs typeface="+mn-cs"/>
              </a:rPr>
              <a:t>Our unified strength makes us unique, driving everything we do on the frontline and in the background to deliver unparalleled logistics services. The word "we" speaks to a complex system of individuals with specialized skills that work together to become an unstoppable force.</a:t>
            </a:r>
          </a:p>
          <a:p>
            <a:pPr algn="l"/>
            <a:endParaRPr lang="en-GB" sz="1200" dirty="0">
              <a:latin typeface="+mn-lt"/>
              <a:ea typeface="+mn-ea"/>
              <a:cs typeface="+mn-cs"/>
            </a:endParaRPr>
          </a:p>
          <a:p>
            <a:pPr algn="l"/>
            <a:r>
              <a:rPr lang="en-GB" sz="2400" dirty="0">
                <a:solidFill>
                  <a:srgbClr val="8DC500"/>
                </a:solidFill>
                <a:latin typeface="+mn-ea"/>
                <a:ea typeface="+mn-ea"/>
                <a:cs typeface="+mn-cs"/>
              </a:rPr>
              <a:t>Find</a:t>
            </a:r>
          </a:p>
          <a:p>
            <a:pPr algn="l"/>
            <a:r>
              <a:rPr lang="en-GB" sz="1200" dirty="0">
                <a:latin typeface="+mn-ea"/>
                <a:ea typeface="+mn-ea"/>
                <a:cs typeface="+mn-cs"/>
              </a:rPr>
              <a:t>Every client, project, and task is different, and sometimes we have to innovate to achieve our goals. Our work demands exploration and thinking outside the box. It's how we find the best way. The verb "find" in its present form tells a story of a company willing to dig deeper for the best results.</a:t>
            </a:r>
          </a:p>
          <a:p>
            <a:pPr algn="l"/>
            <a:endParaRPr lang="en-GB" sz="1200" dirty="0">
              <a:latin typeface="+mn-lt"/>
              <a:ea typeface="+mn-ea"/>
              <a:cs typeface="+mn-cs"/>
            </a:endParaRPr>
          </a:p>
          <a:p>
            <a:pPr algn="l">
              <a:lnSpc>
                <a:spcPct val="80000"/>
              </a:lnSpc>
            </a:pPr>
            <a:r>
              <a:rPr lang="en-GB" sz="2400" dirty="0">
                <a:solidFill>
                  <a:srgbClr val="8DC500"/>
                </a:solidFill>
                <a:latin typeface="+mn-ea"/>
                <a:ea typeface="+mn-ea"/>
                <a:cs typeface="+mn-cs"/>
              </a:rPr>
              <a:t>the Way</a:t>
            </a:r>
          </a:p>
          <a:p>
            <a:pPr algn="l"/>
            <a:r>
              <a:rPr lang="en-GB" sz="1200" dirty="0">
                <a:latin typeface="+mn-ea"/>
                <a:ea typeface="+mn-ea"/>
                <a:cs typeface="+mn-cs"/>
              </a:rPr>
              <a:t>Sure, there are many solutions, but there's only one best way. We don't find a way or some way; we find the best way, and we do it with passion and perseverance. Our efforts build connections to and between individuals and businesses.</a:t>
            </a:r>
            <a:endParaRPr lang="en-GB" sz="2800" b="1" dirty="0">
              <a:solidFill>
                <a:schemeClr val="tx2"/>
              </a:solidFill>
              <a:effectLst>
                <a:outerShdw blurRad="38100" dist="38100" dir="2700000" algn="tl">
                  <a:srgbClr val="000000">
                    <a:alpha val="43137"/>
                  </a:srgbClr>
                </a:outerShdw>
              </a:effectLst>
              <a:latin typeface="+mn-ea"/>
              <a:ea typeface="+mn-ea"/>
            </a:endParaRPr>
          </a:p>
        </p:txBody>
      </p:sp>
      <p:sp>
        <p:nvSpPr>
          <p:cNvPr id="9" name="Rectangle 8">
            <a:extLst>
              <a:ext uri="{FF2B5EF4-FFF2-40B4-BE49-F238E27FC236}">
                <a16:creationId xmlns:a16="http://schemas.microsoft.com/office/drawing/2014/main" id="{6F72B840-F5FC-43D2-95E9-B7E48DB0E8FA}"/>
              </a:ext>
            </a:extLst>
          </p:cNvPr>
          <p:cNvSpPr/>
          <p:nvPr/>
        </p:nvSpPr>
        <p:spPr>
          <a:xfrm>
            <a:off x="2491530" y="6375401"/>
            <a:ext cx="4311942" cy="293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800" dirty="0">
                <a:solidFill>
                  <a:srgbClr val="1A005D"/>
                </a:solidFill>
              </a:rPr>
              <a:t>Nippon Express Belgium NV/SA – Copyright 2022. All </a:t>
            </a:r>
            <a:r>
              <a:rPr lang="fr-BE" sz="800" dirty="0" err="1">
                <a:solidFill>
                  <a:srgbClr val="1A005D"/>
                </a:solidFill>
              </a:rPr>
              <a:t>rights</a:t>
            </a:r>
            <a:r>
              <a:rPr lang="fr-BE" sz="800" dirty="0">
                <a:solidFill>
                  <a:srgbClr val="1A005D"/>
                </a:solidFill>
              </a:rPr>
              <a:t> </a:t>
            </a:r>
            <a:r>
              <a:rPr lang="fr-BE" sz="800" dirty="0" err="1">
                <a:solidFill>
                  <a:srgbClr val="1A005D"/>
                </a:solidFill>
              </a:rPr>
              <a:t>reserved</a:t>
            </a:r>
            <a:endParaRPr lang="en-NL" sz="800" dirty="0">
              <a:solidFill>
                <a:srgbClr val="1A005D"/>
              </a:solidFill>
            </a:endParaRPr>
          </a:p>
        </p:txBody>
      </p:sp>
    </p:spTree>
    <p:extLst>
      <p:ext uri="{BB962C8B-B14F-4D97-AF65-F5344CB8AC3E}">
        <p14:creationId xmlns:p14="http://schemas.microsoft.com/office/powerpoint/2010/main" val="2347180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06E4097-B506-467D-B508-BCA2AA44BAE0}"/>
              </a:ext>
            </a:extLst>
          </p:cNvPr>
          <p:cNvSpPr>
            <a:spLocks noGrp="1"/>
          </p:cNvSpPr>
          <p:nvPr>
            <p:ph type="sldNum" sz="quarter" idx="12"/>
          </p:nvPr>
        </p:nvSpPr>
        <p:spPr/>
        <p:txBody>
          <a:bodyPr/>
          <a:lstStyle/>
          <a:p>
            <a:fld id="{F20767A8-1946-4782-BBC6-D3CE39574EED}" type="slidenum">
              <a:rPr kumimoji="1" lang="ja-JP" altLang="en-US" smtClean="0"/>
              <a:pPr/>
              <a:t>2</a:t>
            </a:fld>
            <a:endParaRPr kumimoji="1" lang="ja-JP" altLang="en-US"/>
          </a:p>
        </p:txBody>
      </p:sp>
      <p:sp>
        <p:nvSpPr>
          <p:cNvPr id="5" name="テキスト ボックス 4">
            <a:extLst>
              <a:ext uri="{FF2B5EF4-FFF2-40B4-BE49-F238E27FC236}">
                <a16:creationId xmlns:a16="http://schemas.microsoft.com/office/drawing/2014/main" id="{B9C915EA-06E3-4A0F-AEE0-D1246C17DA0A}"/>
              </a:ext>
            </a:extLst>
          </p:cNvPr>
          <p:cNvSpPr txBox="1"/>
          <p:nvPr/>
        </p:nvSpPr>
        <p:spPr>
          <a:xfrm>
            <a:off x="424236" y="3124200"/>
            <a:ext cx="5229546" cy="1671227"/>
          </a:xfrm>
          <a:prstGeom prst="rect">
            <a:avLst/>
          </a:prstGeom>
          <a:noFill/>
        </p:spPr>
        <p:txBody>
          <a:bodyPr wrap="square" rtlCol="0">
            <a:spAutoFit/>
          </a:bodyPr>
          <a:lstStyle/>
          <a:p>
            <a:pPr>
              <a:lnSpc>
                <a:spcPct val="90000"/>
              </a:lnSpc>
            </a:pPr>
            <a:r>
              <a:rPr kumimoji="1" lang="en-US" altLang="ja-JP" sz="3800" dirty="0">
                <a:solidFill>
                  <a:schemeClr val="bg2"/>
                </a:solidFill>
                <a:latin typeface="Arial" panose="020B0604020202020204" pitchFamily="34" charset="0"/>
                <a:cs typeface="Arial" panose="020B0604020202020204" pitchFamily="34" charset="0"/>
              </a:rPr>
              <a:t>Section 1 </a:t>
            </a:r>
          </a:p>
          <a:p>
            <a:pPr>
              <a:lnSpc>
                <a:spcPct val="90000"/>
              </a:lnSpc>
            </a:pPr>
            <a:r>
              <a:rPr kumimoji="1" lang="en-US" altLang="ja-JP" sz="3800" dirty="0">
                <a:solidFill>
                  <a:schemeClr val="bg1"/>
                </a:solidFill>
                <a:latin typeface="Arial" panose="020B0604020202020204" pitchFamily="34" charset="0"/>
                <a:cs typeface="Arial" panose="020B0604020202020204" pitchFamily="34" charset="0"/>
              </a:rPr>
              <a:t>NEX GROUP Company Overview</a:t>
            </a:r>
            <a:endParaRPr kumimoji="1" lang="ja-JP" altLang="en-US" sz="3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499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7DE36C3-7301-448F-87A6-01505FBC04A8}"/>
              </a:ext>
            </a:extLst>
          </p:cNvPr>
          <p:cNvPicPr>
            <a:picLocks noChangeAspect="1"/>
          </p:cNvPicPr>
          <p:nvPr/>
        </p:nvPicPr>
        <p:blipFill>
          <a:blip r:embed="rId2"/>
          <a:stretch>
            <a:fillRect/>
          </a:stretch>
        </p:blipFill>
        <p:spPr>
          <a:xfrm>
            <a:off x="0" y="0"/>
            <a:ext cx="12167885" cy="6858000"/>
          </a:xfrm>
          <a:prstGeom prst="rect">
            <a:avLst/>
          </a:prstGeom>
          <a:ln>
            <a:noFill/>
          </a:ln>
          <a:effectLst>
            <a:softEdge rad="112500"/>
          </a:effectLst>
        </p:spPr>
      </p:pic>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11129818" y="6125007"/>
            <a:ext cx="685800" cy="365125"/>
          </a:xfrm>
        </p:spPr>
        <p:txBody>
          <a:bodyPr/>
          <a:lstStyle/>
          <a:p>
            <a:fld id="{EE5D8E2F-EF3E-4AD3-A629-985FC1834987}" type="slidenum">
              <a:rPr lang="en-US" smtClean="0"/>
              <a:t>20</a:t>
            </a:fld>
            <a:endParaRPr lang="en-US" dirty="0"/>
          </a:p>
        </p:txBody>
      </p:sp>
    </p:spTree>
    <p:extLst>
      <p:ext uri="{BB962C8B-B14F-4D97-AF65-F5344CB8AC3E}">
        <p14:creationId xmlns:p14="http://schemas.microsoft.com/office/powerpoint/2010/main" val="128086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9AE533-9D08-B44A-AADB-2F58B220255D}"/>
              </a:ext>
            </a:extLst>
          </p:cNvPr>
          <p:cNvSpPr>
            <a:spLocks noGrp="1"/>
          </p:cNvSpPr>
          <p:nvPr>
            <p:ph type="title"/>
          </p:nvPr>
        </p:nvSpPr>
        <p:spPr/>
        <p:txBody>
          <a:bodyPr/>
          <a:lstStyle/>
          <a:p>
            <a:pPr algn="ctr"/>
            <a:r>
              <a:rPr lang="de-DE" dirty="0"/>
              <a:t>Nippon Express Group in a </a:t>
            </a:r>
            <a:r>
              <a:rPr lang="de-DE" dirty="0" err="1"/>
              <a:t>nutshell</a:t>
            </a:r>
            <a:endParaRPr lang="de-DE" dirty="0"/>
          </a:p>
        </p:txBody>
      </p:sp>
      <p:sp>
        <p:nvSpPr>
          <p:cNvPr id="3" name="Foliennummernplatzhalter 2">
            <a:extLst>
              <a:ext uri="{FF2B5EF4-FFF2-40B4-BE49-F238E27FC236}">
                <a16:creationId xmlns:a16="http://schemas.microsoft.com/office/drawing/2014/main" id="{58EE4C5D-392E-5443-8D35-EC163CF98728}"/>
              </a:ext>
            </a:extLst>
          </p:cNvPr>
          <p:cNvSpPr>
            <a:spLocks noGrp="1"/>
          </p:cNvSpPr>
          <p:nvPr>
            <p:ph type="sldNum" sz="quarter" idx="12"/>
          </p:nvPr>
        </p:nvSpPr>
        <p:spPr/>
        <p:txBody>
          <a:bodyPr/>
          <a:lstStyle/>
          <a:p>
            <a:fld id="{F20767A8-1946-4782-BBC6-D3CE39574EED}" type="slidenum">
              <a:rPr kumimoji="1" lang="ja-JP" altLang="en-US" smtClean="0"/>
              <a:pPr/>
              <a:t>3</a:t>
            </a:fld>
            <a:endParaRPr kumimoji="1" lang="ja-JP" altLang="en-US"/>
          </a:p>
        </p:txBody>
      </p:sp>
      <p:grpSp>
        <p:nvGrpSpPr>
          <p:cNvPr id="26" name="Gruppieren 25">
            <a:extLst>
              <a:ext uri="{FF2B5EF4-FFF2-40B4-BE49-F238E27FC236}">
                <a16:creationId xmlns:a16="http://schemas.microsoft.com/office/drawing/2014/main" id="{10819513-F3FF-3E42-92EA-130CDB385BAC}"/>
              </a:ext>
            </a:extLst>
          </p:cNvPr>
          <p:cNvGrpSpPr/>
          <p:nvPr/>
        </p:nvGrpSpPr>
        <p:grpSpPr>
          <a:xfrm>
            <a:off x="702971" y="1611542"/>
            <a:ext cx="8739097" cy="3847555"/>
            <a:chOff x="1263885" y="1620372"/>
            <a:chExt cx="9664230" cy="4460632"/>
          </a:xfrm>
        </p:grpSpPr>
        <p:sp>
          <p:nvSpPr>
            <p:cNvPr id="7" name="Content Placeholder 6">
              <a:extLst>
                <a:ext uri="{FF2B5EF4-FFF2-40B4-BE49-F238E27FC236}">
                  <a16:creationId xmlns:a16="http://schemas.microsoft.com/office/drawing/2014/main" id="{18C56647-0466-4D46-959D-49FA73F7ECB1}"/>
                </a:ext>
              </a:extLst>
            </p:cNvPr>
            <p:cNvSpPr txBox="1">
              <a:spLocks/>
            </p:cNvSpPr>
            <p:nvPr/>
          </p:nvSpPr>
          <p:spPr>
            <a:xfrm>
              <a:off x="10368551" y="3020181"/>
              <a:ext cx="77" cy="369753"/>
            </a:xfrm>
            <a:prstGeom prst="rect">
              <a:avLst/>
            </a:prstGeom>
          </p:spPr>
          <p:txBody>
            <a:bodyPr vert="horz" wrap="none" lIns="0" tIns="0" rIns="0" bIns="36000" rtlCol="0" anchor="b" anchorCtr="0">
              <a:spAutoFit/>
            </a:bodyPr>
            <a:lstStyle>
              <a:lvl1pPr marL="266700" indent="-266700"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ts val="2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tabLst>
                  <a:tab pos="1152000" algn="l"/>
                </a:tabLst>
              </a:pPr>
              <a:endParaRPr lang="en-US"/>
            </a:p>
          </p:txBody>
        </p:sp>
        <p:sp>
          <p:nvSpPr>
            <p:cNvPr id="8" name="Content Placeholder 6">
              <a:extLst>
                <a:ext uri="{FF2B5EF4-FFF2-40B4-BE49-F238E27FC236}">
                  <a16:creationId xmlns:a16="http://schemas.microsoft.com/office/drawing/2014/main" id="{8A733FC4-BD32-9D4F-8090-53DCBA9C30E0}"/>
                </a:ext>
              </a:extLst>
            </p:cNvPr>
            <p:cNvSpPr txBox="1">
              <a:spLocks/>
            </p:cNvSpPr>
            <p:nvPr/>
          </p:nvSpPr>
          <p:spPr>
            <a:xfrm>
              <a:off x="10368551" y="3937957"/>
              <a:ext cx="77" cy="242642"/>
            </a:xfrm>
            <a:prstGeom prst="rect">
              <a:avLst/>
            </a:prstGeom>
          </p:spPr>
          <p:txBody>
            <a:bodyPr vert="horz" wrap="none" lIns="0" tIns="0" rIns="0" bIns="36000" rtlCol="0" anchor="b" anchorCtr="0">
              <a:spAutoFit/>
            </a:bodyPr>
            <a:lstStyle>
              <a:lvl1pPr marL="266700" indent="-266700"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ts val="2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tabLst>
                  <a:tab pos="1152000" algn="l"/>
                </a:tabLst>
              </a:pPr>
              <a:endParaRPr lang="en-US" sz="1100"/>
            </a:p>
          </p:txBody>
        </p:sp>
        <p:pic>
          <p:nvPicPr>
            <p:cNvPr id="9" name="Picture 4" descr="measure, speed, stopwatch, time, timepiece, timer icon">
              <a:extLst>
                <a:ext uri="{FF2B5EF4-FFF2-40B4-BE49-F238E27FC236}">
                  <a16:creationId xmlns:a16="http://schemas.microsoft.com/office/drawing/2014/main" id="{C58A61EC-3A1F-194D-9827-D2DB31FB8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423" y="1840611"/>
              <a:ext cx="1208812" cy="12088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1">
              <a:extLst>
                <a:ext uri="{FF2B5EF4-FFF2-40B4-BE49-F238E27FC236}">
                  <a16:creationId xmlns:a16="http://schemas.microsoft.com/office/drawing/2014/main" id="{412FC9A6-1E2B-BC4D-A4B1-85FD7C7A20E6}"/>
                </a:ext>
              </a:extLst>
            </p:cNvPr>
            <p:cNvSpPr/>
            <p:nvPr/>
          </p:nvSpPr>
          <p:spPr>
            <a:xfrm>
              <a:off x="1263885" y="3466136"/>
              <a:ext cx="2095887" cy="2614868"/>
            </a:xfrm>
            <a:prstGeom prst="rect">
              <a:avLst/>
            </a:prstGeom>
          </p:spPr>
          <p:txBody>
            <a:bodyPr wrap="square">
              <a:spAutoFit/>
            </a:bodyPr>
            <a:lstStyle/>
            <a:p>
              <a:pPr algn="ctr"/>
              <a:r>
                <a:rPr lang="en-GB" dirty="0">
                  <a:solidFill>
                    <a:srgbClr val="8DC500"/>
                  </a:solidFill>
                  <a:latin typeface="+mn-ea"/>
                </a:rPr>
                <a:t>Since 1937</a:t>
              </a:r>
            </a:p>
            <a:p>
              <a:pPr algn="ctr"/>
              <a:r>
                <a:rPr lang="en-GB" sz="1200" dirty="0">
                  <a:latin typeface="+mn-ea"/>
                </a:rPr>
                <a:t>Nippon Express is a Japan-based logistics company with a global reputation. We began working as a logistics provider more than 80 years ago, and our ground transportation business dates back to 1872.</a:t>
              </a:r>
            </a:p>
          </p:txBody>
        </p:sp>
        <p:sp>
          <p:nvSpPr>
            <p:cNvPr id="11" name="Rectangle 35">
              <a:extLst>
                <a:ext uri="{FF2B5EF4-FFF2-40B4-BE49-F238E27FC236}">
                  <a16:creationId xmlns:a16="http://schemas.microsoft.com/office/drawing/2014/main" id="{8FBD86AF-CE48-0640-8D67-101574CEBED9}"/>
                </a:ext>
              </a:extLst>
            </p:cNvPr>
            <p:cNvSpPr/>
            <p:nvPr/>
          </p:nvSpPr>
          <p:spPr>
            <a:xfrm>
              <a:off x="3242226" y="3466136"/>
              <a:ext cx="2095887" cy="871623"/>
            </a:xfrm>
            <a:prstGeom prst="rect">
              <a:avLst/>
            </a:prstGeom>
          </p:spPr>
          <p:txBody>
            <a:bodyPr wrap="square" lIns="91440" tIns="45720" rIns="91440" bIns="45720" anchor="t">
              <a:spAutoFit/>
            </a:bodyPr>
            <a:lstStyle/>
            <a:p>
              <a:pPr algn="ctr"/>
              <a:r>
                <a:rPr lang="en-GB" dirty="0">
                  <a:solidFill>
                    <a:srgbClr val="8DC500"/>
                  </a:solidFill>
                  <a:latin typeface="+mn-ea"/>
                </a:rPr>
                <a:t>Revenue</a:t>
              </a:r>
            </a:p>
            <a:p>
              <a:pPr algn="ctr"/>
              <a:r>
                <a:rPr lang="en-GB" sz="1200" dirty="0">
                  <a:latin typeface="+mn-ea"/>
                </a:rPr>
                <a:t>15,981 EUR million /</a:t>
              </a:r>
            </a:p>
            <a:p>
              <a:pPr algn="ctr"/>
              <a:r>
                <a:rPr lang="en-GB" sz="1200" dirty="0">
                  <a:latin typeface="+mn-ea"/>
                </a:rPr>
                <a:t>¥ 2,079.195 million </a:t>
              </a:r>
              <a:endParaRPr lang="en-GB" dirty="0"/>
            </a:p>
          </p:txBody>
        </p:sp>
        <p:pic>
          <p:nvPicPr>
            <p:cNvPr id="12" name="Picture 8" descr="employees, personnel, selection, staff, users, workforce icon">
              <a:extLst>
                <a:ext uri="{FF2B5EF4-FFF2-40B4-BE49-F238E27FC236}">
                  <a16:creationId xmlns:a16="http://schemas.microsoft.com/office/drawing/2014/main" id="{618ADDCC-7E9D-BE42-83D2-5ACA02B50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990" y="1620372"/>
              <a:ext cx="1649290" cy="164928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8">
              <a:extLst>
                <a:ext uri="{FF2B5EF4-FFF2-40B4-BE49-F238E27FC236}">
                  <a16:creationId xmlns:a16="http://schemas.microsoft.com/office/drawing/2014/main" id="{D155F984-3684-5E46-8D49-0F03D7FB06EE}"/>
                </a:ext>
              </a:extLst>
            </p:cNvPr>
            <p:cNvSpPr/>
            <p:nvPr/>
          </p:nvSpPr>
          <p:spPr>
            <a:xfrm>
              <a:off x="5173692" y="3471095"/>
              <a:ext cx="2095887" cy="653717"/>
            </a:xfrm>
            <a:prstGeom prst="rect">
              <a:avLst/>
            </a:prstGeom>
          </p:spPr>
          <p:txBody>
            <a:bodyPr wrap="square" lIns="91440" tIns="45720" rIns="91440" bIns="45720" anchor="t">
              <a:spAutoFit/>
            </a:bodyPr>
            <a:lstStyle/>
            <a:p>
              <a:pPr algn="ctr"/>
              <a:r>
                <a:rPr lang="en-GB">
                  <a:solidFill>
                    <a:srgbClr val="8DC500"/>
                  </a:solidFill>
                  <a:latin typeface="+mn-ea"/>
                </a:rPr>
                <a:t>Employees</a:t>
              </a:r>
            </a:p>
            <a:p>
              <a:pPr algn="ctr"/>
              <a:r>
                <a:rPr lang="en-GB" sz="1200">
                  <a:latin typeface="+mn-ea"/>
                </a:rPr>
                <a:t>72.366 employees</a:t>
              </a:r>
              <a:endParaRPr lang="en-GB" sz="1200">
                <a:latin typeface="游ゴシック"/>
              </a:endParaRPr>
            </a:p>
          </p:txBody>
        </p:sp>
        <p:pic>
          <p:nvPicPr>
            <p:cNvPr id="14" name="Picture 10" descr="locations, maps, pin icon">
              <a:extLst>
                <a:ext uri="{FF2B5EF4-FFF2-40B4-BE49-F238E27FC236}">
                  <a16:creationId xmlns:a16="http://schemas.microsoft.com/office/drawing/2014/main" id="{510FAB3E-02B8-8D44-9D2C-3C0850157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277" y="1811529"/>
              <a:ext cx="1266976" cy="12669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1">
              <a:extLst>
                <a:ext uri="{FF2B5EF4-FFF2-40B4-BE49-F238E27FC236}">
                  <a16:creationId xmlns:a16="http://schemas.microsoft.com/office/drawing/2014/main" id="{6ED58BD2-706F-AF4F-AAF1-93E9C63C78AD}"/>
                </a:ext>
              </a:extLst>
            </p:cNvPr>
            <p:cNvSpPr/>
            <p:nvPr/>
          </p:nvSpPr>
          <p:spPr>
            <a:xfrm>
              <a:off x="7168505" y="3476053"/>
              <a:ext cx="1705517" cy="1307435"/>
            </a:xfrm>
            <a:prstGeom prst="rect">
              <a:avLst/>
            </a:prstGeom>
          </p:spPr>
          <p:txBody>
            <a:bodyPr wrap="square" lIns="91440" tIns="45720" rIns="91440" bIns="45720" anchor="t">
              <a:spAutoFit/>
            </a:bodyPr>
            <a:lstStyle/>
            <a:p>
              <a:pPr algn="ctr"/>
              <a:r>
                <a:rPr lang="en-GB">
                  <a:solidFill>
                    <a:srgbClr val="8DC500"/>
                  </a:solidFill>
                  <a:latin typeface="+mn-ea"/>
                </a:rPr>
                <a:t>Locations</a:t>
              </a:r>
            </a:p>
            <a:p>
              <a:pPr algn="ctr"/>
              <a:r>
                <a:rPr lang="en-GB" sz="1200">
                  <a:latin typeface="+mn-ea"/>
                </a:rPr>
                <a:t>733 locations,</a:t>
              </a:r>
            </a:p>
            <a:p>
              <a:pPr algn="ctr"/>
              <a:r>
                <a:rPr lang="en-US" sz="1200">
                  <a:latin typeface="+mn-ea"/>
                </a:rPr>
                <a:t>47</a:t>
              </a:r>
              <a:r>
                <a:rPr lang="en-GB" sz="1200">
                  <a:latin typeface="+mn-ea"/>
                </a:rPr>
                <a:t> countries,</a:t>
              </a:r>
            </a:p>
            <a:p>
              <a:pPr algn="ctr"/>
              <a:r>
                <a:rPr lang="en-GB" sz="1200">
                  <a:latin typeface="+mn-ea"/>
                </a:rPr>
                <a:t>314 cities (overseas)</a:t>
              </a:r>
            </a:p>
          </p:txBody>
        </p:sp>
        <p:sp>
          <p:nvSpPr>
            <p:cNvPr id="16" name="Rectangle 44">
              <a:extLst>
                <a:ext uri="{FF2B5EF4-FFF2-40B4-BE49-F238E27FC236}">
                  <a16:creationId xmlns:a16="http://schemas.microsoft.com/office/drawing/2014/main" id="{7FC18CAC-7B41-1B49-94A0-5C9984A781A4}"/>
                </a:ext>
              </a:extLst>
            </p:cNvPr>
            <p:cNvSpPr/>
            <p:nvPr/>
          </p:nvSpPr>
          <p:spPr>
            <a:xfrm>
              <a:off x="9114194" y="3476053"/>
              <a:ext cx="1813921" cy="1198482"/>
            </a:xfrm>
            <a:prstGeom prst="rect">
              <a:avLst/>
            </a:prstGeom>
          </p:spPr>
          <p:txBody>
            <a:bodyPr wrap="square" lIns="91440" tIns="45720" rIns="91440" bIns="45720" anchor="t">
              <a:spAutoFit/>
            </a:bodyPr>
            <a:lstStyle/>
            <a:p>
              <a:pPr algn="ctr"/>
              <a:r>
                <a:rPr lang="en-GB" dirty="0">
                  <a:solidFill>
                    <a:srgbClr val="8DC500"/>
                  </a:solidFill>
                  <a:latin typeface="+mn-ea"/>
                </a:rPr>
                <a:t>Warehouse space</a:t>
              </a:r>
            </a:p>
            <a:p>
              <a:pPr algn="ctr"/>
              <a:r>
                <a:rPr lang="en-GB" sz="1200" dirty="0">
                  <a:latin typeface="+mn-ea"/>
                </a:rPr>
                <a:t>6,97 million m2 warehouse space</a:t>
              </a:r>
              <a:r>
                <a:rPr lang="en-GB" sz="1200" dirty="0"/>
                <a:t> </a:t>
              </a:r>
              <a:endParaRPr lang="en-GB" sz="1200" dirty="0">
                <a:cs typeface="Arial"/>
              </a:endParaRPr>
            </a:p>
          </p:txBody>
        </p:sp>
        <p:grpSp>
          <p:nvGrpSpPr>
            <p:cNvPr id="5" name="Gruppieren 4">
              <a:extLst>
                <a:ext uri="{FF2B5EF4-FFF2-40B4-BE49-F238E27FC236}">
                  <a16:creationId xmlns:a16="http://schemas.microsoft.com/office/drawing/2014/main" id="{1DB739A2-83F5-3A46-9438-8FC606DF8D63}"/>
                </a:ext>
              </a:extLst>
            </p:cNvPr>
            <p:cNvGrpSpPr/>
            <p:nvPr/>
          </p:nvGrpSpPr>
          <p:grpSpPr>
            <a:xfrm>
              <a:off x="9138375" y="1892144"/>
              <a:ext cx="1600277" cy="1105745"/>
              <a:chOff x="9138375" y="2084245"/>
              <a:chExt cx="1600277" cy="1105745"/>
            </a:xfrm>
          </p:grpSpPr>
          <p:sp>
            <p:nvSpPr>
              <p:cNvPr id="6" name="Content Placeholder 6">
                <a:extLst>
                  <a:ext uri="{FF2B5EF4-FFF2-40B4-BE49-F238E27FC236}">
                    <a16:creationId xmlns:a16="http://schemas.microsoft.com/office/drawing/2014/main" id="{ACD2F7B4-8624-2D40-99F0-1A1654ABA49B}"/>
                  </a:ext>
                </a:extLst>
              </p:cNvPr>
              <p:cNvSpPr txBox="1">
                <a:spLocks/>
              </p:cNvSpPr>
              <p:nvPr/>
            </p:nvSpPr>
            <p:spPr>
              <a:xfrm>
                <a:off x="10179058" y="2084245"/>
                <a:ext cx="77" cy="442389"/>
              </a:xfrm>
              <a:prstGeom prst="rect">
                <a:avLst/>
              </a:prstGeom>
            </p:spPr>
            <p:txBody>
              <a:bodyPr vert="horz" wrap="none" lIns="0" tIns="0" rIns="0" bIns="36000" rtlCol="0" anchor="b" anchorCtr="0">
                <a:spAutoFit/>
              </a:bodyPr>
              <a:lstStyle>
                <a:lvl1pPr marL="266700" indent="-266700" algn="l" defTabSz="914400" rtl="0" eaLnBrk="1" latinLnBrk="0" hangingPunct="1">
                  <a:spcBef>
                    <a:spcPts val="600"/>
                  </a:spcBef>
                  <a:buClr>
                    <a:schemeClr val="accent1"/>
                  </a:buClr>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ts val="2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tabLst>
                    <a:tab pos="1152000" algn="l"/>
                  </a:tabLst>
                </a:pPr>
                <a:endParaRPr lang="en-US" altLang="en-US" sz="2200">
                  <a:solidFill>
                    <a:schemeClr val="accent1"/>
                  </a:solidFill>
                </a:endParaRPr>
              </a:p>
            </p:txBody>
          </p:sp>
          <p:pic>
            <p:nvPicPr>
              <p:cNvPr id="17" name="Picture 14" descr="boxes, merchandise, shipping, warehouse, warehousing icon">
                <a:extLst>
                  <a:ext uri="{FF2B5EF4-FFF2-40B4-BE49-F238E27FC236}">
                    <a16:creationId xmlns:a16="http://schemas.microsoft.com/office/drawing/2014/main" id="{BF170DB0-061E-E148-AD05-52C887141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9660" y="2123347"/>
                <a:ext cx="1078992" cy="8872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boxes, carrying, driver, forklift, lifting, shipping, warehouse icon">
                <a:extLst>
                  <a:ext uri="{FF2B5EF4-FFF2-40B4-BE49-F238E27FC236}">
                    <a16:creationId xmlns:a16="http://schemas.microsoft.com/office/drawing/2014/main" id="{9EBCE9C3-5408-764A-8BB5-DFFFAD1CCC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8375" y="2795329"/>
                <a:ext cx="502654" cy="39466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currency, eur, euro, finance, money icon">
              <a:extLst>
                <a:ext uri="{FF2B5EF4-FFF2-40B4-BE49-F238E27FC236}">
                  <a16:creationId xmlns:a16="http://schemas.microsoft.com/office/drawing/2014/main" id="{97796DC9-04B8-0A41-A57C-1F31D221E0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5126" y="1857994"/>
              <a:ext cx="1174045" cy="1174044"/>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20">
              <a:extLst>
                <a:ext uri="{FF2B5EF4-FFF2-40B4-BE49-F238E27FC236}">
                  <a16:creationId xmlns:a16="http://schemas.microsoft.com/office/drawing/2014/main" id="{43064765-4602-574A-AD6D-84BC1D7A57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1631154" y="3354132"/>
              <a:ext cx="1348711" cy="45719"/>
            </a:xfrm>
            <a:prstGeom prst="rect">
              <a:avLst/>
            </a:prstGeom>
          </p:spPr>
        </p:pic>
        <p:pic>
          <p:nvPicPr>
            <p:cNvPr id="22" name="Grafik 21">
              <a:extLst>
                <a:ext uri="{FF2B5EF4-FFF2-40B4-BE49-F238E27FC236}">
                  <a16:creationId xmlns:a16="http://schemas.microsoft.com/office/drawing/2014/main" id="{2AD6E89B-0B4A-1B43-997F-FB3EC1E7AF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3611420" y="3353733"/>
              <a:ext cx="1348711" cy="45719"/>
            </a:xfrm>
            <a:prstGeom prst="rect">
              <a:avLst/>
            </a:prstGeom>
          </p:spPr>
        </p:pic>
        <p:pic>
          <p:nvPicPr>
            <p:cNvPr id="23" name="Grafik 22">
              <a:extLst>
                <a:ext uri="{FF2B5EF4-FFF2-40B4-BE49-F238E27FC236}">
                  <a16:creationId xmlns:a16="http://schemas.microsoft.com/office/drawing/2014/main" id="{789957AE-CBF3-1243-B344-61742836B8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5551540" y="3353732"/>
              <a:ext cx="1348711" cy="45719"/>
            </a:xfrm>
            <a:prstGeom prst="rect">
              <a:avLst/>
            </a:prstGeom>
          </p:spPr>
        </p:pic>
        <p:pic>
          <p:nvPicPr>
            <p:cNvPr id="24" name="Grafik 23">
              <a:extLst>
                <a:ext uri="{FF2B5EF4-FFF2-40B4-BE49-F238E27FC236}">
                  <a16:creationId xmlns:a16="http://schemas.microsoft.com/office/drawing/2014/main" id="{2E335D52-2E18-CD4F-AE60-DBE7ED3334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7425409" y="3367074"/>
              <a:ext cx="1348711" cy="45719"/>
            </a:xfrm>
            <a:prstGeom prst="rect">
              <a:avLst/>
            </a:prstGeom>
          </p:spPr>
        </p:pic>
        <p:pic>
          <p:nvPicPr>
            <p:cNvPr id="25" name="Grafik 24">
              <a:extLst>
                <a:ext uri="{FF2B5EF4-FFF2-40B4-BE49-F238E27FC236}">
                  <a16:creationId xmlns:a16="http://schemas.microsoft.com/office/drawing/2014/main" id="{544BB1BA-8067-DA43-A31B-F7549AB338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9346798" y="3365586"/>
              <a:ext cx="1348711" cy="45719"/>
            </a:xfrm>
            <a:prstGeom prst="rect">
              <a:avLst/>
            </a:prstGeom>
          </p:spPr>
        </p:pic>
      </p:grpSp>
      <p:sp>
        <p:nvSpPr>
          <p:cNvPr id="20" name="Rectangle 19">
            <a:extLst>
              <a:ext uri="{FF2B5EF4-FFF2-40B4-BE49-F238E27FC236}">
                <a16:creationId xmlns:a16="http://schemas.microsoft.com/office/drawing/2014/main" id="{8395A42B-1498-4B78-A850-1BAF7DB9F89E}"/>
              </a:ext>
            </a:extLst>
          </p:cNvPr>
          <p:cNvSpPr/>
          <p:nvPr/>
        </p:nvSpPr>
        <p:spPr>
          <a:xfrm>
            <a:off x="2491530" y="6375401"/>
            <a:ext cx="4311942" cy="293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800" dirty="0">
                <a:solidFill>
                  <a:srgbClr val="1A005D"/>
                </a:solidFill>
              </a:rPr>
              <a:t>Nippon Express Belgium NV/SA – Copyright 2022. All </a:t>
            </a:r>
            <a:r>
              <a:rPr lang="fr-BE" sz="800" dirty="0" err="1">
                <a:solidFill>
                  <a:srgbClr val="1A005D"/>
                </a:solidFill>
              </a:rPr>
              <a:t>rights</a:t>
            </a:r>
            <a:r>
              <a:rPr lang="fr-BE" sz="800" dirty="0">
                <a:solidFill>
                  <a:srgbClr val="1A005D"/>
                </a:solidFill>
              </a:rPr>
              <a:t> </a:t>
            </a:r>
            <a:r>
              <a:rPr lang="fr-BE" sz="800" dirty="0" err="1">
                <a:solidFill>
                  <a:srgbClr val="1A005D"/>
                </a:solidFill>
              </a:rPr>
              <a:t>reserved</a:t>
            </a:r>
            <a:endParaRPr lang="en-NL" sz="800" dirty="0">
              <a:solidFill>
                <a:srgbClr val="1A005D"/>
              </a:solidFill>
            </a:endParaRPr>
          </a:p>
        </p:txBody>
      </p:sp>
      <p:pic>
        <p:nvPicPr>
          <p:cNvPr id="27" name="Picture 18" descr="award, prize, trophy, winner icon">
            <a:extLst>
              <a:ext uri="{FF2B5EF4-FFF2-40B4-BE49-F238E27FC236}">
                <a16:creationId xmlns:a16="http://schemas.microsoft.com/office/drawing/2014/main" id="{23224185-FF38-4D2C-8A28-369BA1EBAF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3899" y="1882188"/>
            <a:ext cx="961993" cy="961993"/>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4">
            <a:extLst>
              <a:ext uri="{FF2B5EF4-FFF2-40B4-BE49-F238E27FC236}">
                <a16:creationId xmlns:a16="http://schemas.microsoft.com/office/drawing/2014/main" id="{16AC3286-56F5-4D93-B090-2F241B3FA7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9805093" y="3106666"/>
            <a:ext cx="1219602" cy="39435"/>
          </a:xfrm>
          <a:prstGeom prst="rect">
            <a:avLst/>
          </a:prstGeom>
        </p:spPr>
      </p:pic>
      <p:sp>
        <p:nvSpPr>
          <p:cNvPr id="29" name="Rectangle 44">
            <a:extLst>
              <a:ext uri="{FF2B5EF4-FFF2-40B4-BE49-F238E27FC236}">
                <a16:creationId xmlns:a16="http://schemas.microsoft.com/office/drawing/2014/main" id="{87E7791C-A078-49E0-8BA7-9E7315F372E2}"/>
              </a:ext>
            </a:extLst>
          </p:cNvPr>
          <p:cNvSpPr/>
          <p:nvPr/>
        </p:nvSpPr>
        <p:spPr>
          <a:xfrm>
            <a:off x="9594755" y="3212175"/>
            <a:ext cx="1640279" cy="1661993"/>
          </a:xfrm>
          <a:prstGeom prst="rect">
            <a:avLst/>
          </a:prstGeom>
        </p:spPr>
        <p:txBody>
          <a:bodyPr wrap="square" lIns="91440" tIns="45720" rIns="91440" bIns="45720" anchor="t">
            <a:spAutoFit/>
          </a:bodyPr>
          <a:lstStyle/>
          <a:p>
            <a:pPr algn="ctr"/>
            <a:r>
              <a:rPr lang="en-GB" dirty="0">
                <a:solidFill>
                  <a:srgbClr val="8DC500"/>
                </a:solidFill>
                <a:latin typeface="+mn-ea"/>
              </a:rPr>
              <a:t>Trust</a:t>
            </a:r>
          </a:p>
          <a:p>
            <a:pPr algn="ctr"/>
            <a:r>
              <a:rPr lang="en-GB" sz="1200" dirty="0">
                <a:latin typeface="+mn-ea"/>
              </a:rPr>
              <a:t>3rd largest freight forwarder in the world.</a:t>
            </a:r>
          </a:p>
          <a:p>
            <a:pPr algn="ctr"/>
            <a:r>
              <a:rPr lang="en-GB" sz="1200" dirty="0">
                <a:latin typeface="+mn-ea"/>
                <a:cs typeface="Arial"/>
              </a:rPr>
              <a:t>Selected as most admired companies by Fortune (logistics industry) </a:t>
            </a:r>
            <a:endParaRPr lang="en-GB" sz="1200" dirty="0">
              <a:cs typeface="Arial"/>
            </a:endParaRPr>
          </a:p>
        </p:txBody>
      </p:sp>
    </p:spTree>
    <p:extLst>
      <p:ext uri="{BB962C8B-B14F-4D97-AF65-F5344CB8AC3E}">
        <p14:creationId xmlns:p14="http://schemas.microsoft.com/office/powerpoint/2010/main" val="1669760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54E2F789-C90E-EE4F-AF9F-EF76D299D5D1}"/>
              </a:ext>
            </a:extLst>
          </p:cNvPr>
          <p:cNvSpPr>
            <a:spLocks noGrp="1"/>
          </p:cNvSpPr>
          <p:nvPr>
            <p:ph type="title"/>
          </p:nvPr>
        </p:nvSpPr>
        <p:spPr/>
        <p:txBody>
          <a:bodyPr/>
          <a:lstStyle/>
          <a:p>
            <a:pPr algn="ctr"/>
            <a:r>
              <a:rPr lang="de-DE" dirty="0"/>
              <a:t>Services </a:t>
            </a:r>
          </a:p>
        </p:txBody>
      </p:sp>
      <p:sp>
        <p:nvSpPr>
          <p:cNvPr id="3" name="Foliennummernplatzhalter 2">
            <a:extLst>
              <a:ext uri="{FF2B5EF4-FFF2-40B4-BE49-F238E27FC236}">
                <a16:creationId xmlns:a16="http://schemas.microsoft.com/office/drawing/2014/main" id="{102B9284-CF5A-2F4D-B09F-1D9423D7CF25}"/>
              </a:ext>
            </a:extLst>
          </p:cNvPr>
          <p:cNvSpPr>
            <a:spLocks noGrp="1"/>
          </p:cNvSpPr>
          <p:nvPr>
            <p:ph type="sldNum" sz="quarter" idx="12"/>
          </p:nvPr>
        </p:nvSpPr>
        <p:spPr/>
        <p:txBody>
          <a:bodyPr/>
          <a:lstStyle/>
          <a:p>
            <a:fld id="{F20767A8-1946-4782-BBC6-D3CE39574EED}" type="slidenum">
              <a:rPr kumimoji="1" lang="ja-JP" altLang="en-US" smtClean="0"/>
              <a:pPr/>
              <a:t>4</a:t>
            </a:fld>
            <a:endParaRPr kumimoji="1" lang="ja-JP" altLang="en-US"/>
          </a:p>
        </p:txBody>
      </p:sp>
      <p:pic>
        <p:nvPicPr>
          <p:cNvPr id="10" name="Picture 16">
            <a:hlinkClick r:id="" action="ppaction://noaction"/>
            <a:extLst>
              <a:ext uri="{FF2B5EF4-FFF2-40B4-BE49-F238E27FC236}">
                <a16:creationId xmlns:a16="http://schemas.microsoft.com/office/drawing/2014/main" id="{C1781F24-3F62-924F-8392-6B9E07048668}"/>
              </a:ext>
            </a:extLst>
          </p:cNvPr>
          <p:cNvPicPr>
            <a:picLocks noChangeAspect="1"/>
          </p:cNvPicPr>
          <p:nvPr/>
        </p:nvPicPr>
        <p:blipFill rotWithShape="1">
          <a:blip r:embed="rId2">
            <a:extLst>
              <a:ext uri="{28A0092B-C50C-407E-A947-70E740481C1C}">
                <a14:useLocalDpi xmlns:a14="http://schemas.microsoft.com/office/drawing/2010/main" val="0"/>
              </a:ext>
            </a:extLst>
          </a:blip>
          <a:srcRect r="12284"/>
          <a:stretch/>
        </p:blipFill>
        <p:spPr>
          <a:xfrm>
            <a:off x="9365387" y="1294984"/>
            <a:ext cx="2257463" cy="1332253"/>
          </a:xfrm>
          <a:prstGeom prst="rect">
            <a:avLst/>
          </a:prstGeom>
        </p:spPr>
      </p:pic>
      <p:sp>
        <p:nvSpPr>
          <p:cNvPr id="12" name="TextBox 17">
            <a:extLst>
              <a:ext uri="{FF2B5EF4-FFF2-40B4-BE49-F238E27FC236}">
                <a16:creationId xmlns:a16="http://schemas.microsoft.com/office/drawing/2014/main" id="{AEC5270F-3651-B844-B253-187170ED9F0D}"/>
              </a:ext>
            </a:extLst>
          </p:cNvPr>
          <p:cNvSpPr txBox="1"/>
          <p:nvPr/>
        </p:nvSpPr>
        <p:spPr>
          <a:xfrm>
            <a:off x="569150" y="2635204"/>
            <a:ext cx="2251366" cy="868294"/>
          </a:xfrm>
          <a:prstGeom prst="rect">
            <a:avLst/>
          </a:prstGeom>
          <a:noFill/>
        </p:spPr>
        <p:txBody>
          <a:bodyPr wrap="square" rtlCol="0">
            <a:spAutoFit/>
          </a:bodyPr>
          <a:lstStyle/>
          <a:p>
            <a:r>
              <a:rPr lang="en-US" sz="1400" dirty="0">
                <a:solidFill>
                  <a:srgbClr val="8DC500"/>
                </a:solidFill>
                <a:latin typeface="+mn-ea"/>
              </a:rPr>
              <a:t>Air Freight</a:t>
            </a:r>
          </a:p>
          <a:p>
            <a:r>
              <a:rPr lang="en-GB" sz="1200" dirty="0">
                <a:latin typeface="+mn-ea"/>
              </a:rPr>
              <a:t>Air freight services with top-quality operations and </a:t>
            </a:r>
          </a:p>
          <a:p>
            <a:r>
              <a:rPr lang="en-GB" sz="1200" dirty="0">
                <a:latin typeface="+mn-ea"/>
              </a:rPr>
              <a:t>a global network.</a:t>
            </a:r>
            <a:endParaRPr lang="en-GB" sz="2400" b="1" dirty="0">
              <a:latin typeface="+mn-ea"/>
            </a:endParaRPr>
          </a:p>
        </p:txBody>
      </p:sp>
      <p:sp>
        <p:nvSpPr>
          <p:cNvPr id="13" name="TextBox 26">
            <a:extLst>
              <a:ext uri="{FF2B5EF4-FFF2-40B4-BE49-F238E27FC236}">
                <a16:creationId xmlns:a16="http://schemas.microsoft.com/office/drawing/2014/main" id="{CCC6EF03-035B-8747-8C80-62A5767B3A7C}"/>
              </a:ext>
            </a:extLst>
          </p:cNvPr>
          <p:cNvSpPr txBox="1"/>
          <p:nvPr/>
        </p:nvSpPr>
        <p:spPr>
          <a:xfrm>
            <a:off x="3468866" y="2635204"/>
            <a:ext cx="2251366" cy="496169"/>
          </a:xfrm>
          <a:prstGeom prst="rect">
            <a:avLst/>
          </a:prstGeom>
          <a:noFill/>
        </p:spPr>
        <p:txBody>
          <a:bodyPr wrap="square" rtlCol="0">
            <a:spAutoFit/>
          </a:bodyPr>
          <a:lstStyle/>
          <a:p>
            <a:r>
              <a:rPr lang="en-US" sz="1400" dirty="0">
                <a:solidFill>
                  <a:srgbClr val="8DC500"/>
                </a:solidFill>
                <a:latin typeface="+mn-ea"/>
              </a:rPr>
              <a:t>Ocean</a:t>
            </a:r>
            <a:r>
              <a:rPr lang="en-US" sz="1400" b="1" dirty="0">
                <a:solidFill>
                  <a:srgbClr val="8DC500"/>
                </a:solidFill>
                <a:latin typeface="+mn-ea"/>
              </a:rPr>
              <a:t> </a:t>
            </a:r>
            <a:r>
              <a:rPr lang="en-US" sz="1400" dirty="0">
                <a:solidFill>
                  <a:srgbClr val="8DC500"/>
                </a:solidFill>
                <a:latin typeface="+mn-ea"/>
              </a:rPr>
              <a:t>Freight</a:t>
            </a:r>
          </a:p>
          <a:p>
            <a:r>
              <a:rPr lang="en-GB" sz="1200" dirty="0">
                <a:latin typeface="+mn-ea"/>
              </a:rPr>
              <a:t>NVOCC,, FCL. LCL</a:t>
            </a:r>
          </a:p>
        </p:txBody>
      </p:sp>
      <p:sp>
        <p:nvSpPr>
          <p:cNvPr id="14" name="TextBox 27">
            <a:extLst>
              <a:ext uri="{FF2B5EF4-FFF2-40B4-BE49-F238E27FC236}">
                <a16:creationId xmlns:a16="http://schemas.microsoft.com/office/drawing/2014/main" id="{6B0BC6CF-D0AB-8247-8ADE-E36E63864556}"/>
              </a:ext>
            </a:extLst>
          </p:cNvPr>
          <p:cNvSpPr txBox="1"/>
          <p:nvPr/>
        </p:nvSpPr>
        <p:spPr>
          <a:xfrm>
            <a:off x="6391465" y="2630845"/>
            <a:ext cx="2253533" cy="868294"/>
          </a:xfrm>
          <a:prstGeom prst="rect">
            <a:avLst/>
          </a:prstGeom>
          <a:noFill/>
        </p:spPr>
        <p:txBody>
          <a:bodyPr wrap="square" rtlCol="0">
            <a:spAutoFit/>
          </a:bodyPr>
          <a:lstStyle/>
          <a:p>
            <a:r>
              <a:rPr lang="en-US" sz="1400" dirty="0">
                <a:solidFill>
                  <a:srgbClr val="8DC500"/>
                </a:solidFill>
                <a:latin typeface="+mn-ea"/>
              </a:rPr>
              <a:t>Rail Transportation</a:t>
            </a:r>
          </a:p>
          <a:p>
            <a:r>
              <a:rPr lang="en-GB" sz="1200" dirty="0">
                <a:latin typeface="Yu Gothic" panose="020B0400000000000000" pitchFamily="34" charset="-128"/>
                <a:ea typeface="Yu Gothic" panose="020B0400000000000000" pitchFamily="34" charset="-128"/>
              </a:rPr>
              <a:t>Flexible, easily workable railway freight for lower costs, shorter lead times.</a:t>
            </a:r>
          </a:p>
        </p:txBody>
      </p:sp>
      <p:sp>
        <p:nvSpPr>
          <p:cNvPr id="15" name="TextBox 28">
            <a:extLst>
              <a:ext uri="{FF2B5EF4-FFF2-40B4-BE49-F238E27FC236}">
                <a16:creationId xmlns:a16="http://schemas.microsoft.com/office/drawing/2014/main" id="{B6ED9D5F-6D39-2642-8174-5A8866FF6903}"/>
              </a:ext>
            </a:extLst>
          </p:cNvPr>
          <p:cNvSpPr txBox="1"/>
          <p:nvPr/>
        </p:nvSpPr>
        <p:spPr>
          <a:xfrm>
            <a:off x="575247" y="5047713"/>
            <a:ext cx="2251366" cy="1054357"/>
          </a:xfrm>
          <a:prstGeom prst="rect">
            <a:avLst/>
          </a:prstGeom>
          <a:noFill/>
        </p:spPr>
        <p:txBody>
          <a:bodyPr wrap="square" rtlCol="0">
            <a:spAutoFit/>
          </a:bodyPr>
          <a:lstStyle/>
          <a:p>
            <a:r>
              <a:rPr lang="en-US" sz="1400" dirty="0">
                <a:solidFill>
                  <a:srgbClr val="8DC500"/>
                </a:solidFill>
                <a:latin typeface="+mn-ea"/>
              </a:rPr>
              <a:t>Road Transportation</a:t>
            </a:r>
          </a:p>
          <a:p>
            <a:r>
              <a:rPr lang="en-GB" sz="1200" dirty="0">
                <a:latin typeface="+mn-ea"/>
              </a:rPr>
              <a:t>International ground freight services optimized for your supply chain.</a:t>
            </a:r>
          </a:p>
        </p:txBody>
      </p:sp>
      <p:sp>
        <p:nvSpPr>
          <p:cNvPr id="16" name="TextBox 29">
            <a:extLst>
              <a:ext uri="{FF2B5EF4-FFF2-40B4-BE49-F238E27FC236}">
                <a16:creationId xmlns:a16="http://schemas.microsoft.com/office/drawing/2014/main" id="{D2E66521-6838-4B4D-A3F6-C516A21397AB}"/>
              </a:ext>
            </a:extLst>
          </p:cNvPr>
          <p:cNvSpPr txBox="1"/>
          <p:nvPr/>
        </p:nvSpPr>
        <p:spPr>
          <a:xfrm>
            <a:off x="9365387" y="2627236"/>
            <a:ext cx="2251366" cy="892552"/>
          </a:xfrm>
          <a:prstGeom prst="rect">
            <a:avLst/>
          </a:prstGeom>
          <a:noFill/>
        </p:spPr>
        <p:txBody>
          <a:bodyPr wrap="square" rtlCol="0">
            <a:spAutoFit/>
          </a:bodyPr>
          <a:lstStyle/>
          <a:p>
            <a:r>
              <a:rPr lang="en-US" sz="1400" dirty="0">
                <a:solidFill>
                  <a:srgbClr val="8DC500"/>
                </a:solidFill>
                <a:latin typeface="+mn-ea"/>
              </a:rPr>
              <a:t>Warehouse &amp; Distribution</a:t>
            </a:r>
          </a:p>
          <a:p>
            <a:r>
              <a:rPr lang="en-GB" sz="1200" dirty="0">
                <a:latin typeface="+mn-ea"/>
              </a:rPr>
              <a:t>Our warehouses, </a:t>
            </a:r>
          </a:p>
          <a:p>
            <a:r>
              <a:rPr lang="en-GB" sz="1200" dirty="0">
                <a:latin typeface="+mn-ea"/>
              </a:rPr>
              <a:t>your supply chain.</a:t>
            </a:r>
          </a:p>
        </p:txBody>
      </p:sp>
      <p:sp>
        <p:nvSpPr>
          <p:cNvPr id="17" name="TextBox 30">
            <a:extLst>
              <a:ext uri="{FF2B5EF4-FFF2-40B4-BE49-F238E27FC236}">
                <a16:creationId xmlns:a16="http://schemas.microsoft.com/office/drawing/2014/main" id="{0428FC68-86D8-C143-A8D7-E58F280FA14C}"/>
              </a:ext>
            </a:extLst>
          </p:cNvPr>
          <p:cNvSpPr txBox="1"/>
          <p:nvPr/>
        </p:nvSpPr>
        <p:spPr>
          <a:xfrm>
            <a:off x="3422759" y="5068833"/>
            <a:ext cx="2245270" cy="899305"/>
          </a:xfrm>
          <a:prstGeom prst="rect">
            <a:avLst/>
          </a:prstGeom>
          <a:noFill/>
        </p:spPr>
        <p:txBody>
          <a:bodyPr wrap="square" rtlCol="0">
            <a:spAutoFit/>
          </a:bodyPr>
          <a:lstStyle/>
          <a:p>
            <a:r>
              <a:rPr lang="en-GB" sz="1400" dirty="0">
                <a:solidFill>
                  <a:srgbClr val="8DC500"/>
                </a:solidFill>
                <a:latin typeface="+mn-ea"/>
              </a:rPr>
              <a:t>Heavy Haulage &amp; Construction</a:t>
            </a:r>
          </a:p>
          <a:p>
            <a:r>
              <a:rPr lang="en-GB" sz="1200" dirty="0">
                <a:latin typeface="+mn-ea"/>
              </a:rPr>
              <a:t>Bespoke Services, proven Track Record</a:t>
            </a:r>
          </a:p>
        </p:txBody>
      </p:sp>
      <p:pic>
        <p:nvPicPr>
          <p:cNvPr id="19" name="Picture 20">
            <a:hlinkClick r:id="" action="ppaction://noaction"/>
            <a:extLst>
              <a:ext uri="{FF2B5EF4-FFF2-40B4-BE49-F238E27FC236}">
                <a16:creationId xmlns:a16="http://schemas.microsoft.com/office/drawing/2014/main" id="{40E92244-2ED0-2340-8E0D-5C71F28F1D8E}"/>
              </a:ext>
            </a:extLst>
          </p:cNvPr>
          <p:cNvPicPr>
            <a:picLocks noChangeAspect="1"/>
          </p:cNvPicPr>
          <p:nvPr/>
        </p:nvPicPr>
        <p:blipFill rotWithShape="1">
          <a:blip r:embed="rId3">
            <a:extLst>
              <a:ext uri="{28A0092B-C50C-407E-A947-70E740481C1C}">
                <a14:useLocalDpi xmlns:a14="http://schemas.microsoft.com/office/drawing/2010/main" val="0"/>
              </a:ext>
            </a:extLst>
          </a:blip>
          <a:srcRect t="1" r="46360" b="4728"/>
          <a:stretch/>
        </p:blipFill>
        <p:spPr>
          <a:xfrm>
            <a:off x="6391466" y="3746724"/>
            <a:ext cx="2253533" cy="1334333"/>
          </a:xfrm>
          <a:prstGeom prst="rect">
            <a:avLst/>
          </a:prstGeom>
        </p:spPr>
      </p:pic>
      <p:sp>
        <p:nvSpPr>
          <p:cNvPr id="20" name="TextBox 22">
            <a:extLst>
              <a:ext uri="{FF2B5EF4-FFF2-40B4-BE49-F238E27FC236}">
                <a16:creationId xmlns:a16="http://schemas.microsoft.com/office/drawing/2014/main" id="{3A6B0F6B-314E-BE4A-88C0-BD7082D0FB78}"/>
              </a:ext>
            </a:extLst>
          </p:cNvPr>
          <p:cNvSpPr txBox="1"/>
          <p:nvPr/>
        </p:nvSpPr>
        <p:spPr>
          <a:xfrm>
            <a:off x="6391465" y="5064143"/>
            <a:ext cx="2245270" cy="713242"/>
          </a:xfrm>
          <a:prstGeom prst="rect">
            <a:avLst/>
          </a:prstGeom>
          <a:noFill/>
        </p:spPr>
        <p:txBody>
          <a:bodyPr wrap="square" rtlCol="0">
            <a:spAutoFit/>
          </a:bodyPr>
          <a:lstStyle/>
          <a:p>
            <a:r>
              <a:rPr lang="en-GB" sz="1400" dirty="0">
                <a:solidFill>
                  <a:srgbClr val="8DC500"/>
                </a:solidFill>
                <a:latin typeface="+mn-ea"/>
              </a:rPr>
              <a:t>Corporate Social Responsibility </a:t>
            </a:r>
          </a:p>
          <a:p>
            <a:r>
              <a:rPr lang="en-GB" sz="1200" dirty="0">
                <a:latin typeface="+mn-ea"/>
              </a:rPr>
              <a:t>Nippon Cares</a:t>
            </a:r>
          </a:p>
        </p:txBody>
      </p:sp>
      <p:pic>
        <p:nvPicPr>
          <p:cNvPr id="21" name="Picture 23">
            <a:hlinkClick r:id="" action="ppaction://noaction"/>
            <a:extLst>
              <a:ext uri="{FF2B5EF4-FFF2-40B4-BE49-F238E27FC236}">
                <a16:creationId xmlns:a16="http://schemas.microsoft.com/office/drawing/2014/main" id="{95A513B8-4B59-454F-8ADE-0F226DE1938A}"/>
              </a:ext>
            </a:extLst>
          </p:cNvPr>
          <p:cNvPicPr>
            <a:picLocks noChangeAspect="1"/>
          </p:cNvPicPr>
          <p:nvPr/>
        </p:nvPicPr>
        <p:blipFill rotWithShape="1">
          <a:blip r:embed="rId4">
            <a:extLst>
              <a:ext uri="{28A0092B-C50C-407E-A947-70E740481C1C}">
                <a14:useLocalDpi xmlns:a14="http://schemas.microsoft.com/office/drawing/2010/main" val="0"/>
              </a:ext>
            </a:extLst>
          </a:blip>
          <a:srcRect l="4930" r="39690"/>
          <a:stretch/>
        </p:blipFill>
        <p:spPr>
          <a:xfrm>
            <a:off x="9368439" y="3746724"/>
            <a:ext cx="2248317" cy="1332253"/>
          </a:xfrm>
          <a:prstGeom prst="rect">
            <a:avLst/>
          </a:prstGeom>
        </p:spPr>
      </p:pic>
      <p:sp>
        <p:nvSpPr>
          <p:cNvPr id="22" name="TextBox 24">
            <a:extLst>
              <a:ext uri="{FF2B5EF4-FFF2-40B4-BE49-F238E27FC236}">
                <a16:creationId xmlns:a16="http://schemas.microsoft.com/office/drawing/2014/main" id="{E49FE525-DB26-AA4C-90EE-BC2808253C9E}"/>
              </a:ext>
            </a:extLst>
          </p:cNvPr>
          <p:cNvSpPr txBox="1"/>
          <p:nvPr/>
        </p:nvSpPr>
        <p:spPr>
          <a:xfrm>
            <a:off x="9371484" y="5078977"/>
            <a:ext cx="2245270" cy="868294"/>
          </a:xfrm>
          <a:prstGeom prst="rect">
            <a:avLst/>
          </a:prstGeom>
          <a:noFill/>
        </p:spPr>
        <p:txBody>
          <a:bodyPr wrap="square" rtlCol="0">
            <a:spAutoFit/>
          </a:bodyPr>
          <a:lstStyle/>
          <a:p>
            <a:r>
              <a:rPr lang="en-GB" sz="1400" dirty="0">
                <a:solidFill>
                  <a:srgbClr val="8DC500"/>
                </a:solidFill>
                <a:latin typeface="+mn-ea"/>
              </a:rPr>
              <a:t>Application &amp; Systems</a:t>
            </a:r>
          </a:p>
          <a:p>
            <a:r>
              <a:rPr lang="en-GB" sz="1200" dirty="0">
                <a:latin typeface="+mn-ea"/>
              </a:rPr>
              <a:t>Access the various applications and systems that Nippon Express offers.</a:t>
            </a:r>
          </a:p>
        </p:txBody>
      </p:sp>
      <p:pic>
        <p:nvPicPr>
          <p:cNvPr id="25" name="Grafik 24" descr="Ein Bild, das Wasser, Boot enthält.&#10;&#10;Automatisch generierte Beschreibung">
            <a:extLst>
              <a:ext uri="{FF2B5EF4-FFF2-40B4-BE49-F238E27FC236}">
                <a16:creationId xmlns:a16="http://schemas.microsoft.com/office/drawing/2014/main" id="{36AE539E-BEDB-0447-B08F-406B6D6D2B9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416662" y="1308150"/>
            <a:ext cx="2250000" cy="1332000"/>
          </a:xfrm>
          <a:prstGeom prst="rect">
            <a:avLst/>
          </a:prstGeom>
        </p:spPr>
      </p:pic>
      <p:pic>
        <p:nvPicPr>
          <p:cNvPr id="27" name="Grafik 26" descr="Ein Bild, das Himmel, Ebene, draußen, Flugzeug enthält.&#10;&#10;Automatisch generierte Beschreibung">
            <a:extLst>
              <a:ext uri="{FF2B5EF4-FFF2-40B4-BE49-F238E27FC236}">
                <a16:creationId xmlns:a16="http://schemas.microsoft.com/office/drawing/2014/main" id="{F32CCF35-047D-6E49-AA66-8D3107C6F221}"/>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47633" y="1295236"/>
            <a:ext cx="2250000" cy="1332000"/>
          </a:xfrm>
          <a:prstGeom prst="rect">
            <a:avLst/>
          </a:prstGeom>
        </p:spPr>
      </p:pic>
      <p:pic>
        <p:nvPicPr>
          <p:cNvPr id="29" name="Grafik 28" descr="Ein Bild, das Himmel, draußen, Eisenbahn enthält.&#10;&#10;Automatisch generierte Beschreibung">
            <a:extLst>
              <a:ext uri="{FF2B5EF4-FFF2-40B4-BE49-F238E27FC236}">
                <a16:creationId xmlns:a16="http://schemas.microsoft.com/office/drawing/2014/main" id="{3FFF1D9A-D12F-8D4E-865E-DCDE1D39A16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86735" y="1308150"/>
            <a:ext cx="2250000" cy="1332000"/>
          </a:xfrm>
          <a:prstGeom prst="rect">
            <a:avLst/>
          </a:prstGeom>
        </p:spPr>
      </p:pic>
      <p:pic>
        <p:nvPicPr>
          <p:cNvPr id="4" name="Grafik 3" descr="Ein Bild, das Baum, Gras, draußen, Pflanze enthält.&#10;&#10;Automatisch generierte Beschreibung">
            <a:extLst>
              <a:ext uri="{FF2B5EF4-FFF2-40B4-BE49-F238E27FC236}">
                <a16:creationId xmlns:a16="http://schemas.microsoft.com/office/drawing/2014/main" id="{27B2111E-FA34-C447-B64F-A8A085DFC734}"/>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579658" y="3746724"/>
            <a:ext cx="2250000" cy="1332000"/>
          </a:xfrm>
          <a:prstGeom prst="rect">
            <a:avLst/>
          </a:prstGeom>
        </p:spPr>
      </p:pic>
      <p:pic>
        <p:nvPicPr>
          <p:cNvPr id="6" name="Grafik 5" descr="Ein Bild, das Person, drinnen, stehend, Decke enthält.&#10;&#10;Automatisch generierte Beschreibung">
            <a:extLst>
              <a:ext uri="{FF2B5EF4-FFF2-40B4-BE49-F238E27FC236}">
                <a16:creationId xmlns:a16="http://schemas.microsoft.com/office/drawing/2014/main" id="{25256C86-9879-DA4E-A064-255AC83BC9BA}"/>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3414260" y="3746724"/>
            <a:ext cx="2250000" cy="1332000"/>
          </a:xfrm>
          <a:prstGeom prst="rect">
            <a:avLst/>
          </a:prstGeom>
        </p:spPr>
      </p:pic>
      <p:sp>
        <p:nvSpPr>
          <p:cNvPr id="26" name="Rectangle 25">
            <a:extLst>
              <a:ext uri="{FF2B5EF4-FFF2-40B4-BE49-F238E27FC236}">
                <a16:creationId xmlns:a16="http://schemas.microsoft.com/office/drawing/2014/main" id="{502A7705-040A-4A0D-A1A2-B54AE9A21621}"/>
              </a:ext>
            </a:extLst>
          </p:cNvPr>
          <p:cNvSpPr/>
          <p:nvPr/>
        </p:nvSpPr>
        <p:spPr>
          <a:xfrm>
            <a:off x="2491530" y="6375401"/>
            <a:ext cx="4311942" cy="293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800" dirty="0">
                <a:solidFill>
                  <a:srgbClr val="1A005D"/>
                </a:solidFill>
              </a:rPr>
              <a:t>Nippon Express Belgium NV/SA – Copyright 2022. All </a:t>
            </a:r>
            <a:r>
              <a:rPr lang="fr-BE" sz="800" dirty="0" err="1">
                <a:solidFill>
                  <a:srgbClr val="1A005D"/>
                </a:solidFill>
              </a:rPr>
              <a:t>rights</a:t>
            </a:r>
            <a:r>
              <a:rPr lang="fr-BE" sz="800" dirty="0">
                <a:solidFill>
                  <a:srgbClr val="1A005D"/>
                </a:solidFill>
              </a:rPr>
              <a:t> </a:t>
            </a:r>
            <a:r>
              <a:rPr lang="fr-BE" sz="800" dirty="0" err="1">
                <a:solidFill>
                  <a:srgbClr val="1A005D"/>
                </a:solidFill>
              </a:rPr>
              <a:t>reserved</a:t>
            </a:r>
            <a:endParaRPr lang="en-NL" sz="800" dirty="0">
              <a:solidFill>
                <a:srgbClr val="1A005D"/>
              </a:solidFill>
            </a:endParaRPr>
          </a:p>
        </p:txBody>
      </p:sp>
    </p:spTree>
    <p:extLst>
      <p:ext uri="{BB962C8B-B14F-4D97-AF65-F5344CB8AC3E}">
        <p14:creationId xmlns:p14="http://schemas.microsoft.com/office/powerpoint/2010/main" val="3403731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26C934C-0461-F04B-8DB3-D00109FE6ED1}"/>
              </a:ext>
            </a:extLst>
          </p:cNvPr>
          <p:cNvPicPr>
            <a:picLocks noChangeAspect="1"/>
          </p:cNvPicPr>
          <p:nvPr/>
        </p:nvPicPr>
        <p:blipFill>
          <a:blip r:embed="rId2"/>
          <a:stretch>
            <a:fillRect/>
          </a:stretch>
        </p:blipFill>
        <p:spPr>
          <a:xfrm>
            <a:off x="-76200" y="1240971"/>
            <a:ext cx="12355286" cy="4996544"/>
          </a:xfrm>
          <a:prstGeom prst="rect">
            <a:avLst/>
          </a:prstGeom>
        </p:spPr>
      </p:pic>
      <p:sp>
        <p:nvSpPr>
          <p:cNvPr id="2" name="Titel 1">
            <a:extLst>
              <a:ext uri="{FF2B5EF4-FFF2-40B4-BE49-F238E27FC236}">
                <a16:creationId xmlns:a16="http://schemas.microsoft.com/office/drawing/2014/main" id="{7B2107A5-7CF0-7544-ABB0-A6C67386037A}"/>
              </a:ext>
            </a:extLst>
          </p:cNvPr>
          <p:cNvSpPr>
            <a:spLocks noGrp="1"/>
          </p:cNvSpPr>
          <p:nvPr>
            <p:ph type="title"/>
          </p:nvPr>
        </p:nvSpPr>
        <p:spPr/>
        <p:txBody>
          <a:bodyPr>
            <a:normAutofit/>
          </a:bodyPr>
          <a:lstStyle/>
          <a:p>
            <a:pPr algn="ctr"/>
            <a:r>
              <a:rPr lang="en-US">
                <a:latin typeface="+mj-lt"/>
                <a:cs typeface="Verdana" panose="020B0604030504040204" pitchFamily="34" charset="0"/>
              </a:rPr>
              <a:t>Nippon Express Group – Global Logistic Footprint</a:t>
            </a:r>
            <a:endParaRPr lang="de-DE">
              <a:latin typeface="+mj-lt"/>
            </a:endParaRPr>
          </a:p>
        </p:txBody>
      </p:sp>
      <p:sp>
        <p:nvSpPr>
          <p:cNvPr id="3" name="Foliennummernplatzhalter 2">
            <a:extLst>
              <a:ext uri="{FF2B5EF4-FFF2-40B4-BE49-F238E27FC236}">
                <a16:creationId xmlns:a16="http://schemas.microsoft.com/office/drawing/2014/main" id="{403C6355-8855-B54E-B229-C0A2103C487B}"/>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F20767A8-1946-4782-BBC6-D3CE39574EED}" type="slidenum">
              <a:rPr kumimoji="1" lang="ja-JP" altLang="en-US" sz="800" b="0" i="0" u="none" strike="noStrike" kern="1200" cap="none" spc="0" normalizeH="0" baseline="0" noProof="0" smtClean="0">
                <a:ln>
                  <a:noFill/>
                </a:ln>
                <a:solidFill>
                  <a:srgbClr val="1A005D"/>
                </a:solidFill>
                <a:effectLst/>
                <a:uLnTx/>
                <a:uFillTx/>
                <a:latin typeface="Arial"/>
                <a:ea typeface="游ゴシック"/>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1" lang="ja-JP" altLang="en-US" sz="800" b="0" i="0" u="none" strike="noStrike" kern="1200" cap="none" spc="0" normalizeH="0" baseline="0" noProof="0">
              <a:ln>
                <a:noFill/>
              </a:ln>
              <a:solidFill>
                <a:srgbClr val="1A005D"/>
              </a:solidFill>
              <a:effectLst/>
              <a:uLnTx/>
              <a:uFillTx/>
              <a:latin typeface="Arial"/>
              <a:ea typeface="游ゴシック"/>
              <a:cs typeface="+mn-cs"/>
            </a:endParaRPr>
          </a:p>
        </p:txBody>
      </p:sp>
      <p:grpSp>
        <p:nvGrpSpPr>
          <p:cNvPr id="315" name="Group 582">
            <a:extLst>
              <a:ext uri="{FF2B5EF4-FFF2-40B4-BE49-F238E27FC236}">
                <a16:creationId xmlns:a16="http://schemas.microsoft.com/office/drawing/2014/main" id="{A40F4042-2FBE-4848-BBAA-AA5D8D3EDF6D}"/>
              </a:ext>
            </a:extLst>
          </p:cNvPr>
          <p:cNvGrpSpPr/>
          <p:nvPr/>
        </p:nvGrpSpPr>
        <p:grpSpPr>
          <a:xfrm>
            <a:off x="1257773" y="3681534"/>
            <a:ext cx="2001749" cy="1090729"/>
            <a:chOff x="-900099" y="3816002"/>
            <a:chExt cx="1768554" cy="1008000"/>
          </a:xfrm>
        </p:grpSpPr>
        <p:sp>
          <p:nvSpPr>
            <p:cNvPr id="328" name="Rectangle 583">
              <a:extLst>
                <a:ext uri="{FF2B5EF4-FFF2-40B4-BE49-F238E27FC236}">
                  <a16:creationId xmlns:a16="http://schemas.microsoft.com/office/drawing/2014/main" id="{558D7D13-0886-D246-B99A-D39BD6F9D3FF}"/>
                </a:ext>
              </a:extLst>
            </p:cNvPr>
            <p:cNvSpPr/>
            <p:nvPr/>
          </p:nvSpPr>
          <p:spPr bwMode="gray">
            <a:xfrm>
              <a:off x="-900099" y="3816002"/>
              <a:ext cx="1768554" cy="1008000"/>
            </a:xfrm>
            <a:prstGeom prst="rect">
              <a:avLst/>
            </a:prstGeom>
            <a:solidFill>
              <a:srgbClr val="D6E5A0">
                <a:alpha val="84706"/>
              </a:srgbClr>
            </a:solidFill>
            <a:ln w="12700">
              <a:noFill/>
            </a:ln>
            <a:effectLst>
              <a:outerShdw blurRad="76200" dist="25400" dir="189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Ins="72000" bIns="36000" rtlCol="0" anchor="t" anchorCtr="0"/>
            <a:lstStyle/>
            <a:p>
              <a:pPr marL="0" marR="0" lvl="0" indent="0" algn="l" defTabSz="457189" rtl="0" eaLnBrk="1" fontAlgn="auto" latinLnBrk="0" hangingPunct="1">
                <a:lnSpc>
                  <a:spcPct val="100000"/>
                </a:lnSpc>
                <a:spcBef>
                  <a:spcPts val="200"/>
                </a:spcBef>
                <a:spcAft>
                  <a:spcPts val="7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游ゴシック"/>
                  <a:ea typeface="游ゴシック"/>
                  <a:cs typeface="Tahoma" panose="020B0604030504040204" pitchFamily="34" charset="0"/>
                </a:rPr>
                <a:t>The Americas</a:t>
              </a:r>
            </a:p>
            <a:p>
              <a:pPr marL="0" marR="0" lvl="0" indent="0" algn="l" defTabSz="457189" rtl="0" eaLnBrk="1" fontAlgn="auto" latinLnBrk="0" hangingPunct="1">
                <a:lnSpc>
                  <a:spcPct val="100000"/>
                </a:lnSpc>
                <a:spcBef>
                  <a:spcPts val="200"/>
                </a:spcBef>
                <a:spcAft>
                  <a:spcPts val="1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123</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Locations</a:t>
              </a:r>
            </a:p>
            <a:p>
              <a:pPr marL="0" marR="0" lvl="0" indent="0" algn="l" defTabSz="457189" rtl="0" eaLnBrk="1" fontAlgn="auto" latinLnBrk="0" hangingPunct="1">
                <a:lnSpc>
                  <a:spcPct val="100000"/>
                </a:lnSpc>
                <a:spcBef>
                  <a:spcPts val="200"/>
                </a:spcBef>
                <a:spcAft>
                  <a:spcPts val="1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2,866 </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Employees</a:t>
              </a:r>
            </a:p>
            <a:p>
              <a:pPr marL="0" marR="0" lvl="0" indent="0" algn="l" defTabSz="457189" rtl="0" eaLnBrk="1" fontAlgn="auto" latinLnBrk="0" hangingPunct="1">
                <a:lnSpc>
                  <a:spcPct val="100000"/>
                </a:lnSpc>
                <a:spcBef>
                  <a:spcPts val="200"/>
                </a:spcBef>
                <a:spcAft>
                  <a:spcPts val="1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718,439 m2</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a:t>
              </a:r>
              <a:r>
                <a:rPr kumimoji="0" lang="en-US" sz="1200" b="0" i="0" u="none" strike="noStrike" kern="1200" cap="none" spc="0" normalizeH="0" baseline="0" noProof="0" dirty="0" err="1">
                  <a:ln>
                    <a:noFill/>
                  </a:ln>
                  <a:solidFill>
                    <a:srgbClr val="FFFFFF"/>
                  </a:solidFill>
                  <a:effectLst/>
                  <a:uLnTx/>
                  <a:uFillTx/>
                  <a:latin typeface="游ゴシック"/>
                  <a:ea typeface="游ゴシック"/>
                  <a:cs typeface="Tahoma" panose="020B0604030504040204" pitchFamily="34" charset="0"/>
                </a:rPr>
                <a:t>Wh</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Space</a:t>
              </a:r>
            </a:p>
          </p:txBody>
        </p:sp>
        <p:cxnSp>
          <p:nvCxnSpPr>
            <p:cNvPr id="329" name="Straight Connector 584">
              <a:extLst>
                <a:ext uri="{FF2B5EF4-FFF2-40B4-BE49-F238E27FC236}">
                  <a16:creationId xmlns:a16="http://schemas.microsoft.com/office/drawing/2014/main" id="{1F66581A-5E7B-DD40-AFD5-552689D144C1}"/>
                </a:ext>
              </a:extLst>
            </p:cNvPr>
            <p:cNvCxnSpPr/>
            <p:nvPr/>
          </p:nvCxnSpPr>
          <p:spPr bwMode="gray">
            <a:xfrm>
              <a:off x="-717685" y="4377762"/>
              <a:ext cx="1476000" cy="0"/>
            </a:xfrm>
            <a:prstGeom prst="line">
              <a:avLst/>
            </a:prstGeom>
            <a:solidFill>
              <a:schemeClr val="bg2">
                <a:alpha val="85000"/>
              </a:schemeClr>
            </a:solidFill>
            <a:ln w="12700">
              <a:noFill/>
            </a:ln>
            <a:effectLst>
              <a:outerShdw blurRad="76200" dist="25400" dir="189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316" name="Group 585">
            <a:extLst>
              <a:ext uri="{FF2B5EF4-FFF2-40B4-BE49-F238E27FC236}">
                <a16:creationId xmlns:a16="http://schemas.microsoft.com/office/drawing/2014/main" id="{F34C5E49-0786-EC4D-996F-69DD3F4D14AC}"/>
              </a:ext>
            </a:extLst>
          </p:cNvPr>
          <p:cNvGrpSpPr/>
          <p:nvPr/>
        </p:nvGrpSpPr>
        <p:grpSpPr>
          <a:xfrm>
            <a:off x="3545731" y="2295421"/>
            <a:ext cx="2035009" cy="1075012"/>
            <a:chOff x="1819254" y="4727585"/>
            <a:chExt cx="1792783" cy="1018746"/>
          </a:xfrm>
          <a:solidFill>
            <a:schemeClr val="bg2">
              <a:alpha val="85000"/>
            </a:schemeClr>
          </a:solidFill>
          <a:effectLst/>
        </p:grpSpPr>
        <p:sp>
          <p:nvSpPr>
            <p:cNvPr id="326" name="Rectangle 14">
              <a:extLst>
                <a:ext uri="{FF2B5EF4-FFF2-40B4-BE49-F238E27FC236}">
                  <a16:creationId xmlns:a16="http://schemas.microsoft.com/office/drawing/2014/main" id="{3D194F9C-485A-CE4C-88FB-9C984EE1F821}"/>
                </a:ext>
              </a:extLst>
            </p:cNvPr>
            <p:cNvSpPr/>
            <p:nvPr/>
          </p:nvSpPr>
          <p:spPr bwMode="gray">
            <a:xfrm>
              <a:off x="1819254" y="4727585"/>
              <a:ext cx="1792783" cy="1018746"/>
            </a:xfrm>
            <a:custGeom>
              <a:avLst/>
              <a:gdLst/>
              <a:ahLst/>
              <a:cxnLst/>
              <a:rect l="l" t="t" r="r" b="b"/>
              <a:pathLst>
                <a:path w="1792783" h="1008002">
                  <a:moveTo>
                    <a:pt x="0" y="0"/>
                  </a:moveTo>
                  <a:lnTo>
                    <a:pt x="1620000" y="0"/>
                  </a:lnTo>
                  <a:lnTo>
                    <a:pt x="1620000" y="1"/>
                  </a:lnTo>
                  <a:lnTo>
                    <a:pt x="1656000" y="1"/>
                  </a:lnTo>
                  <a:lnTo>
                    <a:pt x="1656000" y="378089"/>
                  </a:lnTo>
                  <a:lnTo>
                    <a:pt x="1792783" y="504002"/>
                  </a:lnTo>
                  <a:lnTo>
                    <a:pt x="1656000" y="629915"/>
                  </a:lnTo>
                  <a:lnTo>
                    <a:pt x="1656000" y="1008002"/>
                  </a:lnTo>
                  <a:lnTo>
                    <a:pt x="684000" y="1008002"/>
                  </a:lnTo>
                  <a:lnTo>
                    <a:pt x="684000" y="1008000"/>
                  </a:lnTo>
                  <a:lnTo>
                    <a:pt x="0" y="1008000"/>
                  </a:lnTo>
                  <a:close/>
                </a:path>
              </a:pathLst>
            </a:custGeom>
            <a:solidFill>
              <a:srgbClr val="D6E5A0">
                <a:alpha val="85000"/>
              </a:srgbClr>
            </a:solidFill>
            <a:ln w="12700">
              <a:noFill/>
            </a:ln>
            <a:effectLst>
              <a:outerShdw blurRad="76200" dist="25400" dir="189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Ins="72000" bIns="36000" rtlCol="0" anchor="t" anchorCtr="0"/>
            <a:lstStyle/>
            <a:p>
              <a:pPr marL="0" marR="0" lvl="0" indent="0" algn="l" defTabSz="457189" rtl="0" eaLnBrk="1" fontAlgn="auto" latinLnBrk="0" hangingPunct="1">
                <a:lnSpc>
                  <a:spcPct val="100000"/>
                </a:lnSpc>
                <a:spcBef>
                  <a:spcPts val="200"/>
                </a:spcBef>
                <a:spcAft>
                  <a:spcPts val="7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游ゴシック"/>
                  <a:ea typeface="游ゴシック"/>
                  <a:cs typeface="Tahoma" panose="020B0604030504040204" pitchFamily="34" charset="0"/>
                </a:rPr>
                <a:t>EMEA</a:t>
              </a:r>
            </a:p>
            <a:p>
              <a:pPr marL="0" marR="0" lvl="0" indent="0" algn="l" defTabSz="457189" rtl="0" eaLnBrk="1" fontAlgn="auto" latinLnBrk="0" hangingPunct="1">
                <a:lnSpc>
                  <a:spcPct val="100000"/>
                </a:lnSpc>
                <a:spcBef>
                  <a:spcPts val="200"/>
                </a:spcBef>
                <a:spcAft>
                  <a:spcPts val="1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101 Locations</a:t>
              </a:r>
              <a:b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br>
              <a:r>
                <a:rPr lang="en-GB" sz="1200" dirty="0">
                  <a:solidFill>
                    <a:srgbClr val="FFFFFF"/>
                  </a:solidFill>
                  <a:latin typeface="游ゴシック"/>
                  <a:ea typeface="游ゴシック"/>
                  <a:cs typeface="Tahoma" panose="020B0604030504040204" pitchFamily="34" charset="0"/>
                </a:rPr>
                <a:t>4</a:t>
              </a:r>
              <a:r>
                <a:rPr kumimoji="0" lang="en-GB"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,394 </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Employees</a:t>
              </a:r>
              <a:b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br>
              <a:r>
                <a:rPr kumimoji="0" lang="en-GB"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785,428 m2 </a:t>
              </a:r>
              <a:r>
                <a:rPr kumimoji="0" lang="en-US" sz="1200" b="0" i="0" u="none" strike="noStrike" kern="1200" cap="none" spc="0" normalizeH="0" baseline="0" noProof="0" dirty="0" err="1">
                  <a:ln>
                    <a:noFill/>
                  </a:ln>
                  <a:solidFill>
                    <a:srgbClr val="FFFFFF"/>
                  </a:solidFill>
                  <a:effectLst/>
                  <a:uLnTx/>
                  <a:uFillTx/>
                  <a:latin typeface="游ゴシック"/>
                  <a:ea typeface="游ゴシック"/>
                  <a:cs typeface="Tahoma" panose="020B0604030504040204" pitchFamily="34" charset="0"/>
                </a:rPr>
                <a:t>Wh</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Space</a:t>
              </a:r>
            </a:p>
          </p:txBody>
        </p:sp>
        <p:cxnSp>
          <p:nvCxnSpPr>
            <p:cNvPr id="327" name="Straight Connector 588">
              <a:extLst>
                <a:ext uri="{FF2B5EF4-FFF2-40B4-BE49-F238E27FC236}">
                  <a16:creationId xmlns:a16="http://schemas.microsoft.com/office/drawing/2014/main" id="{C412EA3D-75FE-EA46-B765-5FDDC100D3E3}"/>
                </a:ext>
              </a:extLst>
            </p:cNvPr>
            <p:cNvCxnSpPr/>
            <p:nvPr/>
          </p:nvCxnSpPr>
          <p:spPr bwMode="gray">
            <a:xfrm>
              <a:off x="1864800" y="4983761"/>
              <a:ext cx="1476000" cy="0"/>
            </a:xfrm>
            <a:prstGeom prst="line">
              <a:avLst/>
            </a:prstGeom>
            <a:solidFill>
              <a:schemeClr val="bg2">
                <a:alpha val="85000"/>
              </a:schemeClr>
            </a:solidFill>
            <a:ln w="12700">
              <a:noFill/>
            </a:ln>
            <a:effectLst>
              <a:outerShdw blurRad="76200" dist="25400" dir="189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317" name="Group 590">
            <a:extLst>
              <a:ext uri="{FF2B5EF4-FFF2-40B4-BE49-F238E27FC236}">
                <a16:creationId xmlns:a16="http://schemas.microsoft.com/office/drawing/2014/main" id="{0C8B3E6F-C2DF-F24F-8FF3-77163C4CDBD8}"/>
              </a:ext>
            </a:extLst>
          </p:cNvPr>
          <p:cNvGrpSpPr/>
          <p:nvPr/>
        </p:nvGrpSpPr>
        <p:grpSpPr>
          <a:xfrm>
            <a:off x="6883019" y="2196043"/>
            <a:ext cx="1835306" cy="1209108"/>
            <a:chOff x="-900100" y="3816000"/>
            <a:chExt cx="1656000" cy="808441"/>
          </a:xfrm>
          <a:solidFill>
            <a:srgbClr val="D6E5A0">
              <a:alpha val="85000"/>
            </a:srgbClr>
          </a:solidFill>
          <a:effectLst/>
        </p:grpSpPr>
        <p:sp>
          <p:nvSpPr>
            <p:cNvPr id="324" name="Rectangle 591">
              <a:extLst>
                <a:ext uri="{FF2B5EF4-FFF2-40B4-BE49-F238E27FC236}">
                  <a16:creationId xmlns:a16="http://schemas.microsoft.com/office/drawing/2014/main" id="{B9F2B5A3-36DD-6F43-AFDE-6080636C5AF9}"/>
                </a:ext>
              </a:extLst>
            </p:cNvPr>
            <p:cNvSpPr/>
            <p:nvPr/>
          </p:nvSpPr>
          <p:spPr bwMode="gray">
            <a:xfrm>
              <a:off x="-900100" y="3816000"/>
              <a:ext cx="1656000" cy="808441"/>
            </a:xfrm>
            <a:prstGeom prst="rect">
              <a:avLst/>
            </a:prstGeom>
            <a:grpFill/>
            <a:ln w="12700">
              <a:noFill/>
            </a:ln>
            <a:effectLst>
              <a:outerShdw blurRad="76200" dist="25400" dir="189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Ins="72000" bIns="36000" rtlCol="0" anchor="t" anchorCtr="0"/>
            <a:lstStyle/>
            <a:p>
              <a:pPr marL="0" marR="0" lvl="0" indent="0" algn="l" defTabSz="457189" rtl="0" eaLnBrk="1" fontAlgn="auto" latinLnBrk="0" hangingPunct="1">
                <a:lnSpc>
                  <a:spcPct val="100000"/>
                </a:lnSpc>
                <a:spcBef>
                  <a:spcPts val="200"/>
                </a:spcBef>
                <a:spcAft>
                  <a:spcPts val="7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游ゴシック"/>
                  <a:ea typeface="游ゴシック"/>
                  <a:cs typeface="Tahoma" panose="020B0604030504040204" pitchFamily="34" charset="0"/>
                </a:rPr>
                <a:t>East Asia</a:t>
              </a:r>
            </a:p>
            <a:p>
              <a:pPr marL="0" marR="0" lvl="0" indent="0" algn="l" defTabSz="457189"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177 Locations</a:t>
              </a:r>
            </a:p>
            <a:p>
              <a:pPr marL="0" marR="0" lvl="0" indent="0" algn="l" defTabSz="457189" rtl="0" eaLnBrk="1" fontAlgn="auto" latinLnBrk="0" hangingPunct="1">
                <a:lnSpc>
                  <a:spcPct val="100000"/>
                </a:lnSpc>
                <a:spcBef>
                  <a:spcPts val="2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游ゴシック"/>
                  <a:ea typeface="游ゴシック"/>
                  <a:cs typeface="+mn-cs"/>
                </a:rPr>
                <a:t>4,658 </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Employees</a:t>
              </a:r>
            </a:p>
            <a:p>
              <a:pPr marL="0" marR="0" lvl="0" indent="0" algn="l" defTabSz="457189" rtl="0" eaLnBrk="1" fontAlgn="auto" latinLnBrk="0" hangingPunct="1">
                <a:lnSpc>
                  <a:spcPct val="100000"/>
                </a:lnSpc>
                <a:spcBef>
                  <a:spcPts val="2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游ゴシック"/>
                  <a:ea typeface="游ゴシック"/>
                  <a:cs typeface="+mn-cs"/>
                </a:rPr>
                <a:t>677,236 m2 </a:t>
              </a:r>
              <a:r>
                <a:rPr kumimoji="0" lang="en-US" sz="1200" b="0" i="0" u="none" strike="noStrike" kern="1200" cap="none" spc="0" normalizeH="0" baseline="0" noProof="0" dirty="0" err="1">
                  <a:ln>
                    <a:noFill/>
                  </a:ln>
                  <a:solidFill>
                    <a:srgbClr val="FFFFFF"/>
                  </a:solidFill>
                  <a:effectLst/>
                  <a:uLnTx/>
                  <a:uFillTx/>
                  <a:latin typeface="游ゴシック"/>
                  <a:ea typeface="游ゴシック"/>
                  <a:cs typeface="Tahoma" panose="020B0604030504040204" pitchFamily="34" charset="0"/>
                </a:rPr>
                <a:t>Wh</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Space</a:t>
              </a:r>
            </a:p>
          </p:txBody>
        </p:sp>
        <p:cxnSp>
          <p:nvCxnSpPr>
            <p:cNvPr id="325" name="Straight Connector 592">
              <a:extLst>
                <a:ext uri="{FF2B5EF4-FFF2-40B4-BE49-F238E27FC236}">
                  <a16:creationId xmlns:a16="http://schemas.microsoft.com/office/drawing/2014/main" id="{1344D430-436F-084A-8339-9C7E7B8F1E46}"/>
                </a:ext>
              </a:extLst>
            </p:cNvPr>
            <p:cNvCxnSpPr/>
            <p:nvPr/>
          </p:nvCxnSpPr>
          <p:spPr bwMode="gray">
            <a:xfrm>
              <a:off x="-810000" y="4017133"/>
              <a:ext cx="147600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8" name="Group 593">
            <a:extLst>
              <a:ext uri="{FF2B5EF4-FFF2-40B4-BE49-F238E27FC236}">
                <a16:creationId xmlns:a16="http://schemas.microsoft.com/office/drawing/2014/main" id="{15591C6B-9E19-1C46-8B8B-029A1945828A}"/>
              </a:ext>
            </a:extLst>
          </p:cNvPr>
          <p:cNvGrpSpPr/>
          <p:nvPr/>
        </p:nvGrpSpPr>
        <p:grpSpPr>
          <a:xfrm>
            <a:off x="7017277" y="4395501"/>
            <a:ext cx="1991584" cy="1137689"/>
            <a:chOff x="-900100" y="3816000"/>
            <a:chExt cx="1656000" cy="1008000"/>
          </a:xfrm>
          <a:solidFill>
            <a:schemeClr val="accent2">
              <a:alpha val="85000"/>
            </a:schemeClr>
          </a:solidFill>
        </p:grpSpPr>
        <p:sp>
          <p:nvSpPr>
            <p:cNvPr id="322" name="Rectangle 594">
              <a:extLst>
                <a:ext uri="{FF2B5EF4-FFF2-40B4-BE49-F238E27FC236}">
                  <a16:creationId xmlns:a16="http://schemas.microsoft.com/office/drawing/2014/main" id="{EF39687D-DBD5-7741-AA6C-AD2F8202BC09}"/>
                </a:ext>
              </a:extLst>
            </p:cNvPr>
            <p:cNvSpPr/>
            <p:nvPr/>
          </p:nvSpPr>
          <p:spPr bwMode="gray">
            <a:xfrm>
              <a:off x="-900100" y="3816000"/>
              <a:ext cx="1656000" cy="1008000"/>
            </a:xfrm>
            <a:prstGeom prst="rect">
              <a:avLst/>
            </a:prstGeom>
            <a:solidFill>
              <a:srgbClr val="D6E5A0">
                <a:alpha val="85000"/>
              </a:srgbClr>
            </a:solidFill>
            <a:ln w="12700">
              <a:noFill/>
            </a:ln>
            <a:effectLst>
              <a:outerShdw blurRad="76200" dist="254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Ins="72000" bIns="36000" rtlCol="0" anchor="t" anchorCtr="0"/>
            <a:lstStyle/>
            <a:p>
              <a:pPr marL="0" marR="0" lvl="0" indent="0" algn="l" defTabSz="457189" rtl="0" eaLnBrk="1" fontAlgn="auto" latinLnBrk="0" hangingPunct="1">
                <a:lnSpc>
                  <a:spcPct val="100000"/>
                </a:lnSpc>
                <a:spcBef>
                  <a:spcPts val="200"/>
                </a:spcBef>
                <a:spcAft>
                  <a:spcPts val="7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游ゴシック"/>
                  <a:ea typeface="游ゴシック"/>
                  <a:cs typeface="Tahoma" panose="020B0604030504040204" pitchFamily="34" charset="0"/>
                </a:rPr>
                <a:t>South Asia &amp; Oceania</a:t>
              </a:r>
            </a:p>
            <a:p>
              <a:pPr marL="0" marR="0" lvl="0" indent="0" algn="l" defTabSz="457189"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234 Locations</a:t>
              </a:r>
            </a:p>
            <a:p>
              <a:pPr marL="0" marR="0" lvl="0" indent="0" algn="l" defTabSz="457189"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7,503 Employees</a:t>
              </a:r>
            </a:p>
            <a:p>
              <a:pPr marL="0" marR="0" lvl="0" indent="0" algn="l" defTabSz="457189" rtl="0" eaLnBrk="1" fontAlgn="auto" latinLnBrk="0" hangingPunct="1">
                <a:lnSpc>
                  <a:spcPct val="100000"/>
                </a:lnSpc>
                <a:spcBef>
                  <a:spcPts val="2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1,140,239 m2 </a:t>
              </a:r>
              <a:r>
                <a:rPr kumimoji="0" lang="en-US" sz="1200" b="0" i="0" u="none" strike="noStrike" kern="1200" cap="none" spc="0" normalizeH="0" baseline="0" noProof="0" dirty="0" err="1">
                  <a:ln>
                    <a:noFill/>
                  </a:ln>
                  <a:solidFill>
                    <a:srgbClr val="FFFFFF"/>
                  </a:solidFill>
                  <a:effectLst/>
                  <a:uLnTx/>
                  <a:uFillTx/>
                  <a:latin typeface="游ゴシック"/>
                  <a:ea typeface="游ゴシック"/>
                  <a:cs typeface="Tahoma" panose="020B0604030504040204" pitchFamily="34" charset="0"/>
                </a:rPr>
                <a:t>Wh</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Space</a:t>
              </a:r>
            </a:p>
          </p:txBody>
        </p:sp>
        <p:cxnSp>
          <p:nvCxnSpPr>
            <p:cNvPr id="323" name="Straight Connector 595">
              <a:extLst>
                <a:ext uri="{FF2B5EF4-FFF2-40B4-BE49-F238E27FC236}">
                  <a16:creationId xmlns:a16="http://schemas.microsoft.com/office/drawing/2014/main" id="{8E1E83F6-4C3B-2D4C-9F80-7358946B039A}"/>
                </a:ext>
              </a:extLst>
            </p:cNvPr>
            <p:cNvCxnSpPr/>
            <p:nvPr/>
          </p:nvCxnSpPr>
          <p:spPr bwMode="gray">
            <a:xfrm>
              <a:off x="-810000" y="4068419"/>
              <a:ext cx="1476000"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9" name="Group 596">
            <a:extLst>
              <a:ext uri="{FF2B5EF4-FFF2-40B4-BE49-F238E27FC236}">
                <a16:creationId xmlns:a16="http://schemas.microsoft.com/office/drawing/2014/main" id="{E00D358B-41D1-B64B-BC51-F0A939446AA0}"/>
              </a:ext>
            </a:extLst>
          </p:cNvPr>
          <p:cNvGrpSpPr/>
          <p:nvPr/>
        </p:nvGrpSpPr>
        <p:grpSpPr>
          <a:xfrm>
            <a:off x="9542084" y="2867847"/>
            <a:ext cx="2083131" cy="1188253"/>
            <a:chOff x="-836018" y="3451877"/>
            <a:chExt cx="1764000" cy="752428"/>
          </a:xfrm>
          <a:solidFill>
            <a:schemeClr val="accent1">
              <a:alpha val="85000"/>
            </a:schemeClr>
          </a:solidFill>
        </p:grpSpPr>
        <p:sp>
          <p:nvSpPr>
            <p:cNvPr id="320" name="Rectangle 597">
              <a:extLst>
                <a:ext uri="{FF2B5EF4-FFF2-40B4-BE49-F238E27FC236}">
                  <a16:creationId xmlns:a16="http://schemas.microsoft.com/office/drawing/2014/main" id="{002B54E8-36BC-C243-A6C9-0723BD957367}"/>
                </a:ext>
              </a:extLst>
            </p:cNvPr>
            <p:cNvSpPr/>
            <p:nvPr/>
          </p:nvSpPr>
          <p:spPr bwMode="gray">
            <a:xfrm>
              <a:off x="-836018" y="3451877"/>
              <a:ext cx="1764000" cy="752428"/>
            </a:xfrm>
            <a:prstGeom prst="rect">
              <a:avLst/>
            </a:prstGeom>
            <a:solidFill>
              <a:srgbClr val="D6E5A0">
                <a:alpha val="85000"/>
              </a:srgbClr>
            </a:solidFill>
            <a:ln w="12700">
              <a:noFill/>
            </a:ln>
            <a:effectLst>
              <a:outerShdw blurRad="76200" dist="25400" dir="189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Ins="72000" bIns="36000" rtlCol="0" anchor="t" anchorCtr="0"/>
            <a:lstStyle/>
            <a:p>
              <a:pPr marL="0" marR="0" lvl="0" indent="0" algn="l" defTabSz="457189" rtl="0" eaLnBrk="1" fontAlgn="auto" latinLnBrk="0" hangingPunct="1">
                <a:lnSpc>
                  <a:spcPct val="100000"/>
                </a:lnSpc>
                <a:spcBef>
                  <a:spcPts val="200"/>
                </a:spcBef>
                <a:spcAft>
                  <a:spcPts val="7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游ゴシック"/>
                  <a:ea typeface="游ゴシック"/>
                  <a:cs typeface="Tahoma" panose="020B0604030504040204" pitchFamily="34" charset="0"/>
                </a:rPr>
                <a:t>Japan</a:t>
              </a:r>
            </a:p>
            <a:p>
              <a:pPr marL="0" marR="0" lvl="0" indent="0" algn="l" defTabSz="457189" rtl="0" eaLnBrk="1" fontAlgn="auto" latinLnBrk="0" hangingPunct="1">
                <a:lnSpc>
                  <a:spcPct val="100000"/>
                </a:lnSpc>
                <a:spcBef>
                  <a:spcPts val="2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Locations</a:t>
              </a:r>
            </a:p>
            <a:p>
              <a:pPr marL="0" marR="0" lvl="0" indent="0" algn="l" defTabSz="457189" rtl="0" eaLnBrk="1" fontAlgn="auto" latinLnBrk="0" hangingPunct="1">
                <a:lnSpc>
                  <a:spcPct val="100000"/>
                </a:lnSpc>
                <a:spcBef>
                  <a:spcPts val="2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42,401</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Employees</a:t>
              </a:r>
            </a:p>
            <a:p>
              <a:pPr marL="0" marR="0" lvl="0" indent="0" algn="l" defTabSz="457189"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3,240,542 m2 </a:t>
              </a:r>
              <a:r>
                <a:rPr kumimoji="0" lang="en-US" sz="1200" b="0" i="0" u="none" strike="noStrike" kern="1200" cap="none" spc="0" normalizeH="0" baseline="0" noProof="0" dirty="0" err="1">
                  <a:ln>
                    <a:noFill/>
                  </a:ln>
                  <a:solidFill>
                    <a:srgbClr val="FFFFFF"/>
                  </a:solidFill>
                  <a:effectLst/>
                  <a:uLnTx/>
                  <a:uFillTx/>
                  <a:latin typeface="游ゴシック"/>
                  <a:ea typeface="游ゴシック"/>
                  <a:cs typeface="Tahoma" panose="020B0604030504040204" pitchFamily="34" charset="0"/>
                </a:rPr>
                <a:t>Wh</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Space</a:t>
              </a:r>
            </a:p>
          </p:txBody>
        </p:sp>
        <p:cxnSp>
          <p:nvCxnSpPr>
            <p:cNvPr id="321" name="Straight Connector 598">
              <a:extLst>
                <a:ext uri="{FF2B5EF4-FFF2-40B4-BE49-F238E27FC236}">
                  <a16:creationId xmlns:a16="http://schemas.microsoft.com/office/drawing/2014/main" id="{F8422DC3-B26C-9E4C-A3A7-F9E2420E427C}"/>
                </a:ext>
              </a:extLst>
            </p:cNvPr>
            <p:cNvCxnSpPr/>
            <p:nvPr/>
          </p:nvCxnSpPr>
          <p:spPr bwMode="gray">
            <a:xfrm>
              <a:off x="-800091" y="3650135"/>
              <a:ext cx="1583999"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595">
            <a:extLst>
              <a:ext uri="{FF2B5EF4-FFF2-40B4-BE49-F238E27FC236}">
                <a16:creationId xmlns:a16="http://schemas.microsoft.com/office/drawing/2014/main" id="{98BD2D99-4EA1-DC40-92E8-98B74C895F75}"/>
              </a:ext>
            </a:extLst>
          </p:cNvPr>
          <p:cNvCxnSpPr/>
          <p:nvPr/>
        </p:nvCxnSpPr>
        <p:spPr bwMode="gray">
          <a:xfrm>
            <a:off x="1359752" y="3967857"/>
            <a:ext cx="1775107" cy="0"/>
          </a:xfrm>
          <a:prstGeom prst="line">
            <a:avLst/>
          </a:prstGeom>
          <a:solidFill>
            <a:schemeClr val="accent2">
              <a:alpha val="85000"/>
            </a:schemeClr>
          </a:solid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595">
            <a:extLst>
              <a:ext uri="{FF2B5EF4-FFF2-40B4-BE49-F238E27FC236}">
                <a16:creationId xmlns:a16="http://schemas.microsoft.com/office/drawing/2014/main" id="{75E88728-BB7B-654F-9049-84B9C71C4F4A}"/>
              </a:ext>
            </a:extLst>
          </p:cNvPr>
          <p:cNvCxnSpPr>
            <a:cxnSpLocks/>
          </p:cNvCxnSpPr>
          <p:nvPr/>
        </p:nvCxnSpPr>
        <p:spPr bwMode="gray">
          <a:xfrm>
            <a:off x="3643234" y="2596707"/>
            <a:ext cx="1692027" cy="0"/>
          </a:xfrm>
          <a:prstGeom prst="line">
            <a:avLst/>
          </a:prstGeom>
          <a:solidFill>
            <a:schemeClr val="accent2">
              <a:alpha val="85000"/>
            </a:schemeClr>
          </a:solid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4D0C71B-B02B-4416-893F-00CAE5C43DA7}"/>
              </a:ext>
            </a:extLst>
          </p:cNvPr>
          <p:cNvSpPr/>
          <p:nvPr/>
        </p:nvSpPr>
        <p:spPr>
          <a:xfrm>
            <a:off x="2491530" y="6375401"/>
            <a:ext cx="4311942" cy="293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800" dirty="0">
                <a:solidFill>
                  <a:srgbClr val="1A005D"/>
                </a:solidFill>
              </a:rPr>
              <a:t>Nippon Express Belgium NV/SA – Copyright 2022. All </a:t>
            </a:r>
            <a:r>
              <a:rPr lang="fr-BE" sz="800" dirty="0" err="1">
                <a:solidFill>
                  <a:srgbClr val="1A005D"/>
                </a:solidFill>
              </a:rPr>
              <a:t>rights</a:t>
            </a:r>
            <a:r>
              <a:rPr lang="fr-BE" sz="800" dirty="0">
                <a:solidFill>
                  <a:srgbClr val="1A005D"/>
                </a:solidFill>
              </a:rPr>
              <a:t> </a:t>
            </a:r>
            <a:r>
              <a:rPr lang="fr-BE" sz="800" dirty="0" err="1">
                <a:solidFill>
                  <a:srgbClr val="1A005D"/>
                </a:solidFill>
              </a:rPr>
              <a:t>reserved</a:t>
            </a:r>
            <a:endParaRPr lang="en-NL" sz="800" dirty="0">
              <a:solidFill>
                <a:srgbClr val="1A005D"/>
              </a:solidFill>
            </a:endParaRPr>
          </a:p>
        </p:txBody>
      </p:sp>
    </p:spTree>
    <p:extLst>
      <p:ext uri="{BB962C8B-B14F-4D97-AF65-F5344CB8AC3E}">
        <p14:creationId xmlns:p14="http://schemas.microsoft.com/office/powerpoint/2010/main" val="2634055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6ADEF-15BF-1445-897D-358A623DA0ED}"/>
              </a:ext>
            </a:extLst>
          </p:cNvPr>
          <p:cNvSpPr>
            <a:spLocks noGrp="1"/>
          </p:cNvSpPr>
          <p:nvPr>
            <p:ph type="title"/>
          </p:nvPr>
        </p:nvSpPr>
        <p:spPr/>
        <p:txBody>
          <a:bodyPr/>
          <a:lstStyle/>
          <a:p>
            <a:r>
              <a:rPr lang="de-DE" dirty="0"/>
              <a:t>Nippon Express EMEA</a:t>
            </a:r>
          </a:p>
        </p:txBody>
      </p:sp>
      <p:sp>
        <p:nvSpPr>
          <p:cNvPr id="3" name="Foliennummernplatzhalter 2">
            <a:extLst>
              <a:ext uri="{FF2B5EF4-FFF2-40B4-BE49-F238E27FC236}">
                <a16:creationId xmlns:a16="http://schemas.microsoft.com/office/drawing/2014/main" id="{967A25F2-295E-F743-8994-6568F2612267}"/>
              </a:ext>
            </a:extLst>
          </p:cNvPr>
          <p:cNvSpPr>
            <a:spLocks noGrp="1"/>
          </p:cNvSpPr>
          <p:nvPr>
            <p:ph type="sldNum" sz="quarter" idx="12"/>
          </p:nvPr>
        </p:nvSpPr>
        <p:spPr/>
        <p:txBody>
          <a:bodyPr/>
          <a:lstStyle/>
          <a:p>
            <a:fld id="{F20767A8-1946-4782-BBC6-D3CE39574EED}" type="slidenum">
              <a:rPr kumimoji="1" lang="ja-JP" altLang="en-US" smtClean="0"/>
              <a:pPr/>
              <a:t>6</a:t>
            </a:fld>
            <a:endParaRPr kumimoji="1" lang="ja-JP" altLang="en-US"/>
          </a:p>
        </p:txBody>
      </p:sp>
      <p:sp>
        <p:nvSpPr>
          <p:cNvPr id="4" name="Untertitel 3">
            <a:extLst>
              <a:ext uri="{FF2B5EF4-FFF2-40B4-BE49-F238E27FC236}">
                <a16:creationId xmlns:a16="http://schemas.microsoft.com/office/drawing/2014/main" id="{569C1F1A-CB32-DB43-8DA2-4E39D3F945D6}"/>
              </a:ext>
            </a:extLst>
          </p:cNvPr>
          <p:cNvSpPr>
            <a:spLocks noGrp="1"/>
          </p:cNvSpPr>
          <p:nvPr>
            <p:ph type="subTitle" idx="13"/>
          </p:nvPr>
        </p:nvSpPr>
        <p:spPr/>
        <p:txBody>
          <a:bodyPr/>
          <a:lstStyle/>
          <a:p>
            <a:r>
              <a:rPr lang="de-DE"/>
              <a:t>Country </a:t>
            </a:r>
            <a:r>
              <a:rPr lang="de-DE" err="1"/>
              <a:t>Footprint</a:t>
            </a:r>
            <a:endParaRPr lang="de-DE"/>
          </a:p>
        </p:txBody>
      </p:sp>
      <p:grpSp>
        <p:nvGrpSpPr>
          <p:cNvPr id="15" name="Gruppieren 14">
            <a:extLst>
              <a:ext uri="{FF2B5EF4-FFF2-40B4-BE49-F238E27FC236}">
                <a16:creationId xmlns:a16="http://schemas.microsoft.com/office/drawing/2014/main" id="{8BA298B5-1163-144E-80A8-907AB451218D}"/>
              </a:ext>
            </a:extLst>
          </p:cNvPr>
          <p:cNvGrpSpPr/>
          <p:nvPr/>
        </p:nvGrpSpPr>
        <p:grpSpPr>
          <a:xfrm>
            <a:off x="4783992" y="1178350"/>
            <a:ext cx="7341877" cy="4923106"/>
            <a:chOff x="-97972" y="1310994"/>
            <a:chExt cx="12387943" cy="4923106"/>
          </a:xfrm>
        </p:grpSpPr>
        <p:pic>
          <p:nvPicPr>
            <p:cNvPr id="11" name="Grafik 10">
              <a:extLst>
                <a:ext uri="{FF2B5EF4-FFF2-40B4-BE49-F238E27FC236}">
                  <a16:creationId xmlns:a16="http://schemas.microsoft.com/office/drawing/2014/main" id="{05971B2D-2096-5742-B207-B722D9C8C99A}"/>
                </a:ext>
              </a:extLst>
            </p:cNvPr>
            <p:cNvPicPr>
              <a:picLocks noChangeAspect="1"/>
            </p:cNvPicPr>
            <p:nvPr/>
          </p:nvPicPr>
          <p:blipFill>
            <a:blip r:embed="rId3"/>
            <a:stretch>
              <a:fillRect/>
            </a:stretch>
          </p:blipFill>
          <p:spPr>
            <a:xfrm>
              <a:off x="-97972" y="1310994"/>
              <a:ext cx="12387943" cy="4923106"/>
            </a:xfrm>
            <a:prstGeom prst="rect">
              <a:avLst/>
            </a:prstGeom>
          </p:spPr>
        </p:pic>
        <p:pic>
          <p:nvPicPr>
            <p:cNvPr id="12" name="Grafik 11">
              <a:extLst>
                <a:ext uri="{FF2B5EF4-FFF2-40B4-BE49-F238E27FC236}">
                  <a16:creationId xmlns:a16="http://schemas.microsoft.com/office/drawing/2014/main" id="{E2589E25-8A99-D044-ACF7-2264EFB3ECDF}"/>
                </a:ext>
              </a:extLst>
            </p:cNvPr>
            <p:cNvPicPr>
              <a:picLocks noChangeAspect="1"/>
            </p:cNvPicPr>
            <p:nvPr/>
          </p:nvPicPr>
          <p:blipFill>
            <a:blip r:embed="rId4"/>
            <a:stretch>
              <a:fillRect/>
            </a:stretch>
          </p:blipFill>
          <p:spPr>
            <a:xfrm>
              <a:off x="1256393" y="4060370"/>
              <a:ext cx="2393192" cy="2173729"/>
            </a:xfrm>
            <a:prstGeom prst="rect">
              <a:avLst/>
            </a:prstGeom>
          </p:spPr>
        </p:pic>
        <p:sp>
          <p:nvSpPr>
            <p:cNvPr id="13" name="Halbbogen 12">
              <a:extLst>
                <a:ext uri="{FF2B5EF4-FFF2-40B4-BE49-F238E27FC236}">
                  <a16:creationId xmlns:a16="http://schemas.microsoft.com/office/drawing/2014/main" id="{457BE207-E782-0341-8308-2485B4766C1E}"/>
                </a:ext>
              </a:extLst>
            </p:cNvPr>
            <p:cNvSpPr/>
            <p:nvPr/>
          </p:nvSpPr>
          <p:spPr>
            <a:xfrm rot="2413396">
              <a:off x="1809404" y="3640822"/>
              <a:ext cx="2550759" cy="1831963"/>
            </a:xfrm>
            <a:prstGeom prst="blockArc">
              <a:avLst>
                <a:gd name="adj1" fmla="val 10845030"/>
                <a:gd name="adj2" fmla="val 0"/>
                <a:gd name="adj3" fmla="val 25000"/>
              </a:avLst>
            </a:prstGeom>
            <a:solidFill>
              <a:srgbClr val="40A9F6"/>
            </a:solidFill>
            <a:ln>
              <a:solidFill>
                <a:srgbClr val="40A9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10" name="Gruppieren 4">
            <a:extLst>
              <a:ext uri="{FF2B5EF4-FFF2-40B4-BE49-F238E27FC236}">
                <a16:creationId xmlns:a16="http://schemas.microsoft.com/office/drawing/2014/main" id="{9F65253E-B605-46F2-A331-8CE2BC2CB86E}"/>
              </a:ext>
            </a:extLst>
          </p:cNvPr>
          <p:cNvGrpSpPr/>
          <p:nvPr/>
        </p:nvGrpSpPr>
        <p:grpSpPr>
          <a:xfrm>
            <a:off x="168322" y="4744990"/>
            <a:ext cx="4321300" cy="1630411"/>
            <a:chOff x="480162" y="1903927"/>
            <a:chExt cx="11100069" cy="2350837"/>
          </a:xfrm>
        </p:grpSpPr>
        <p:sp>
          <p:nvSpPr>
            <p:cNvPr id="14" name="Rectangle 37">
              <a:extLst>
                <a:ext uri="{FF2B5EF4-FFF2-40B4-BE49-F238E27FC236}">
                  <a16:creationId xmlns:a16="http://schemas.microsoft.com/office/drawing/2014/main" id="{F9E63BDC-9031-4D68-A719-2A080B8DF610}"/>
                </a:ext>
              </a:extLst>
            </p:cNvPr>
            <p:cNvSpPr/>
            <p:nvPr/>
          </p:nvSpPr>
          <p:spPr>
            <a:xfrm>
              <a:off x="480162" y="3322840"/>
              <a:ext cx="1899943" cy="931924"/>
            </a:xfrm>
            <a:prstGeom prst="rect">
              <a:avLst/>
            </a:prstGeom>
          </p:spPr>
          <p:txBody>
            <a:bodyPr wrap="square">
              <a:spAutoFit/>
            </a:bodyPr>
            <a:lstStyle/>
            <a:p>
              <a:pPr algn="ctr"/>
              <a:r>
                <a:rPr lang="en-GB" sz="1200" dirty="0">
                  <a:solidFill>
                    <a:srgbClr val="8DC500"/>
                  </a:solidFill>
                  <a:latin typeface="+mn-ea"/>
                </a:rPr>
                <a:t>TAPA CLASS A</a:t>
              </a:r>
            </a:p>
          </p:txBody>
        </p:sp>
        <p:sp>
          <p:nvSpPr>
            <p:cNvPr id="17" name="Rectangle 42">
              <a:extLst>
                <a:ext uri="{FF2B5EF4-FFF2-40B4-BE49-F238E27FC236}">
                  <a16:creationId xmlns:a16="http://schemas.microsoft.com/office/drawing/2014/main" id="{9FD9395E-6F5A-4966-BE54-3207D9A5FD21}"/>
                </a:ext>
              </a:extLst>
            </p:cNvPr>
            <p:cNvSpPr/>
            <p:nvPr/>
          </p:nvSpPr>
          <p:spPr>
            <a:xfrm>
              <a:off x="2257990" y="3331049"/>
              <a:ext cx="1899943" cy="665660"/>
            </a:xfrm>
            <a:prstGeom prst="rect">
              <a:avLst/>
            </a:prstGeom>
          </p:spPr>
          <p:txBody>
            <a:bodyPr wrap="square">
              <a:spAutoFit/>
            </a:bodyPr>
            <a:lstStyle/>
            <a:p>
              <a:pPr algn="ctr"/>
              <a:r>
                <a:rPr lang="en-GB" sz="1200" dirty="0">
                  <a:solidFill>
                    <a:srgbClr val="8DC500"/>
                  </a:solidFill>
                  <a:latin typeface="+mn-ea"/>
                </a:rPr>
                <a:t>AS9120</a:t>
              </a:r>
            </a:p>
          </p:txBody>
        </p:sp>
        <p:sp>
          <p:nvSpPr>
            <p:cNvPr id="18" name="Rectangle 44">
              <a:extLst>
                <a:ext uri="{FF2B5EF4-FFF2-40B4-BE49-F238E27FC236}">
                  <a16:creationId xmlns:a16="http://schemas.microsoft.com/office/drawing/2014/main" id="{F0FF91F2-08A4-4087-A066-47D0912E8E99}"/>
                </a:ext>
              </a:extLst>
            </p:cNvPr>
            <p:cNvSpPr/>
            <p:nvPr/>
          </p:nvSpPr>
          <p:spPr>
            <a:xfrm>
              <a:off x="4213762" y="3332540"/>
              <a:ext cx="1899943" cy="399396"/>
            </a:xfrm>
            <a:prstGeom prst="rect">
              <a:avLst/>
            </a:prstGeom>
          </p:spPr>
          <p:txBody>
            <a:bodyPr wrap="square">
              <a:spAutoFit/>
            </a:bodyPr>
            <a:lstStyle/>
            <a:p>
              <a:pPr algn="ctr"/>
              <a:r>
                <a:rPr lang="en-GB" sz="1200">
                  <a:solidFill>
                    <a:srgbClr val="8DC500"/>
                  </a:solidFill>
                  <a:latin typeface="+mn-ea"/>
                </a:rPr>
                <a:t>AEO</a:t>
              </a:r>
            </a:p>
          </p:txBody>
        </p:sp>
        <p:sp>
          <p:nvSpPr>
            <p:cNvPr id="19" name="Rectangle 48">
              <a:extLst>
                <a:ext uri="{FF2B5EF4-FFF2-40B4-BE49-F238E27FC236}">
                  <a16:creationId xmlns:a16="http://schemas.microsoft.com/office/drawing/2014/main" id="{E4D45D47-5517-4156-A6CD-751AEA544CC5}"/>
                </a:ext>
              </a:extLst>
            </p:cNvPr>
            <p:cNvSpPr/>
            <p:nvPr/>
          </p:nvSpPr>
          <p:spPr>
            <a:xfrm>
              <a:off x="7845491" y="3323674"/>
              <a:ext cx="1899943" cy="665660"/>
            </a:xfrm>
            <a:prstGeom prst="rect">
              <a:avLst/>
            </a:prstGeom>
          </p:spPr>
          <p:txBody>
            <a:bodyPr wrap="square">
              <a:spAutoFit/>
            </a:bodyPr>
            <a:lstStyle/>
            <a:p>
              <a:pPr algn="ctr"/>
              <a:r>
                <a:rPr lang="en-US" sz="1200" dirty="0">
                  <a:solidFill>
                    <a:srgbClr val="8DC500"/>
                  </a:solidFill>
                  <a:latin typeface="+mn-ea"/>
                </a:rPr>
                <a:t>ISO 9001</a:t>
              </a:r>
            </a:p>
          </p:txBody>
        </p:sp>
        <p:pic>
          <p:nvPicPr>
            <p:cNvPr id="20" name="Picture 19" descr="http://www.nipponexpress.com/img/about/quality/tapa_img01.gif">
              <a:extLst>
                <a:ext uri="{FF2B5EF4-FFF2-40B4-BE49-F238E27FC236}">
                  <a16:creationId xmlns:a16="http://schemas.microsoft.com/office/drawing/2014/main" id="{F368A04C-5E34-4A06-8AAB-31E1A1704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245" y="2269989"/>
              <a:ext cx="1725165" cy="5606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Bildergebnis fÃ¼r AS9120">
              <a:extLst>
                <a:ext uri="{FF2B5EF4-FFF2-40B4-BE49-F238E27FC236}">
                  <a16:creationId xmlns:a16="http://schemas.microsoft.com/office/drawing/2014/main" id="{84A03FD6-CA20-4A1D-BBBE-320B122E9E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9910" y="2075311"/>
              <a:ext cx="1076105" cy="9500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Bildergebnis fÃ¼r aeo certificate">
              <a:extLst>
                <a:ext uri="{FF2B5EF4-FFF2-40B4-BE49-F238E27FC236}">
                  <a16:creationId xmlns:a16="http://schemas.microsoft.com/office/drawing/2014/main" id="{42A717C7-5964-47DB-9F0F-E7C1A2227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8894" y="2110522"/>
              <a:ext cx="2069678" cy="879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www.nipponexpress.com/img/about/quality/c-tpat_img01.gif">
              <a:extLst>
                <a:ext uri="{FF2B5EF4-FFF2-40B4-BE49-F238E27FC236}">
                  <a16:creationId xmlns:a16="http://schemas.microsoft.com/office/drawing/2014/main" id="{13CED2A8-789D-4571-86AD-D026F2C92C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1187" y="1903927"/>
              <a:ext cx="950590" cy="12928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ldergebnis fÃ¼r ISO 9001">
              <a:extLst>
                <a:ext uri="{FF2B5EF4-FFF2-40B4-BE49-F238E27FC236}">
                  <a16:creationId xmlns:a16="http://schemas.microsoft.com/office/drawing/2014/main" id="{1A6CD22A-EABE-4A7E-BDCA-499CF23932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9619" y="2044486"/>
              <a:ext cx="1011684" cy="101168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141CC56-944D-4D60-9F86-826491BF17ED}"/>
                </a:ext>
              </a:extLst>
            </p:cNvPr>
            <p:cNvSpPr/>
            <p:nvPr/>
          </p:nvSpPr>
          <p:spPr>
            <a:xfrm>
              <a:off x="6076511" y="3333093"/>
              <a:ext cx="1899943" cy="665660"/>
            </a:xfrm>
            <a:prstGeom prst="rect">
              <a:avLst/>
            </a:prstGeom>
          </p:spPr>
          <p:txBody>
            <a:bodyPr wrap="square">
              <a:spAutoFit/>
            </a:bodyPr>
            <a:lstStyle/>
            <a:p>
              <a:pPr algn="ctr"/>
              <a:r>
                <a:rPr lang="en-GB" sz="1200" b="1" dirty="0">
                  <a:solidFill>
                    <a:srgbClr val="8DC500"/>
                  </a:solidFill>
                  <a:latin typeface="+mn-ea"/>
                </a:rPr>
                <a:t>C-TPAT</a:t>
              </a:r>
            </a:p>
          </p:txBody>
        </p:sp>
        <p:sp>
          <p:nvSpPr>
            <p:cNvPr id="26" name="Rectangle 25">
              <a:extLst>
                <a:ext uri="{FF2B5EF4-FFF2-40B4-BE49-F238E27FC236}">
                  <a16:creationId xmlns:a16="http://schemas.microsoft.com/office/drawing/2014/main" id="{30E072B6-FFCB-4BC4-8F71-FADF66A50175}"/>
                </a:ext>
              </a:extLst>
            </p:cNvPr>
            <p:cNvSpPr/>
            <p:nvPr/>
          </p:nvSpPr>
          <p:spPr>
            <a:xfrm>
              <a:off x="9680288" y="3323674"/>
              <a:ext cx="1899943" cy="665660"/>
            </a:xfrm>
            <a:prstGeom prst="rect">
              <a:avLst/>
            </a:prstGeom>
          </p:spPr>
          <p:txBody>
            <a:bodyPr wrap="square">
              <a:spAutoFit/>
            </a:bodyPr>
            <a:lstStyle/>
            <a:p>
              <a:pPr algn="ctr"/>
              <a:r>
                <a:rPr lang="en-US" sz="1200">
                  <a:solidFill>
                    <a:srgbClr val="8DC500"/>
                  </a:solidFill>
                  <a:latin typeface="+mn-ea"/>
                </a:rPr>
                <a:t>ISO 14001</a:t>
              </a:r>
            </a:p>
          </p:txBody>
        </p:sp>
        <p:pic>
          <p:nvPicPr>
            <p:cNvPr id="27" name="Picture 4" descr="Bildergebnis fÃ¼r ISO 14001">
              <a:extLst>
                <a:ext uri="{FF2B5EF4-FFF2-40B4-BE49-F238E27FC236}">
                  <a16:creationId xmlns:a16="http://schemas.microsoft.com/office/drawing/2014/main" id="{7D11888F-22E5-4408-91C7-55A86A6144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77830" y="2055306"/>
              <a:ext cx="990045" cy="990045"/>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18">
              <a:extLst>
                <a:ext uri="{FF2B5EF4-FFF2-40B4-BE49-F238E27FC236}">
                  <a16:creationId xmlns:a16="http://schemas.microsoft.com/office/drawing/2014/main" id="{ABC129CD-EE80-4755-8610-479CA1A599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751472" y="3256908"/>
              <a:ext cx="1348711" cy="45719"/>
            </a:xfrm>
            <a:prstGeom prst="rect">
              <a:avLst/>
            </a:prstGeom>
          </p:spPr>
        </p:pic>
        <p:pic>
          <p:nvPicPr>
            <p:cNvPr id="30" name="Grafik 22">
              <a:extLst>
                <a:ext uri="{FF2B5EF4-FFF2-40B4-BE49-F238E27FC236}">
                  <a16:creationId xmlns:a16="http://schemas.microsoft.com/office/drawing/2014/main" id="{9A06DEC5-E19B-4A07-A4FA-D0713AFEA0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2533607" y="3256907"/>
              <a:ext cx="1348711" cy="45719"/>
            </a:xfrm>
            <a:prstGeom prst="rect">
              <a:avLst/>
            </a:prstGeom>
          </p:spPr>
        </p:pic>
        <p:pic>
          <p:nvPicPr>
            <p:cNvPr id="31" name="Grafik 24">
              <a:extLst>
                <a:ext uri="{FF2B5EF4-FFF2-40B4-BE49-F238E27FC236}">
                  <a16:creationId xmlns:a16="http://schemas.microsoft.com/office/drawing/2014/main" id="{6779548D-5E4A-47CC-9D07-9BDAC1376B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4489378" y="3256907"/>
              <a:ext cx="1348711" cy="45719"/>
            </a:xfrm>
            <a:prstGeom prst="rect">
              <a:avLst/>
            </a:prstGeom>
          </p:spPr>
        </p:pic>
        <p:pic>
          <p:nvPicPr>
            <p:cNvPr id="32" name="Grafik 27">
              <a:extLst>
                <a:ext uri="{FF2B5EF4-FFF2-40B4-BE49-F238E27FC236}">
                  <a16:creationId xmlns:a16="http://schemas.microsoft.com/office/drawing/2014/main" id="{F1DE2870-43C2-4D5D-BA51-382FBDDF93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6352127" y="3234047"/>
              <a:ext cx="1348711" cy="45719"/>
            </a:xfrm>
            <a:prstGeom prst="rect">
              <a:avLst/>
            </a:prstGeom>
          </p:spPr>
        </p:pic>
        <p:pic>
          <p:nvPicPr>
            <p:cNvPr id="33" name="Grafik 28">
              <a:extLst>
                <a:ext uri="{FF2B5EF4-FFF2-40B4-BE49-F238E27FC236}">
                  <a16:creationId xmlns:a16="http://schemas.microsoft.com/office/drawing/2014/main" id="{20F1AFF8-4EC7-4BA9-B971-87CD069BB8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8121106" y="3234047"/>
              <a:ext cx="1348711" cy="45719"/>
            </a:xfrm>
            <a:prstGeom prst="rect">
              <a:avLst/>
            </a:prstGeom>
          </p:spPr>
        </p:pic>
        <p:pic>
          <p:nvPicPr>
            <p:cNvPr id="34" name="Grafik 29">
              <a:extLst>
                <a:ext uri="{FF2B5EF4-FFF2-40B4-BE49-F238E27FC236}">
                  <a16:creationId xmlns:a16="http://schemas.microsoft.com/office/drawing/2014/main" id="{F36746EA-1A77-4877-870B-39E4E93BED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9998497" y="3229327"/>
              <a:ext cx="1348711" cy="45719"/>
            </a:xfrm>
            <a:prstGeom prst="rect">
              <a:avLst/>
            </a:prstGeom>
          </p:spPr>
        </p:pic>
      </p:grpSp>
      <p:grpSp>
        <p:nvGrpSpPr>
          <p:cNvPr id="35" name="Group 585">
            <a:extLst>
              <a:ext uri="{FF2B5EF4-FFF2-40B4-BE49-F238E27FC236}">
                <a16:creationId xmlns:a16="http://schemas.microsoft.com/office/drawing/2014/main" id="{AF1C65FD-8F68-4F06-BD07-86F6D7F24770}"/>
              </a:ext>
            </a:extLst>
          </p:cNvPr>
          <p:cNvGrpSpPr/>
          <p:nvPr/>
        </p:nvGrpSpPr>
        <p:grpSpPr>
          <a:xfrm>
            <a:off x="1080935" y="1533216"/>
            <a:ext cx="2909554" cy="1456381"/>
            <a:chOff x="1590969" y="4867741"/>
            <a:chExt cx="2563231" cy="1380154"/>
          </a:xfrm>
          <a:solidFill>
            <a:schemeClr val="bg2">
              <a:alpha val="85000"/>
            </a:schemeClr>
          </a:solidFill>
          <a:effectLst/>
        </p:grpSpPr>
        <p:sp>
          <p:nvSpPr>
            <p:cNvPr id="36" name="Rectangle 14">
              <a:extLst>
                <a:ext uri="{FF2B5EF4-FFF2-40B4-BE49-F238E27FC236}">
                  <a16:creationId xmlns:a16="http://schemas.microsoft.com/office/drawing/2014/main" id="{DA2D4A8B-CC1E-41CD-B3AC-41E9ADFDB00C}"/>
                </a:ext>
              </a:extLst>
            </p:cNvPr>
            <p:cNvSpPr/>
            <p:nvPr/>
          </p:nvSpPr>
          <p:spPr bwMode="gray">
            <a:xfrm>
              <a:off x="1590969" y="4867741"/>
              <a:ext cx="2563231" cy="1380154"/>
            </a:xfrm>
            <a:custGeom>
              <a:avLst/>
              <a:gdLst/>
              <a:ahLst/>
              <a:cxnLst/>
              <a:rect l="l" t="t" r="r" b="b"/>
              <a:pathLst>
                <a:path w="1792783" h="1008002">
                  <a:moveTo>
                    <a:pt x="0" y="0"/>
                  </a:moveTo>
                  <a:lnTo>
                    <a:pt x="1620000" y="0"/>
                  </a:lnTo>
                  <a:lnTo>
                    <a:pt x="1620000" y="1"/>
                  </a:lnTo>
                  <a:lnTo>
                    <a:pt x="1656000" y="1"/>
                  </a:lnTo>
                  <a:lnTo>
                    <a:pt x="1656000" y="378089"/>
                  </a:lnTo>
                  <a:lnTo>
                    <a:pt x="1792783" y="504002"/>
                  </a:lnTo>
                  <a:lnTo>
                    <a:pt x="1656000" y="629915"/>
                  </a:lnTo>
                  <a:lnTo>
                    <a:pt x="1656000" y="1008002"/>
                  </a:lnTo>
                  <a:lnTo>
                    <a:pt x="684000" y="1008002"/>
                  </a:lnTo>
                  <a:lnTo>
                    <a:pt x="684000" y="1008000"/>
                  </a:lnTo>
                  <a:lnTo>
                    <a:pt x="0" y="1008000"/>
                  </a:lnTo>
                  <a:close/>
                </a:path>
              </a:pathLst>
            </a:custGeom>
            <a:solidFill>
              <a:srgbClr val="D6E5A0">
                <a:alpha val="85000"/>
              </a:srgbClr>
            </a:solidFill>
            <a:ln w="12700">
              <a:noFill/>
            </a:ln>
            <a:effectLst>
              <a:outerShdw blurRad="76200" dist="25400" dir="189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Ins="72000" bIns="36000" rtlCol="0" anchor="t" anchorCtr="0"/>
            <a:lstStyle/>
            <a:p>
              <a:pPr marL="0" marR="0" lvl="0" indent="0" algn="l" defTabSz="457189" rtl="0" eaLnBrk="1" fontAlgn="auto" latinLnBrk="0" hangingPunct="1">
                <a:lnSpc>
                  <a:spcPct val="100000"/>
                </a:lnSpc>
                <a:spcBef>
                  <a:spcPts val="200"/>
                </a:spcBef>
                <a:spcAft>
                  <a:spcPts val="7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游ゴシック"/>
                  <a:ea typeface="游ゴシック"/>
                  <a:cs typeface="Tahoma" panose="020B0604030504040204" pitchFamily="34" charset="0"/>
                </a:rPr>
                <a:t>EMEA</a:t>
              </a:r>
            </a:p>
            <a:p>
              <a:pPr marL="0" marR="0" lvl="0" indent="0" algn="l" defTabSz="457189" rtl="0" eaLnBrk="1" fontAlgn="auto" latinLnBrk="0" hangingPunct="1">
                <a:lnSpc>
                  <a:spcPct val="100000"/>
                </a:lnSpc>
                <a:spcBef>
                  <a:spcPts val="200"/>
                </a:spcBef>
                <a:spcAft>
                  <a:spcPts val="1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101 Locations</a:t>
              </a:r>
              <a:b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br>
              <a:r>
                <a:rPr lang="en-GB" sz="1200" dirty="0">
                  <a:solidFill>
                    <a:srgbClr val="FFFFFF"/>
                  </a:solidFill>
                  <a:latin typeface="游ゴシック"/>
                  <a:ea typeface="游ゴシック"/>
                  <a:cs typeface="Tahoma" panose="020B0604030504040204" pitchFamily="34" charset="0"/>
                </a:rPr>
                <a:t>4</a:t>
              </a:r>
              <a:r>
                <a:rPr kumimoji="0" lang="en-GB"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,394 </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Employees</a:t>
              </a:r>
              <a:b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br>
              <a:r>
                <a:rPr kumimoji="0" lang="en-GB"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785,428 m2 </a:t>
              </a:r>
              <a:r>
                <a:rPr kumimoji="0" lang="en-US" sz="1200" b="0" i="0" u="none" strike="noStrike" kern="1200" cap="none" spc="0" normalizeH="0" baseline="0" noProof="0" dirty="0" err="1">
                  <a:ln>
                    <a:noFill/>
                  </a:ln>
                  <a:solidFill>
                    <a:srgbClr val="FFFFFF"/>
                  </a:solidFill>
                  <a:effectLst/>
                  <a:uLnTx/>
                  <a:uFillTx/>
                  <a:latin typeface="游ゴシック"/>
                  <a:ea typeface="游ゴシック"/>
                  <a:cs typeface="Tahoma" panose="020B0604030504040204" pitchFamily="34" charset="0"/>
                </a:rPr>
                <a:t>Wh</a:t>
              </a:r>
              <a:r>
                <a:rPr kumimoji="0" lang="en-US" sz="1200" b="0" i="0" u="none" strike="noStrike" kern="1200" cap="none" spc="0" normalizeH="0" baseline="0" noProof="0" dirty="0">
                  <a:ln>
                    <a:noFill/>
                  </a:ln>
                  <a:solidFill>
                    <a:srgbClr val="FFFFFF"/>
                  </a:solidFill>
                  <a:effectLst/>
                  <a:uLnTx/>
                  <a:uFillTx/>
                  <a:latin typeface="游ゴシック"/>
                  <a:ea typeface="游ゴシック"/>
                  <a:cs typeface="Tahoma" panose="020B0604030504040204" pitchFamily="34" charset="0"/>
                </a:rPr>
                <a:t> Space</a:t>
              </a:r>
            </a:p>
          </p:txBody>
        </p:sp>
        <p:cxnSp>
          <p:nvCxnSpPr>
            <p:cNvPr id="37" name="Straight Connector 588">
              <a:extLst>
                <a:ext uri="{FF2B5EF4-FFF2-40B4-BE49-F238E27FC236}">
                  <a16:creationId xmlns:a16="http://schemas.microsoft.com/office/drawing/2014/main" id="{041E3CE0-575C-47ED-8E4D-AB0112CFBB4C}"/>
                </a:ext>
              </a:extLst>
            </p:cNvPr>
            <p:cNvCxnSpPr/>
            <p:nvPr/>
          </p:nvCxnSpPr>
          <p:spPr bwMode="gray">
            <a:xfrm>
              <a:off x="1864800" y="4983761"/>
              <a:ext cx="1476000" cy="0"/>
            </a:xfrm>
            <a:prstGeom prst="line">
              <a:avLst/>
            </a:prstGeom>
            <a:solidFill>
              <a:schemeClr val="bg2">
                <a:alpha val="85000"/>
              </a:schemeClr>
            </a:solidFill>
            <a:ln w="12700">
              <a:noFill/>
            </a:ln>
            <a:effectLst>
              <a:outerShdw blurRad="76200" dist="25400" dir="189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5" name="Rectangle 4">
            <a:extLst>
              <a:ext uri="{FF2B5EF4-FFF2-40B4-BE49-F238E27FC236}">
                <a16:creationId xmlns:a16="http://schemas.microsoft.com/office/drawing/2014/main" id="{FC2E3861-19B2-4CB2-8E01-F65464C6C286}"/>
              </a:ext>
            </a:extLst>
          </p:cNvPr>
          <p:cNvSpPr/>
          <p:nvPr/>
        </p:nvSpPr>
        <p:spPr>
          <a:xfrm>
            <a:off x="168322" y="3174647"/>
            <a:ext cx="4535626" cy="139137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BE" sz="1400" dirty="0">
                <a:solidFill>
                  <a:schemeClr val="bg1"/>
                </a:solidFill>
              </a:rPr>
              <a:t>3PL / 4PL </a:t>
            </a:r>
            <a:r>
              <a:rPr lang="fr-BE" sz="1400" dirty="0" err="1">
                <a:solidFill>
                  <a:schemeClr val="bg1"/>
                </a:solidFill>
              </a:rPr>
              <a:t>activities</a:t>
            </a:r>
            <a:r>
              <a:rPr lang="fr-BE" sz="1400" dirty="0">
                <a:solidFill>
                  <a:schemeClr val="bg1"/>
                </a:solidFill>
              </a:rPr>
              <a:t> </a:t>
            </a:r>
          </a:p>
          <a:p>
            <a:pPr marL="285750" indent="-285750">
              <a:buFont typeface="Arial" panose="020B0604020202020204" pitchFamily="34" charset="0"/>
              <a:buChar char="•"/>
            </a:pPr>
            <a:r>
              <a:rPr lang="fr-BE" sz="1400" dirty="0">
                <a:solidFill>
                  <a:schemeClr val="bg1"/>
                </a:solidFill>
              </a:rPr>
              <a:t>Solid customs </a:t>
            </a:r>
            <a:r>
              <a:rPr lang="fr-BE" sz="1400" dirty="0" err="1">
                <a:solidFill>
                  <a:schemeClr val="bg1"/>
                </a:solidFill>
              </a:rPr>
              <a:t>brokerage</a:t>
            </a:r>
            <a:r>
              <a:rPr lang="fr-BE" sz="1400" dirty="0">
                <a:solidFill>
                  <a:schemeClr val="bg1"/>
                </a:solidFill>
              </a:rPr>
              <a:t> solutions</a:t>
            </a:r>
          </a:p>
          <a:p>
            <a:pPr marL="285750" indent="-285750">
              <a:buFont typeface="Arial" panose="020B0604020202020204" pitchFamily="34" charset="0"/>
              <a:buChar char="•"/>
            </a:pPr>
            <a:r>
              <a:rPr lang="fr-BE" sz="1400" dirty="0">
                <a:solidFill>
                  <a:schemeClr val="bg1"/>
                </a:solidFill>
              </a:rPr>
              <a:t>All </a:t>
            </a:r>
            <a:r>
              <a:rPr lang="fr-BE" sz="1400" dirty="0" err="1">
                <a:solidFill>
                  <a:schemeClr val="bg1"/>
                </a:solidFill>
              </a:rPr>
              <a:t>verticals</a:t>
            </a:r>
            <a:r>
              <a:rPr lang="fr-BE" sz="1400" dirty="0">
                <a:solidFill>
                  <a:schemeClr val="bg1"/>
                </a:solidFill>
              </a:rPr>
              <a:t> expertise </a:t>
            </a:r>
          </a:p>
          <a:p>
            <a:pPr marL="285750" indent="-285750">
              <a:buFont typeface="Arial" panose="020B0604020202020204" pitchFamily="34" charset="0"/>
              <a:buChar char="•"/>
            </a:pPr>
            <a:r>
              <a:rPr lang="fr-BE" sz="1400" dirty="0">
                <a:solidFill>
                  <a:schemeClr val="bg1"/>
                </a:solidFill>
              </a:rPr>
              <a:t>Local and </a:t>
            </a:r>
            <a:r>
              <a:rPr lang="fr-BE" sz="1400" dirty="0" err="1">
                <a:solidFill>
                  <a:schemeClr val="bg1"/>
                </a:solidFill>
              </a:rPr>
              <a:t>regional</a:t>
            </a:r>
            <a:r>
              <a:rPr lang="fr-BE" sz="1400" dirty="0">
                <a:solidFill>
                  <a:schemeClr val="bg1"/>
                </a:solidFill>
              </a:rPr>
              <a:t> management structure.</a:t>
            </a:r>
          </a:p>
          <a:p>
            <a:pPr marL="285750" indent="-285750">
              <a:buFont typeface="Arial" panose="020B0604020202020204" pitchFamily="34" charset="0"/>
              <a:buChar char="•"/>
            </a:pPr>
            <a:r>
              <a:rPr lang="fr-BE" sz="1400" dirty="0" err="1">
                <a:solidFill>
                  <a:schemeClr val="bg1"/>
                </a:solidFill>
              </a:rPr>
              <a:t>Well</a:t>
            </a:r>
            <a:r>
              <a:rPr lang="fr-BE" sz="1400" dirty="0">
                <a:solidFill>
                  <a:schemeClr val="bg1"/>
                </a:solidFill>
              </a:rPr>
              <a:t> </a:t>
            </a:r>
            <a:r>
              <a:rPr lang="fr-BE" sz="1400" dirty="0" err="1">
                <a:solidFill>
                  <a:schemeClr val="bg1"/>
                </a:solidFill>
              </a:rPr>
              <a:t>balanced</a:t>
            </a:r>
            <a:r>
              <a:rPr lang="fr-BE" sz="1400" dirty="0">
                <a:solidFill>
                  <a:schemeClr val="bg1"/>
                </a:solidFill>
              </a:rPr>
              <a:t> organisations </a:t>
            </a:r>
            <a:r>
              <a:rPr lang="fr-BE" sz="1400" dirty="0" err="1">
                <a:solidFill>
                  <a:schemeClr val="bg1"/>
                </a:solidFill>
              </a:rPr>
              <a:t>with</a:t>
            </a:r>
            <a:r>
              <a:rPr lang="fr-BE" sz="1400" dirty="0">
                <a:solidFill>
                  <a:schemeClr val="bg1"/>
                </a:solidFill>
              </a:rPr>
              <a:t> a local talent &amp; Embedded </a:t>
            </a:r>
            <a:r>
              <a:rPr lang="fr-BE" sz="1400" dirty="0" err="1">
                <a:solidFill>
                  <a:schemeClr val="bg1"/>
                </a:solidFill>
              </a:rPr>
              <a:t>Japanese</a:t>
            </a:r>
            <a:r>
              <a:rPr lang="fr-BE" sz="1400" dirty="0">
                <a:solidFill>
                  <a:schemeClr val="bg1"/>
                </a:solidFill>
              </a:rPr>
              <a:t> DNA  </a:t>
            </a:r>
            <a:endParaRPr lang="en-GB" sz="1400" dirty="0">
              <a:solidFill>
                <a:schemeClr val="bg1"/>
              </a:solidFill>
            </a:endParaRPr>
          </a:p>
        </p:txBody>
      </p:sp>
    </p:spTree>
    <p:extLst>
      <p:ext uri="{BB962C8B-B14F-4D97-AF65-F5344CB8AC3E}">
        <p14:creationId xmlns:p14="http://schemas.microsoft.com/office/powerpoint/2010/main" val="664239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11129818" y="6125007"/>
            <a:ext cx="685800" cy="365125"/>
          </a:xfrm>
        </p:spPr>
        <p:txBody>
          <a:bodyPr/>
          <a:lstStyle/>
          <a:p>
            <a:fld id="{EE5D8E2F-EF3E-4AD3-A629-985FC1834987}" type="slidenum">
              <a:rPr lang="en-US" smtClean="0"/>
              <a:t>7</a:t>
            </a:fld>
            <a:endParaRPr lang="en-US" dirty="0"/>
          </a:p>
        </p:txBody>
      </p:sp>
      <p:sp>
        <p:nvSpPr>
          <p:cNvPr id="5" name="AutoShape 4">
            <a:extLst>
              <a:ext uri="{FF2B5EF4-FFF2-40B4-BE49-F238E27FC236}">
                <a16:creationId xmlns:a16="http://schemas.microsoft.com/office/drawing/2014/main" id="{21E9613D-71C8-4FAE-9B21-B6ABD815C9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AA2987A3-FDAF-498B-9084-0A857974AD28}"/>
              </a:ext>
            </a:extLst>
          </p:cNvPr>
          <p:cNvPicPr>
            <a:picLocks noChangeAspect="1"/>
          </p:cNvPicPr>
          <p:nvPr/>
        </p:nvPicPr>
        <p:blipFill>
          <a:blip r:embed="rId2"/>
          <a:stretch>
            <a:fillRect/>
          </a:stretch>
        </p:blipFill>
        <p:spPr>
          <a:xfrm>
            <a:off x="3470289" y="1253706"/>
            <a:ext cx="5255581" cy="5053863"/>
          </a:xfrm>
          <a:prstGeom prst="rect">
            <a:avLst/>
          </a:prstGeom>
        </p:spPr>
      </p:pic>
      <p:sp>
        <p:nvSpPr>
          <p:cNvPr id="10" name="Titel 1">
            <a:extLst>
              <a:ext uri="{FF2B5EF4-FFF2-40B4-BE49-F238E27FC236}">
                <a16:creationId xmlns:a16="http://schemas.microsoft.com/office/drawing/2014/main" id="{5DEF1B1E-1D36-4B73-8113-A4FD1CF1A931}"/>
              </a:ext>
            </a:extLst>
          </p:cNvPr>
          <p:cNvSpPr txBox="1">
            <a:spLocks/>
          </p:cNvSpPr>
          <p:nvPr/>
        </p:nvSpPr>
        <p:spPr>
          <a:xfrm>
            <a:off x="198655" y="679409"/>
            <a:ext cx="11449049" cy="532779"/>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dirty="0"/>
              <a:t>Nippon Express Belgium</a:t>
            </a:r>
          </a:p>
        </p:txBody>
      </p:sp>
      <p:pic>
        <p:nvPicPr>
          <p:cNvPr id="14" name="Picture 13">
            <a:extLst>
              <a:ext uri="{FF2B5EF4-FFF2-40B4-BE49-F238E27FC236}">
                <a16:creationId xmlns:a16="http://schemas.microsoft.com/office/drawing/2014/main" id="{E35E5767-0A35-404F-BD67-B0DD2C06F8CC}"/>
              </a:ext>
            </a:extLst>
          </p:cNvPr>
          <p:cNvPicPr>
            <a:picLocks noChangeAspect="1"/>
          </p:cNvPicPr>
          <p:nvPr/>
        </p:nvPicPr>
        <p:blipFill>
          <a:blip r:embed="rId3"/>
          <a:stretch>
            <a:fillRect/>
          </a:stretch>
        </p:blipFill>
        <p:spPr>
          <a:xfrm>
            <a:off x="1689717" y="2893585"/>
            <a:ext cx="2089563" cy="1373691"/>
          </a:xfrm>
          <a:prstGeom prst="rect">
            <a:avLst/>
          </a:prstGeom>
        </p:spPr>
      </p:pic>
      <p:pic>
        <p:nvPicPr>
          <p:cNvPr id="16" name="Picture 15">
            <a:extLst>
              <a:ext uri="{FF2B5EF4-FFF2-40B4-BE49-F238E27FC236}">
                <a16:creationId xmlns:a16="http://schemas.microsoft.com/office/drawing/2014/main" id="{F97F5350-5463-4CB4-BBE4-BA26E858F9E8}"/>
              </a:ext>
            </a:extLst>
          </p:cNvPr>
          <p:cNvPicPr>
            <a:picLocks noChangeAspect="1"/>
          </p:cNvPicPr>
          <p:nvPr/>
        </p:nvPicPr>
        <p:blipFill>
          <a:blip r:embed="rId4"/>
          <a:stretch>
            <a:fillRect/>
          </a:stretch>
        </p:blipFill>
        <p:spPr>
          <a:xfrm>
            <a:off x="1567284" y="1290165"/>
            <a:ext cx="2211996" cy="1384995"/>
          </a:xfrm>
          <a:prstGeom prst="rect">
            <a:avLst/>
          </a:prstGeom>
        </p:spPr>
      </p:pic>
      <p:pic>
        <p:nvPicPr>
          <p:cNvPr id="17" name="Picture 16">
            <a:extLst>
              <a:ext uri="{FF2B5EF4-FFF2-40B4-BE49-F238E27FC236}">
                <a16:creationId xmlns:a16="http://schemas.microsoft.com/office/drawing/2014/main" id="{71542E8D-05D8-4826-A3DA-0CB190539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284" y="4599519"/>
            <a:ext cx="2115536" cy="1749568"/>
          </a:xfrm>
          <a:prstGeom prst="rect">
            <a:avLst/>
          </a:prstGeom>
        </p:spPr>
      </p:pic>
      <p:pic>
        <p:nvPicPr>
          <p:cNvPr id="18" name="Picture 17">
            <a:extLst>
              <a:ext uri="{FF2B5EF4-FFF2-40B4-BE49-F238E27FC236}">
                <a16:creationId xmlns:a16="http://schemas.microsoft.com/office/drawing/2014/main" id="{9D003B33-2E93-442B-82EA-9EE899BF7A6A}"/>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3561234" y="4599519"/>
            <a:ext cx="1498565" cy="1416328"/>
          </a:xfrm>
          <a:prstGeom prst="rect">
            <a:avLst/>
          </a:prstGeom>
        </p:spPr>
      </p:pic>
      <p:pic>
        <p:nvPicPr>
          <p:cNvPr id="21" name="Picture 20">
            <a:extLst>
              <a:ext uri="{FF2B5EF4-FFF2-40B4-BE49-F238E27FC236}">
                <a16:creationId xmlns:a16="http://schemas.microsoft.com/office/drawing/2014/main" id="{DFB117A1-B66C-4261-92D2-1851CDC803DD}"/>
              </a:ext>
            </a:extLst>
          </p:cNvPr>
          <p:cNvPicPr>
            <a:picLocks noChangeAspect="1"/>
          </p:cNvPicPr>
          <p:nvPr/>
        </p:nvPicPr>
        <p:blipFill>
          <a:blip r:embed="rId8"/>
          <a:stretch>
            <a:fillRect/>
          </a:stretch>
        </p:blipFill>
        <p:spPr>
          <a:xfrm>
            <a:off x="8542190" y="3706428"/>
            <a:ext cx="1960093" cy="1524949"/>
          </a:xfrm>
          <a:prstGeom prst="rect">
            <a:avLst/>
          </a:prstGeom>
        </p:spPr>
      </p:pic>
      <p:cxnSp>
        <p:nvCxnSpPr>
          <p:cNvPr id="24" name="Connector: Curved 23">
            <a:extLst>
              <a:ext uri="{FF2B5EF4-FFF2-40B4-BE49-F238E27FC236}">
                <a16:creationId xmlns:a16="http://schemas.microsoft.com/office/drawing/2014/main" id="{10DBFF11-0AD1-43E3-8A85-EBC303C7DA41}"/>
              </a:ext>
            </a:extLst>
          </p:cNvPr>
          <p:cNvCxnSpPr>
            <a:cxnSpLocks/>
            <a:stCxn id="14" idx="3"/>
          </p:cNvCxnSpPr>
          <p:nvPr/>
        </p:nvCxnSpPr>
        <p:spPr>
          <a:xfrm flipV="1">
            <a:off x="3779280" y="2893585"/>
            <a:ext cx="2458158" cy="686846"/>
          </a:xfrm>
          <a:prstGeom prst="curvedConnector3">
            <a:avLst>
              <a:gd name="adj1" fmla="val 74919"/>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4C99F6DE-AD8D-43E9-8F5C-BDE209944CE5}"/>
              </a:ext>
            </a:extLst>
          </p:cNvPr>
          <p:cNvCxnSpPr>
            <a:cxnSpLocks/>
            <a:stCxn id="18" idx="1"/>
          </p:cNvCxnSpPr>
          <p:nvPr/>
        </p:nvCxnSpPr>
        <p:spPr>
          <a:xfrm rot="10800000" flipH="1">
            <a:off x="3561233" y="2877337"/>
            <a:ext cx="2674905" cy="2430346"/>
          </a:xfrm>
          <a:prstGeom prst="curvedConnector3">
            <a:avLst>
              <a:gd name="adj1" fmla="val 66129"/>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83AC55BC-2D17-49BF-A08E-2203AD0696A1}"/>
              </a:ext>
            </a:extLst>
          </p:cNvPr>
          <p:cNvCxnSpPr>
            <a:cxnSpLocks/>
            <a:stCxn id="16" idx="3"/>
          </p:cNvCxnSpPr>
          <p:nvPr/>
        </p:nvCxnSpPr>
        <p:spPr>
          <a:xfrm>
            <a:off x="3779280" y="1982663"/>
            <a:ext cx="2195757" cy="425949"/>
          </a:xfrm>
          <a:prstGeom prst="curvedConnector3">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08465DF-A02A-44D4-81AD-943BE4F7F1BD}"/>
              </a:ext>
            </a:extLst>
          </p:cNvPr>
          <p:cNvCxnSpPr>
            <a:cxnSpLocks/>
            <a:stCxn id="21" idx="1"/>
          </p:cNvCxnSpPr>
          <p:nvPr/>
        </p:nvCxnSpPr>
        <p:spPr>
          <a:xfrm rot="10800000">
            <a:off x="7554922" y="3207967"/>
            <a:ext cx="987269" cy="1260937"/>
          </a:xfrm>
          <a:prstGeom prst="curvedConnector2">
            <a:avLst/>
          </a:prstGeom>
          <a:ln w="73025">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58A90A74-FBBF-414A-9F6F-7626BB96D8E3}"/>
              </a:ext>
            </a:extLst>
          </p:cNvPr>
          <p:cNvPicPr>
            <a:picLocks noChangeAspect="1"/>
          </p:cNvPicPr>
          <p:nvPr/>
        </p:nvPicPr>
        <p:blipFill>
          <a:blip r:embed="rId9"/>
          <a:stretch>
            <a:fillRect/>
          </a:stretch>
        </p:blipFill>
        <p:spPr>
          <a:xfrm>
            <a:off x="8542190" y="1752178"/>
            <a:ext cx="1960093" cy="1569660"/>
          </a:xfrm>
          <a:prstGeom prst="rect">
            <a:avLst/>
          </a:prstGeom>
        </p:spPr>
      </p:pic>
      <p:cxnSp>
        <p:nvCxnSpPr>
          <p:cNvPr id="51" name="Connector: Curved 50">
            <a:extLst>
              <a:ext uri="{FF2B5EF4-FFF2-40B4-BE49-F238E27FC236}">
                <a16:creationId xmlns:a16="http://schemas.microsoft.com/office/drawing/2014/main" id="{3CA4DA79-359E-479A-A77F-E861AF4A5811}"/>
              </a:ext>
            </a:extLst>
          </p:cNvPr>
          <p:cNvCxnSpPr>
            <a:cxnSpLocks/>
            <a:stCxn id="50" idx="1"/>
          </p:cNvCxnSpPr>
          <p:nvPr/>
        </p:nvCxnSpPr>
        <p:spPr>
          <a:xfrm rot="10800000" flipV="1">
            <a:off x="7403998" y="2537008"/>
            <a:ext cx="1138193" cy="177518"/>
          </a:xfrm>
          <a:prstGeom prst="curvedConnector3">
            <a:avLst>
              <a:gd name="adj1" fmla="val 50000"/>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4C753B1-76CC-450F-8C2D-E08AB7858D6B}"/>
              </a:ext>
            </a:extLst>
          </p:cNvPr>
          <p:cNvSpPr txBox="1"/>
          <p:nvPr/>
        </p:nvSpPr>
        <p:spPr>
          <a:xfrm>
            <a:off x="61291" y="1290165"/>
            <a:ext cx="1505992" cy="1384995"/>
          </a:xfrm>
          <a:prstGeom prst="rect">
            <a:avLst/>
          </a:prstGeom>
          <a:noFill/>
          <a:ln>
            <a:solidFill>
              <a:schemeClr val="accent1"/>
            </a:solidFill>
          </a:ln>
        </p:spPr>
        <p:txBody>
          <a:bodyPr wrap="square" rtlCol="0">
            <a:spAutoFit/>
          </a:bodyPr>
          <a:lstStyle/>
          <a:p>
            <a:r>
              <a:rPr lang="fr-BE" sz="1200" u="sng" dirty="0"/>
              <a:t>Mechelen office</a:t>
            </a:r>
          </a:p>
          <a:p>
            <a:pPr marL="171450" indent="-171450">
              <a:buFont typeface="Arial" panose="020B0604020202020204" pitchFamily="34" charset="0"/>
              <a:buChar char="•"/>
            </a:pPr>
            <a:r>
              <a:rPr lang="fr-BE" sz="1200" dirty="0"/>
              <a:t>Multi-user </a:t>
            </a:r>
            <a:r>
              <a:rPr lang="fr-BE" sz="1200" dirty="0" err="1"/>
              <a:t>whs</a:t>
            </a:r>
            <a:endParaRPr lang="fr-BE" sz="1200" dirty="0"/>
          </a:p>
          <a:p>
            <a:pPr marL="171450" indent="-171450">
              <a:buFont typeface="Arial" panose="020B0604020202020204" pitchFamily="34" charset="0"/>
              <a:buChar char="•"/>
            </a:pPr>
            <a:r>
              <a:rPr lang="fr-BE" sz="1200" dirty="0"/>
              <a:t>5000m²</a:t>
            </a:r>
          </a:p>
          <a:p>
            <a:pPr marL="171450" indent="-171450">
              <a:buFont typeface="Arial" panose="020B0604020202020204" pitchFamily="34" charset="0"/>
              <a:buChar char="•"/>
            </a:pPr>
            <a:r>
              <a:rPr lang="fr-BE" sz="1200" dirty="0"/>
              <a:t>Pharma options</a:t>
            </a:r>
          </a:p>
          <a:p>
            <a:pPr marL="171450" indent="-171450">
              <a:buFont typeface="Arial" panose="020B0604020202020204" pitchFamily="34" charset="0"/>
              <a:buChar char="•"/>
            </a:pPr>
            <a:r>
              <a:rPr lang="fr-BE" sz="1200" dirty="0" err="1"/>
              <a:t>Decon</a:t>
            </a:r>
            <a:r>
              <a:rPr lang="fr-BE" sz="1200" dirty="0"/>
              <a:t> </a:t>
            </a:r>
            <a:r>
              <a:rPr lang="fr-BE" sz="1200" dirty="0" err="1"/>
              <a:t>ocean</a:t>
            </a:r>
            <a:r>
              <a:rPr lang="fr-BE" sz="1200" dirty="0"/>
              <a:t> </a:t>
            </a:r>
          </a:p>
          <a:p>
            <a:pPr marL="171450" indent="-171450">
              <a:buFont typeface="Arial" panose="020B0604020202020204" pitchFamily="34" charset="0"/>
              <a:buChar char="•"/>
            </a:pPr>
            <a:endParaRPr lang="fr-BE" sz="1200" dirty="0"/>
          </a:p>
          <a:p>
            <a:pPr marL="171450" indent="-171450">
              <a:buFont typeface="Arial" panose="020B0604020202020204" pitchFamily="34" charset="0"/>
              <a:buChar char="•"/>
            </a:pPr>
            <a:endParaRPr lang="en-GB" sz="1200" dirty="0"/>
          </a:p>
        </p:txBody>
      </p:sp>
      <p:sp>
        <p:nvSpPr>
          <p:cNvPr id="57" name="TextBox 56">
            <a:extLst>
              <a:ext uri="{FF2B5EF4-FFF2-40B4-BE49-F238E27FC236}">
                <a16:creationId xmlns:a16="http://schemas.microsoft.com/office/drawing/2014/main" id="{D959BB48-8078-4752-8F53-52098A3F0935}"/>
              </a:ext>
            </a:extLst>
          </p:cNvPr>
          <p:cNvSpPr txBox="1"/>
          <p:nvPr/>
        </p:nvSpPr>
        <p:spPr>
          <a:xfrm>
            <a:off x="54583" y="2882280"/>
            <a:ext cx="1632174" cy="1384995"/>
          </a:xfrm>
          <a:prstGeom prst="rect">
            <a:avLst/>
          </a:prstGeom>
          <a:noFill/>
          <a:ln>
            <a:solidFill>
              <a:schemeClr val="accent1"/>
            </a:solidFill>
          </a:ln>
        </p:spPr>
        <p:txBody>
          <a:bodyPr wrap="square" rtlCol="0">
            <a:spAutoFit/>
          </a:bodyPr>
          <a:lstStyle/>
          <a:p>
            <a:r>
              <a:rPr lang="fr-BE" sz="1200" u="sng" dirty="0"/>
              <a:t>Zaventem HO</a:t>
            </a:r>
          </a:p>
          <a:p>
            <a:pPr marL="171450" indent="-171450">
              <a:buFont typeface="Arial" panose="020B0604020202020204" pitchFamily="34" charset="0"/>
              <a:buChar char="•"/>
            </a:pPr>
            <a:r>
              <a:rPr lang="fr-BE" sz="1200" dirty="0" err="1"/>
              <a:t>Crossdock</a:t>
            </a:r>
            <a:endParaRPr lang="fr-BE" sz="1200" dirty="0"/>
          </a:p>
          <a:p>
            <a:pPr marL="171450" indent="-171450">
              <a:buFont typeface="Arial" panose="020B0604020202020204" pitchFamily="34" charset="0"/>
              <a:buChar char="•"/>
            </a:pPr>
            <a:r>
              <a:rPr lang="fr-BE" sz="1200" dirty="0"/>
              <a:t>7000m²</a:t>
            </a:r>
          </a:p>
          <a:p>
            <a:pPr marL="171450" indent="-171450">
              <a:buFont typeface="Arial" panose="020B0604020202020204" pitchFamily="34" charset="0"/>
              <a:buChar char="•"/>
            </a:pPr>
            <a:r>
              <a:rPr lang="fr-BE" sz="1200" dirty="0" err="1"/>
              <a:t>Airfreight</a:t>
            </a:r>
            <a:r>
              <a:rPr lang="fr-BE" sz="1200" dirty="0"/>
              <a:t> &amp; </a:t>
            </a:r>
            <a:r>
              <a:rPr lang="fr-BE" sz="1200" dirty="0" err="1"/>
              <a:t>removal</a:t>
            </a:r>
            <a:endParaRPr lang="fr-BE" sz="1200" dirty="0"/>
          </a:p>
          <a:p>
            <a:pPr marL="171450" indent="-171450">
              <a:buFont typeface="Arial" panose="020B0604020202020204" pitchFamily="34" charset="0"/>
              <a:buChar char="•"/>
            </a:pPr>
            <a:r>
              <a:rPr lang="fr-BE" sz="1200" dirty="0"/>
              <a:t>24/07</a:t>
            </a:r>
          </a:p>
          <a:p>
            <a:pPr marL="171450" indent="-171450">
              <a:buFont typeface="Arial" panose="020B0604020202020204" pitchFamily="34" charset="0"/>
              <a:buChar char="•"/>
            </a:pPr>
            <a:r>
              <a:rPr lang="fr-BE" sz="1200" dirty="0" err="1"/>
              <a:t>Belgian</a:t>
            </a:r>
            <a:r>
              <a:rPr lang="fr-BE" sz="1200" dirty="0"/>
              <a:t> 4th air forwarder   </a:t>
            </a:r>
          </a:p>
        </p:txBody>
      </p:sp>
      <p:sp>
        <p:nvSpPr>
          <p:cNvPr id="58" name="TextBox 57">
            <a:extLst>
              <a:ext uri="{FF2B5EF4-FFF2-40B4-BE49-F238E27FC236}">
                <a16:creationId xmlns:a16="http://schemas.microsoft.com/office/drawing/2014/main" id="{F4B72C6C-A3D7-4795-88B7-51000468BAF1}"/>
              </a:ext>
            </a:extLst>
          </p:cNvPr>
          <p:cNvSpPr txBox="1"/>
          <p:nvPr/>
        </p:nvSpPr>
        <p:spPr>
          <a:xfrm>
            <a:off x="54583" y="4592345"/>
            <a:ext cx="1512700" cy="1754326"/>
          </a:xfrm>
          <a:prstGeom prst="rect">
            <a:avLst/>
          </a:prstGeom>
          <a:noFill/>
          <a:ln>
            <a:solidFill>
              <a:schemeClr val="accent1"/>
            </a:solidFill>
          </a:ln>
        </p:spPr>
        <p:txBody>
          <a:bodyPr wrap="square" rtlCol="0">
            <a:spAutoFit/>
          </a:bodyPr>
          <a:lstStyle/>
          <a:p>
            <a:r>
              <a:rPr lang="fr-BE" sz="1200" u="sng" dirty="0"/>
              <a:t>Airport pharma unit</a:t>
            </a:r>
          </a:p>
          <a:p>
            <a:pPr marL="171450" indent="-171450">
              <a:buFont typeface="Arial" panose="020B0604020202020204" pitchFamily="34" charset="0"/>
              <a:buChar char="•"/>
            </a:pPr>
            <a:r>
              <a:rPr lang="fr-BE" sz="1200" dirty="0" err="1"/>
              <a:t>Crossdock</a:t>
            </a:r>
            <a:endParaRPr lang="fr-BE" sz="1200" dirty="0"/>
          </a:p>
          <a:p>
            <a:pPr marL="171450" indent="-171450">
              <a:buFont typeface="Arial" panose="020B0604020202020204" pitchFamily="34" charset="0"/>
              <a:buChar char="•"/>
            </a:pPr>
            <a:r>
              <a:rPr lang="fr-BE" sz="1200" dirty="0"/>
              <a:t>2500m² </a:t>
            </a:r>
            <a:r>
              <a:rPr lang="fr-BE" sz="1200" dirty="0" err="1"/>
              <a:t>coolstorage</a:t>
            </a:r>
            <a:r>
              <a:rPr lang="fr-BE" sz="1200" dirty="0"/>
              <a:t>  </a:t>
            </a:r>
            <a:r>
              <a:rPr lang="fr-BE" sz="1200" dirty="0" err="1"/>
              <a:t>facilities</a:t>
            </a:r>
            <a:r>
              <a:rPr lang="fr-BE" sz="1200" dirty="0"/>
              <a:t> </a:t>
            </a:r>
          </a:p>
          <a:p>
            <a:pPr marL="171450" indent="-171450">
              <a:buFont typeface="Arial" panose="020B0604020202020204" pitchFamily="34" charset="0"/>
              <a:buChar char="•"/>
            </a:pPr>
            <a:r>
              <a:rPr lang="fr-BE" sz="1200" dirty="0"/>
              <a:t>GDP/GMP</a:t>
            </a:r>
          </a:p>
          <a:p>
            <a:pPr marL="171450" indent="-171450">
              <a:buFont typeface="Arial" panose="020B0604020202020204" pitchFamily="34" charset="0"/>
              <a:buChar char="•"/>
            </a:pPr>
            <a:r>
              <a:rPr lang="fr-BE" sz="1200" dirty="0"/>
              <a:t>24/07       </a:t>
            </a:r>
          </a:p>
          <a:p>
            <a:pPr marL="171450" indent="-171450">
              <a:buFont typeface="Arial" panose="020B0604020202020204" pitchFamily="34" charset="0"/>
              <a:buChar char="•"/>
            </a:pPr>
            <a:r>
              <a:rPr lang="fr-BE" sz="1200" dirty="0" err="1"/>
              <a:t>Frozen</a:t>
            </a:r>
            <a:r>
              <a:rPr lang="fr-BE" sz="1200" dirty="0"/>
              <a:t> </a:t>
            </a:r>
            <a:r>
              <a:rPr lang="fr-BE" sz="1200" dirty="0" err="1"/>
              <a:t>storage</a:t>
            </a:r>
            <a:r>
              <a:rPr lang="fr-BE" sz="1200" dirty="0"/>
              <a:t> possible         </a:t>
            </a:r>
          </a:p>
        </p:txBody>
      </p:sp>
      <p:sp>
        <p:nvSpPr>
          <p:cNvPr id="80" name="TextBox 79">
            <a:extLst>
              <a:ext uri="{FF2B5EF4-FFF2-40B4-BE49-F238E27FC236}">
                <a16:creationId xmlns:a16="http://schemas.microsoft.com/office/drawing/2014/main" id="{415E52F0-F6FE-489B-ADC8-1DF5475DFDD4}"/>
              </a:ext>
            </a:extLst>
          </p:cNvPr>
          <p:cNvSpPr txBox="1"/>
          <p:nvPr/>
        </p:nvSpPr>
        <p:spPr>
          <a:xfrm>
            <a:off x="10502283" y="1752178"/>
            <a:ext cx="1635133" cy="1569660"/>
          </a:xfrm>
          <a:prstGeom prst="rect">
            <a:avLst/>
          </a:prstGeom>
          <a:noFill/>
          <a:ln>
            <a:solidFill>
              <a:schemeClr val="accent1"/>
            </a:solidFill>
          </a:ln>
        </p:spPr>
        <p:txBody>
          <a:bodyPr wrap="square" rtlCol="0">
            <a:spAutoFit/>
          </a:bodyPr>
          <a:lstStyle/>
          <a:p>
            <a:r>
              <a:rPr lang="fr-BE" sz="1200" u="sng" dirty="0"/>
              <a:t>Genk </a:t>
            </a:r>
            <a:r>
              <a:rPr lang="fr-BE" sz="1200" u="sng" dirty="0" err="1"/>
              <a:t>Logistics</a:t>
            </a:r>
            <a:r>
              <a:rPr lang="fr-BE" sz="1200" u="sng" dirty="0"/>
              <a:t> Center</a:t>
            </a:r>
          </a:p>
          <a:p>
            <a:pPr marL="171450" indent="-171450">
              <a:buFont typeface="Arial" panose="020B0604020202020204" pitchFamily="34" charset="0"/>
              <a:buChar char="•"/>
            </a:pPr>
            <a:r>
              <a:rPr lang="fr-BE" sz="1200" dirty="0"/>
              <a:t>Single user </a:t>
            </a:r>
            <a:r>
              <a:rPr lang="fr-BE" sz="1200" dirty="0" err="1"/>
              <a:t>whs</a:t>
            </a:r>
            <a:endParaRPr lang="fr-BE" sz="1200" dirty="0"/>
          </a:p>
          <a:p>
            <a:pPr marL="171450" indent="-171450">
              <a:buFont typeface="Arial" panose="020B0604020202020204" pitchFamily="34" charset="0"/>
              <a:buChar char="•"/>
            </a:pPr>
            <a:r>
              <a:rPr lang="fr-BE" sz="1200" dirty="0"/>
              <a:t>20.000m²</a:t>
            </a:r>
          </a:p>
          <a:p>
            <a:pPr marL="171450" indent="-171450">
              <a:buFont typeface="Arial" panose="020B0604020202020204" pitchFamily="34" charset="0"/>
              <a:buChar char="•"/>
            </a:pPr>
            <a:r>
              <a:rPr lang="fr-BE" sz="1200" dirty="0" err="1"/>
              <a:t>Decon</a:t>
            </a:r>
            <a:r>
              <a:rPr lang="fr-BE" sz="1200" dirty="0"/>
              <a:t> </a:t>
            </a:r>
            <a:r>
              <a:rPr lang="fr-BE" sz="1200" dirty="0" err="1"/>
              <a:t>ocean</a:t>
            </a:r>
            <a:endParaRPr lang="fr-BE" sz="1200" dirty="0"/>
          </a:p>
          <a:p>
            <a:pPr marL="171450" indent="-171450">
              <a:buFont typeface="Arial" panose="020B0604020202020204" pitchFamily="34" charset="0"/>
              <a:buChar char="•"/>
            </a:pPr>
            <a:r>
              <a:rPr lang="fr-BE" sz="1200" dirty="0"/>
              <a:t>Options for multi-user</a:t>
            </a:r>
          </a:p>
          <a:p>
            <a:pPr marL="171450" indent="-171450">
              <a:buFont typeface="Arial" panose="020B0604020202020204" pitchFamily="34" charset="0"/>
              <a:buChar char="•"/>
            </a:pPr>
            <a:r>
              <a:rPr lang="en-GB" sz="1200" dirty="0"/>
              <a:t>Multimodal consolidation hub</a:t>
            </a:r>
          </a:p>
        </p:txBody>
      </p:sp>
      <p:sp>
        <p:nvSpPr>
          <p:cNvPr id="81" name="TextBox 80">
            <a:extLst>
              <a:ext uri="{FF2B5EF4-FFF2-40B4-BE49-F238E27FC236}">
                <a16:creationId xmlns:a16="http://schemas.microsoft.com/office/drawing/2014/main" id="{8EBC36CB-0D71-4CEC-A120-EEE0CA5BAEB3}"/>
              </a:ext>
            </a:extLst>
          </p:cNvPr>
          <p:cNvSpPr txBox="1"/>
          <p:nvPr/>
        </p:nvSpPr>
        <p:spPr>
          <a:xfrm>
            <a:off x="10502283" y="3706428"/>
            <a:ext cx="1635133" cy="1569660"/>
          </a:xfrm>
          <a:prstGeom prst="rect">
            <a:avLst/>
          </a:prstGeom>
          <a:noFill/>
          <a:ln>
            <a:solidFill>
              <a:schemeClr val="accent1"/>
            </a:solidFill>
          </a:ln>
        </p:spPr>
        <p:txBody>
          <a:bodyPr wrap="square" rtlCol="0">
            <a:spAutoFit/>
          </a:bodyPr>
          <a:lstStyle/>
          <a:p>
            <a:r>
              <a:rPr lang="fr-BE" sz="1200" u="sng" dirty="0" err="1"/>
              <a:t>Liege</a:t>
            </a:r>
            <a:r>
              <a:rPr lang="fr-BE" sz="1200" u="sng" dirty="0"/>
              <a:t> Gateway</a:t>
            </a:r>
          </a:p>
          <a:p>
            <a:pPr marL="171450" indent="-171450">
              <a:buFont typeface="Arial" panose="020B0604020202020204" pitchFamily="34" charset="0"/>
              <a:buChar char="•"/>
            </a:pPr>
            <a:r>
              <a:rPr lang="fr-BE" sz="1200" dirty="0"/>
              <a:t>Multi-user </a:t>
            </a:r>
            <a:r>
              <a:rPr lang="fr-BE" sz="1200" dirty="0" err="1"/>
              <a:t>whs</a:t>
            </a:r>
            <a:endParaRPr lang="fr-BE" sz="1200" dirty="0"/>
          </a:p>
          <a:p>
            <a:pPr marL="171450" indent="-171450">
              <a:buFont typeface="Arial" panose="020B0604020202020204" pitchFamily="34" charset="0"/>
              <a:buChar char="•"/>
            </a:pPr>
            <a:r>
              <a:rPr lang="fr-BE" sz="1200" dirty="0"/>
              <a:t>8000m²</a:t>
            </a:r>
          </a:p>
          <a:p>
            <a:pPr marL="171450" indent="-171450">
              <a:buFont typeface="Arial" panose="020B0604020202020204" pitchFamily="34" charset="0"/>
              <a:buChar char="•"/>
            </a:pPr>
            <a:r>
              <a:rPr lang="fr-BE" sz="1200" dirty="0"/>
              <a:t>Pharma options</a:t>
            </a:r>
          </a:p>
          <a:p>
            <a:pPr marL="171450" indent="-171450">
              <a:buFont typeface="Arial" panose="020B0604020202020204" pitchFamily="34" charset="0"/>
              <a:buChar char="•"/>
            </a:pPr>
            <a:r>
              <a:rPr lang="fr-BE" sz="1200" dirty="0" err="1"/>
              <a:t>European</a:t>
            </a:r>
            <a:r>
              <a:rPr lang="fr-BE" sz="1200" dirty="0"/>
              <a:t> </a:t>
            </a:r>
            <a:r>
              <a:rPr lang="fr-BE" sz="1200" dirty="0" err="1"/>
              <a:t>gateway</a:t>
            </a:r>
            <a:r>
              <a:rPr lang="fr-BE" sz="1200" dirty="0"/>
              <a:t> </a:t>
            </a:r>
            <a:r>
              <a:rPr lang="fr-BE" sz="1200" dirty="0" err="1"/>
              <a:t>connection</a:t>
            </a:r>
            <a:endParaRPr lang="fr-BE" sz="1200" dirty="0"/>
          </a:p>
          <a:p>
            <a:pPr marL="171450" indent="-171450">
              <a:buFont typeface="Arial" panose="020B0604020202020204" pitchFamily="34" charset="0"/>
              <a:buChar char="•"/>
            </a:pPr>
            <a:r>
              <a:rPr lang="fr-BE" sz="1200" dirty="0"/>
              <a:t>Charter services </a:t>
            </a:r>
          </a:p>
          <a:p>
            <a:pPr marL="171450" indent="-171450">
              <a:buFont typeface="Arial" panose="020B0604020202020204" pitchFamily="34" charset="0"/>
              <a:buChar char="•"/>
            </a:pPr>
            <a:endParaRPr lang="en-GB" sz="1200" dirty="0"/>
          </a:p>
        </p:txBody>
      </p:sp>
    </p:spTree>
    <p:extLst>
      <p:ext uri="{BB962C8B-B14F-4D97-AF65-F5344CB8AC3E}">
        <p14:creationId xmlns:p14="http://schemas.microsoft.com/office/powerpoint/2010/main" val="3095023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06E4097-B506-467D-B508-BCA2AA44BAE0}"/>
              </a:ext>
            </a:extLst>
          </p:cNvPr>
          <p:cNvSpPr>
            <a:spLocks noGrp="1"/>
          </p:cNvSpPr>
          <p:nvPr>
            <p:ph type="sldNum" sz="quarter" idx="12"/>
          </p:nvPr>
        </p:nvSpPr>
        <p:spPr/>
        <p:txBody>
          <a:bodyPr/>
          <a:lstStyle/>
          <a:p>
            <a:fld id="{F20767A8-1946-4782-BBC6-D3CE39574EED}" type="slidenum">
              <a:rPr kumimoji="1" lang="ja-JP" altLang="en-US" smtClean="0"/>
              <a:pPr/>
              <a:t>8</a:t>
            </a:fld>
            <a:endParaRPr kumimoji="1" lang="ja-JP" altLang="en-US"/>
          </a:p>
        </p:txBody>
      </p:sp>
      <p:sp>
        <p:nvSpPr>
          <p:cNvPr id="5" name="テキスト ボックス 4">
            <a:extLst>
              <a:ext uri="{FF2B5EF4-FFF2-40B4-BE49-F238E27FC236}">
                <a16:creationId xmlns:a16="http://schemas.microsoft.com/office/drawing/2014/main" id="{B9C915EA-06E3-4A0F-AEE0-D1246C17DA0A}"/>
              </a:ext>
            </a:extLst>
          </p:cNvPr>
          <p:cNvSpPr txBox="1"/>
          <p:nvPr/>
        </p:nvSpPr>
        <p:spPr>
          <a:xfrm>
            <a:off x="424235" y="3124200"/>
            <a:ext cx="5847255" cy="1671227"/>
          </a:xfrm>
          <a:prstGeom prst="rect">
            <a:avLst/>
          </a:prstGeom>
          <a:noFill/>
        </p:spPr>
        <p:txBody>
          <a:bodyPr wrap="square" rtlCol="0">
            <a:spAutoFit/>
          </a:bodyPr>
          <a:lstStyle/>
          <a:p>
            <a:pPr>
              <a:lnSpc>
                <a:spcPct val="90000"/>
              </a:lnSpc>
            </a:pPr>
            <a:r>
              <a:rPr kumimoji="1" lang="en-US" altLang="ja-JP" sz="3800" dirty="0">
                <a:solidFill>
                  <a:schemeClr val="bg2"/>
                </a:solidFill>
                <a:latin typeface="Arial" panose="020B0604020202020204" pitchFamily="34" charset="0"/>
                <a:cs typeface="Arial" panose="020B0604020202020204" pitchFamily="34" charset="0"/>
              </a:rPr>
              <a:t>Section 2 </a:t>
            </a:r>
          </a:p>
          <a:p>
            <a:pPr>
              <a:lnSpc>
                <a:spcPct val="90000"/>
              </a:lnSpc>
            </a:pPr>
            <a:r>
              <a:rPr kumimoji="1" lang="en-US" altLang="ja-JP" sz="3800" dirty="0">
                <a:solidFill>
                  <a:schemeClr val="bg1"/>
                </a:solidFill>
                <a:latin typeface="Arial" panose="020B0604020202020204" pitchFamily="34" charset="0"/>
                <a:cs typeface="Arial" panose="020B0604020202020204" pitchFamily="34" charset="0"/>
              </a:rPr>
              <a:t>NXB GROUP</a:t>
            </a:r>
          </a:p>
          <a:p>
            <a:pPr>
              <a:lnSpc>
                <a:spcPct val="90000"/>
              </a:lnSpc>
            </a:pPr>
            <a:r>
              <a:rPr kumimoji="1" lang="en-US" altLang="ja-JP" sz="3800" dirty="0">
                <a:solidFill>
                  <a:schemeClr val="bg1"/>
                </a:solidFill>
                <a:latin typeface="Arial" panose="020B0604020202020204" pitchFamily="34" charset="0"/>
                <a:cs typeface="Arial" panose="020B0604020202020204" pitchFamily="34" charset="0"/>
              </a:rPr>
              <a:t>Strategic setting in Genk </a:t>
            </a:r>
            <a:endParaRPr kumimoji="1" lang="ja-JP" altLang="en-US" sz="3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714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a:extLst>
              <a:ext uri="{FF2B5EF4-FFF2-40B4-BE49-F238E27FC236}">
                <a16:creationId xmlns:a16="http://schemas.microsoft.com/office/drawing/2014/main" id="{55D26EB2-7FB4-4C90-B3D5-7E829C66CB2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E5D8E2F-EF3E-4AD3-A629-985FC1834987}" type="slidenum">
              <a:rPr lang="en-US" smtClean="0"/>
              <a:pPr>
                <a:spcAft>
                  <a:spcPts val="600"/>
                </a:spcAft>
              </a:pPr>
              <a:t>9</a:t>
            </a:fld>
            <a:endParaRPr lang="en-US"/>
          </a:p>
        </p:txBody>
      </p:sp>
      <p:pic>
        <p:nvPicPr>
          <p:cNvPr id="8" name="Picture 4" descr="Afbeeldingsresultaat voor kaart belgie transparant">
            <a:extLst>
              <a:ext uri="{FF2B5EF4-FFF2-40B4-BE49-F238E27FC236}">
                <a16:creationId xmlns:a16="http://schemas.microsoft.com/office/drawing/2014/main" id="{E77F0F1A-2125-4490-8BC9-946EBEE600CD}"/>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928192" y="796502"/>
            <a:ext cx="4335703" cy="35362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8FD9E0-DF0D-423F-904E-E4EF5A1313E3}"/>
              </a:ext>
            </a:extLst>
          </p:cNvPr>
          <p:cNvSpPr txBox="1"/>
          <p:nvPr/>
        </p:nvSpPr>
        <p:spPr>
          <a:xfrm>
            <a:off x="2996058" y="3600217"/>
            <a:ext cx="3978564" cy="200054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sz="1400" b="1" dirty="0"/>
              <a:t>&lt; GENK : </a:t>
            </a:r>
            <a:r>
              <a:rPr lang="fr-BE" sz="1400" b="1" dirty="0" err="1"/>
              <a:t>Inland</a:t>
            </a:r>
            <a:r>
              <a:rPr lang="fr-BE" sz="1400" b="1" dirty="0"/>
              <a:t> barge terminal &gt; </a:t>
            </a:r>
          </a:p>
          <a:p>
            <a:pPr marL="171450" indent="-171450">
              <a:buFont typeface="Arial" panose="020B0604020202020204" pitchFamily="34" charset="0"/>
              <a:buChar char="•"/>
            </a:pPr>
            <a:r>
              <a:rPr lang="fr-BE" sz="1400" dirty="0" err="1"/>
              <a:t>Divert</a:t>
            </a:r>
            <a:r>
              <a:rPr lang="fr-BE" sz="1400" dirty="0"/>
              <a:t> </a:t>
            </a:r>
            <a:r>
              <a:rPr lang="fr-BE" sz="1400" dirty="0" err="1"/>
              <a:t>from</a:t>
            </a:r>
            <a:r>
              <a:rPr lang="fr-BE" sz="1400" dirty="0"/>
              <a:t> </a:t>
            </a:r>
            <a:r>
              <a:rPr lang="fr-BE" sz="1400" dirty="0" err="1"/>
              <a:t>Antwerp</a:t>
            </a:r>
            <a:endParaRPr lang="fr-BE" sz="1400" dirty="0"/>
          </a:p>
          <a:p>
            <a:pPr marL="171450" indent="-171450">
              <a:buFont typeface="Arial" panose="020B0604020202020204" pitchFamily="34" charset="0"/>
              <a:buChar char="•"/>
            </a:pPr>
            <a:r>
              <a:rPr lang="fr-BE" sz="1400" dirty="0" err="1"/>
              <a:t>Think</a:t>
            </a:r>
            <a:r>
              <a:rPr lang="fr-BE" sz="1400" dirty="0"/>
              <a:t> green – </a:t>
            </a:r>
            <a:r>
              <a:rPr lang="fr-BE" sz="1400" dirty="0" err="1"/>
              <a:t>less</a:t>
            </a:r>
            <a:r>
              <a:rPr lang="fr-BE" sz="1400" dirty="0"/>
              <a:t> Co²</a:t>
            </a:r>
          </a:p>
          <a:p>
            <a:pPr marL="171450" indent="-171450">
              <a:buFont typeface="Arial" panose="020B0604020202020204" pitchFamily="34" charset="0"/>
              <a:buChar char="•"/>
            </a:pPr>
            <a:r>
              <a:rPr lang="fr-BE" sz="1400" dirty="0"/>
              <a:t>Save </a:t>
            </a:r>
            <a:r>
              <a:rPr lang="fr-BE" sz="1400" dirty="0" err="1"/>
              <a:t>costs</a:t>
            </a:r>
            <a:r>
              <a:rPr lang="fr-BE" sz="1400" dirty="0"/>
              <a:t> by </a:t>
            </a:r>
            <a:r>
              <a:rPr lang="fr-BE" sz="1400" dirty="0" err="1"/>
              <a:t>reducing</a:t>
            </a:r>
            <a:r>
              <a:rPr lang="fr-BE" sz="1400" dirty="0"/>
              <a:t> </a:t>
            </a:r>
            <a:r>
              <a:rPr lang="fr-BE" sz="1400" dirty="0" err="1"/>
              <a:t>hualage</a:t>
            </a:r>
            <a:r>
              <a:rPr lang="fr-BE" sz="1400" dirty="0"/>
              <a:t> </a:t>
            </a:r>
            <a:r>
              <a:rPr lang="fr-BE" sz="1400" dirty="0" err="1"/>
              <a:t>expense</a:t>
            </a:r>
            <a:r>
              <a:rPr lang="fr-BE" sz="1400" dirty="0"/>
              <a:t> (business case)</a:t>
            </a:r>
          </a:p>
          <a:p>
            <a:pPr marL="171450" indent="-171450">
              <a:buFont typeface="Arial" panose="020B0604020202020204" pitchFamily="34" charset="0"/>
              <a:buChar char="•"/>
            </a:pPr>
            <a:r>
              <a:rPr lang="fr-BE" sz="1400" dirty="0" err="1"/>
              <a:t>Healthy</a:t>
            </a:r>
            <a:r>
              <a:rPr lang="fr-BE" sz="1400" dirty="0"/>
              <a:t> </a:t>
            </a:r>
            <a:r>
              <a:rPr lang="fr-BE" sz="1400" dirty="0" err="1"/>
              <a:t>capacity</a:t>
            </a:r>
            <a:endParaRPr lang="fr-BE" sz="1400" dirty="0"/>
          </a:p>
          <a:p>
            <a:pPr marL="171450" indent="-171450">
              <a:buFont typeface="Arial" panose="020B0604020202020204" pitchFamily="34" charset="0"/>
              <a:buChar char="•"/>
            </a:pPr>
            <a:r>
              <a:rPr lang="fr-BE" sz="1400" dirty="0" err="1"/>
              <a:t>Proven</a:t>
            </a:r>
            <a:r>
              <a:rPr lang="fr-BE" sz="1400" dirty="0"/>
              <a:t> concept</a:t>
            </a:r>
          </a:p>
          <a:p>
            <a:pPr marL="171450" indent="-171450">
              <a:buFont typeface="Arial" panose="020B0604020202020204" pitchFamily="34" charset="0"/>
              <a:buChar char="•"/>
            </a:pPr>
            <a:r>
              <a:rPr lang="fr-BE" sz="1400" dirty="0" err="1"/>
              <a:t>Connects</a:t>
            </a:r>
            <a:r>
              <a:rPr lang="fr-BE" sz="1400" dirty="0"/>
              <a:t> </a:t>
            </a:r>
            <a:r>
              <a:rPr lang="fr-BE" sz="1400" dirty="0" err="1"/>
              <a:t>Antwerp</a:t>
            </a:r>
            <a:r>
              <a:rPr lang="fr-BE" sz="1400" dirty="0"/>
              <a:t>-Rotterdam</a:t>
            </a:r>
          </a:p>
          <a:p>
            <a:endParaRPr lang="en-GB" sz="1200" dirty="0"/>
          </a:p>
        </p:txBody>
      </p:sp>
      <p:sp>
        <p:nvSpPr>
          <p:cNvPr id="11" name="TextBox 10">
            <a:extLst>
              <a:ext uri="{FF2B5EF4-FFF2-40B4-BE49-F238E27FC236}">
                <a16:creationId xmlns:a16="http://schemas.microsoft.com/office/drawing/2014/main" id="{2C2D26C5-9123-49B4-BACA-097325469E86}"/>
              </a:ext>
            </a:extLst>
          </p:cNvPr>
          <p:cNvSpPr txBox="1"/>
          <p:nvPr/>
        </p:nvSpPr>
        <p:spPr>
          <a:xfrm>
            <a:off x="1616364" y="1257235"/>
            <a:ext cx="3686983" cy="2031325"/>
          </a:xfrm>
          <a:prstGeom prst="rect">
            <a:avLst/>
          </a:prstGeom>
          <a:ln>
            <a:solidFill>
              <a:srgbClr val="ADCD5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sz="1400" dirty="0"/>
              <a:t>&lt; </a:t>
            </a:r>
            <a:r>
              <a:rPr lang="fr-BE" sz="1400" b="1" dirty="0"/>
              <a:t>Customer Base </a:t>
            </a:r>
            <a:r>
              <a:rPr lang="fr-BE" sz="1400" dirty="0"/>
              <a:t>&gt;    </a:t>
            </a:r>
          </a:p>
          <a:p>
            <a:pPr marL="171450" indent="-171450">
              <a:buFont typeface="Arial" panose="020B0604020202020204" pitchFamily="34" charset="0"/>
              <a:buChar char="•"/>
            </a:pPr>
            <a:r>
              <a:rPr lang="fr-BE" sz="1400" dirty="0"/>
              <a:t>50% of total revenue </a:t>
            </a:r>
            <a:r>
              <a:rPr lang="fr-BE" sz="1400" dirty="0" err="1"/>
              <a:t>stream</a:t>
            </a:r>
            <a:r>
              <a:rPr lang="fr-BE" sz="1400" dirty="0"/>
              <a:t> out of Genk </a:t>
            </a:r>
            <a:r>
              <a:rPr lang="fr-BE" sz="1400" dirty="0" err="1"/>
              <a:t>Region</a:t>
            </a:r>
            <a:endParaRPr lang="fr-BE" sz="1400" dirty="0"/>
          </a:p>
          <a:p>
            <a:pPr marL="171450" indent="-171450">
              <a:buFont typeface="Arial" panose="020B0604020202020204" pitchFamily="34" charset="0"/>
              <a:buChar char="•"/>
            </a:pPr>
            <a:r>
              <a:rPr lang="fr-BE" sz="1400" dirty="0"/>
              <a:t>Strong vertical </a:t>
            </a:r>
            <a:r>
              <a:rPr lang="fr-BE" sz="1400" dirty="0" err="1"/>
              <a:t>development</a:t>
            </a:r>
            <a:r>
              <a:rPr lang="fr-BE" sz="1400" dirty="0"/>
              <a:t>  </a:t>
            </a:r>
          </a:p>
          <a:p>
            <a:pPr marL="628650" lvl="1" indent="-171450">
              <a:buFont typeface="Arial" panose="020B0604020202020204" pitchFamily="34" charset="0"/>
              <a:buChar char="•"/>
            </a:pPr>
            <a:r>
              <a:rPr lang="fr-BE" sz="1400" dirty="0"/>
              <a:t>Healthcare</a:t>
            </a:r>
          </a:p>
          <a:p>
            <a:pPr marL="628650" lvl="1" indent="-171450">
              <a:buFont typeface="Arial" panose="020B0604020202020204" pitchFamily="34" charset="0"/>
              <a:buChar char="•"/>
            </a:pPr>
            <a:r>
              <a:rPr lang="fr-BE" sz="1400" dirty="0"/>
              <a:t>Automotive </a:t>
            </a:r>
          </a:p>
          <a:p>
            <a:pPr marL="171450" indent="-171450">
              <a:buFont typeface="Arial" panose="020B0604020202020204" pitchFamily="34" charset="0"/>
              <a:buChar char="•"/>
            </a:pPr>
            <a:r>
              <a:rPr lang="fr-BE" sz="1400" dirty="0"/>
              <a:t>NX global </a:t>
            </a:r>
            <a:r>
              <a:rPr lang="fr-BE" sz="1400" dirty="0" err="1"/>
              <a:t>accounts</a:t>
            </a:r>
            <a:r>
              <a:rPr lang="fr-BE" sz="1400" dirty="0"/>
              <a:t> </a:t>
            </a:r>
          </a:p>
          <a:p>
            <a:pPr marL="171450" indent="-171450">
              <a:buFont typeface="Arial" panose="020B0604020202020204" pitchFamily="34" charset="0"/>
              <a:buChar char="•"/>
            </a:pPr>
            <a:r>
              <a:rPr lang="fr-BE" sz="1400" dirty="0"/>
              <a:t>Loyal </a:t>
            </a:r>
            <a:r>
              <a:rPr lang="fr-BE" sz="1400" dirty="0" err="1"/>
              <a:t>foundations</a:t>
            </a:r>
            <a:r>
              <a:rPr lang="fr-BE" sz="1400" dirty="0"/>
              <a:t> </a:t>
            </a:r>
          </a:p>
          <a:p>
            <a:pPr marL="171450" indent="-171450">
              <a:buFont typeface="Arial" panose="020B0604020202020204" pitchFamily="34" charset="0"/>
              <a:buChar char="•"/>
            </a:pPr>
            <a:r>
              <a:rPr lang="fr-BE" sz="1400" dirty="0" err="1"/>
              <a:t>Corss</a:t>
            </a:r>
            <a:r>
              <a:rPr lang="fr-BE" sz="1400" dirty="0"/>
              <a:t> Border sales </a:t>
            </a:r>
          </a:p>
        </p:txBody>
      </p:sp>
      <p:sp>
        <p:nvSpPr>
          <p:cNvPr id="12" name="TextBox 11">
            <a:extLst>
              <a:ext uri="{FF2B5EF4-FFF2-40B4-BE49-F238E27FC236}">
                <a16:creationId xmlns:a16="http://schemas.microsoft.com/office/drawing/2014/main" id="{5D5EEA11-A3E6-45E3-8D4F-3A76FE05EC8B}"/>
              </a:ext>
            </a:extLst>
          </p:cNvPr>
          <p:cNvSpPr txBox="1"/>
          <p:nvPr/>
        </p:nvSpPr>
        <p:spPr>
          <a:xfrm>
            <a:off x="7832436" y="4596264"/>
            <a:ext cx="3978564" cy="1354217"/>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sz="1400" b="1" dirty="0"/>
              <a:t>&lt; GENK : Greenfield </a:t>
            </a:r>
            <a:r>
              <a:rPr lang="fr-BE" sz="1400" b="1" dirty="0" err="1"/>
              <a:t>project</a:t>
            </a:r>
            <a:r>
              <a:rPr lang="fr-BE" sz="1400" b="1" dirty="0"/>
              <a:t> GGL &gt; </a:t>
            </a:r>
          </a:p>
          <a:p>
            <a:pPr marL="171450" indent="-171450">
              <a:buClr>
                <a:schemeClr val="accent6"/>
              </a:buClr>
              <a:buFont typeface="Arial" panose="020B0604020202020204" pitchFamily="34" charset="0"/>
              <a:buChar char="•"/>
            </a:pPr>
            <a:r>
              <a:rPr lang="fr-BE" sz="1400" dirty="0"/>
              <a:t>New 250.000 m² </a:t>
            </a:r>
            <a:r>
              <a:rPr lang="fr-BE" sz="1400" dirty="0" err="1"/>
              <a:t>greenfield</a:t>
            </a:r>
            <a:endParaRPr lang="fr-BE" sz="1400" dirty="0"/>
          </a:p>
          <a:p>
            <a:pPr marL="171450" indent="-171450">
              <a:buClr>
                <a:schemeClr val="accent6"/>
              </a:buClr>
              <a:buFont typeface="Arial" panose="020B0604020202020204" pitchFamily="34" charset="0"/>
              <a:buChar char="•"/>
            </a:pPr>
            <a:r>
              <a:rPr lang="fr-BE" sz="1400" dirty="0" err="1"/>
              <a:t>Connects</a:t>
            </a:r>
            <a:r>
              <a:rPr lang="fr-BE" sz="1400" dirty="0"/>
              <a:t> to </a:t>
            </a:r>
            <a:r>
              <a:rPr lang="fr-BE" sz="1400" dirty="0" err="1"/>
              <a:t>largest</a:t>
            </a:r>
            <a:r>
              <a:rPr lang="fr-BE" sz="1400" dirty="0"/>
              <a:t> </a:t>
            </a:r>
            <a:r>
              <a:rPr lang="fr-BE" sz="1400" dirty="0" err="1"/>
              <a:t>inland</a:t>
            </a:r>
            <a:r>
              <a:rPr lang="fr-BE" sz="1400" dirty="0"/>
              <a:t> terminal on site </a:t>
            </a:r>
          </a:p>
          <a:p>
            <a:pPr marL="171450" indent="-171450">
              <a:buClr>
                <a:schemeClr val="accent6"/>
              </a:buClr>
              <a:buFont typeface="Arial" panose="020B0604020202020204" pitchFamily="34" charset="0"/>
              <a:buChar char="•"/>
            </a:pPr>
            <a:r>
              <a:rPr lang="fr-BE" sz="1400" dirty="0"/>
              <a:t>Rail terminal </a:t>
            </a:r>
            <a:r>
              <a:rPr lang="fr-BE" sz="1400" dirty="0" err="1"/>
              <a:t>connection</a:t>
            </a:r>
            <a:r>
              <a:rPr lang="fr-BE" sz="1400" dirty="0"/>
              <a:t>  </a:t>
            </a:r>
          </a:p>
          <a:p>
            <a:pPr marL="171450" indent="-171450">
              <a:buClr>
                <a:schemeClr val="accent6"/>
              </a:buClr>
              <a:buFont typeface="Arial" panose="020B0604020202020204" pitchFamily="34" charset="0"/>
              <a:buChar char="•"/>
            </a:pPr>
            <a:r>
              <a:rPr lang="fr-BE" sz="1400" dirty="0"/>
              <a:t>Eco </a:t>
            </a:r>
            <a:r>
              <a:rPr lang="fr-BE" sz="1400" dirty="0" err="1"/>
              <a:t>friendly</a:t>
            </a:r>
            <a:r>
              <a:rPr lang="fr-BE" sz="1400" dirty="0"/>
              <a:t> </a:t>
            </a:r>
          </a:p>
          <a:p>
            <a:endParaRPr lang="en-GB" sz="1200" dirty="0"/>
          </a:p>
        </p:txBody>
      </p:sp>
      <p:sp>
        <p:nvSpPr>
          <p:cNvPr id="14" name="Oval 13">
            <a:extLst>
              <a:ext uri="{FF2B5EF4-FFF2-40B4-BE49-F238E27FC236}">
                <a16:creationId xmlns:a16="http://schemas.microsoft.com/office/drawing/2014/main" id="{5832B6C5-4E69-4BDF-A56E-C68FF9BD4DFA}"/>
              </a:ext>
            </a:extLst>
          </p:cNvPr>
          <p:cNvSpPr/>
          <p:nvPr/>
        </p:nvSpPr>
        <p:spPr>
          <a:xfrm>
            <a:off x="8182150" y="1422557"/>
            <a:ext cx="1210879" cy="848402"/>
          </a:xfrm>
          <a:prstGeom prst="ellipse">
            <a:avLst/>
          </a:prstGeom>
          <a:solidFill>
            <a:srgbClr val="ADCD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F825AD0-BE28-48FA-93D4-80E93E4FCEBC}"/>
              </a:ext>
            </a:extLst>
          </p:cNvPr>
          <p:cNvSpPr/>
          <p:nvPr/>
        </p:nvSpPr>
        <p:spPr>
          <a:xfrm>
            <a:off x="8222266" y="1046640"/>
            <a:ext cx="1210879" cy="1350627"/>
          </a:xfrm>
          <a:custGeom>
            <a:avLst/>
            <a:gdLst>
              <a:gd name="connsiteX0" fmla="*/ 0 w 1210879"/>
              <a:gd name="connsiteY0" fmla="*/ 0 h 1350627"/>
              <a:gd name="connsiteX1" fmla="*/ 8389 w 1210879"/>
              <a:gd name="connsiteY1" fmla="*/ 75501 h 1350627"/>
              <a:gd name="connsiteX2" fmla="*/ 100668 w 1210879"/>
              <a:gd name="connsiteY2" fmla="*/ 243280 h 1350627"/>
              <a:gd name="connsiteX3" fmla="*/ 134224 w 1210879"/>
              <a:gd name="connsiteY3" fmla="*/ 293614 h 1350627"/>
              <a:gd name="connsiteX4" fmla="*/ 159391 w 1210879"/>
              <a:gd name="connsiteY4" fmla="*/ 318781 h 1350627"/>
              <a:gd name="connsiteX5" fmla="*/ 176169 w 1210879"/>
              <a:gd name="connsiteY5" fmla="*/ 343948 h 1350627"/>
              <a:gd name="connsiteX6" fmla="*/ 243281 w 1210879"/>
              <a:gd name="connsiteY6" fmla="*/ 385893 h 1350627"/>
              <a:gd name="connsiteX7" fmla="*/ 369116 w 1210879"/>
              <a:gd name="connsiteY7" fmla="*/ 469783 h 1350627"/>
              <a:gd name="connsiteX8" fmla="*/ 486562 w 1210879"/>
              <a:gd name="connsiteY8" fmla="*/ 520117 h 1350627"/>
              <a:gd name="connsiteX9" fmla="*/ 520118 w 1210879"/>
              <a:gd name="connsiteY9" fmla="*/ 536895 h 1350627"/>
              <a:gd name="connsiteX10" fmla="*/ 562063 w 1210879"/>
              <a:gd name="connsiteY10" fmla="*/ 545284 h 1350627"/>
              <a:gd name="connsiteX11" fmla="*/ 629175 w 1210879"/>
              <a:gd name="connsiteY11" fmla="*/ 562062 h 1350627"/>
              <a:gd name="connsiteX12" fmla="*/ 654342 w 1210879"/>
              <a:gd name="connsiteY12" fmla="*/ 578840 h 1350627"/>
              <a:gd name="connsiteX13" fmla="*/ 687898 w 1210879"/>
              <a:gd name="connsiteY13" fmla="*/ 587229 h 1350627"/>
              <a:gd name="connsiteX14" fmla="*/ 755009 w 1210879"/>
              <a:gd name="connsiteY14" fmla="*/ 662730 h 1350627"/>
              <a:gd name="connsiteX15" fmla="*/ 788565 w 1210879"/>
              <a:gd name="connsiteY15" fmla="*/ 696286 h 1350627"/>
              <a:gd name="connsiteX16" fmla="*/ 838899 w 1210879"/>
              <a:gd name="connsiteY16" fmla="*/ 755009 h 1350627"/>
              <a:gd name="connsiteX17" fmla="*/ 914400 w 1210879"/>
              <a:gd name="connsiteY17" fmla="*/ 830510 h 1350627"/>
              <a:gd name="connsiteX18" fmla="*/ 939567 w 1210879"/>
              <a:gd name="connsiteY18" fmla="*/ 897622 h 1350627"/>
              <a:gd name="connsiteX19" fmla="*/ 973123 w 1210879"/>
              <a:gd name="connsiteY19" fmla="*/ 922789 h 1350627"/>
              <a:gd name="connsiteX20" fmla="*/ 981512 w 1210879"/>
              <a:gd name="connsiteY20" fmla="*/ 956345 h 1350627"/>
              <a:gd name="connsiteX21" fmla="*/ 1040235 w 1210879"/>
              <a:gd name="connsiteY21" fmla="*/ 1040235 h 1350627"/>
              <a:gd name="connsiteX22" fmla="*/ 1073791 w 1210879"/>
              <a:gd name="connsiteY22" fmla="*/ 1073791 h 1350627"/>
              <a:gd name="connsiteX23" fmla="*/ 1082180 w 1210879"/>
              <a:gd name="connsiteY23" fmla="*/ 1107346 h 1350627"/>
              <a:gd name="connsiteX24" fmla="*/ 1115736 w 1210879"/>
              <a:gd name="connsiteY24" fmla="*/ 1166069 h 1350627"/>
              <a:gd name="connsiteX25" fmla="*/ 1140903 w 1210879"/>
              <a:gd name="connsiteY25" fmla="*/ 1199625 h 1350627"/>
              <a:gd name="connsiteX26" fmla="*/ 1166070 w 1210879"/>
              <a:gd name="connsiteY26" fmla="*/ 1208014 h 1350627"/>
              <a:gd name="connsiteX27" fmla="*/ 1182848 w 1210879"/>
              <a:gd name="connsiteY27" fmla="*/ 1233181 h 1350627"/>
              <a:gd name="connsiteX28" fmla="*/ 1208015 w 1210879"/>
              <a:gd name="connsiteY28" fmla="*/ 1258348 h 1350627"/>
              <a:gd name="connsiteX29" fmla="*/ 1208015 w 1210879"/>
              <a:gd name="connsiteY29" fmla="*/ 1350627 h 135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0879" h="1350627">
                <a:moveTo>
                  <a:pt x="0" y="0"/>
                </a:moveTo>
                <a:cubicBezTo>
                  <a:pt x="2796" y="25167"/>
                  <a:pt x="1016" y="51276"/>
                  <a:pt x="8389" y="75501"/>
                </a:cubicBezTo>
                <a:cubicBezTo>
                  <a:pt x="47794" y="204974"/>
                  <a:pt x="41472" y="164352"/>
                  <a:pt x="100668" y="243280"/>
                </a:cubicBezTo>
                <a:cubicBezTo>
                  <a:pt x="112767" y="259412"/>
                  <a:pt x="121844" y="277697"/>
                  <a:pt x="134224" y="293614"/>
                </a:cubicBezTo>
                <a:cubicBezTo>
                  <a:pt x="141508" y="302979"/>
                  <a:pt x="151796" y="309667"/>
                  <a:pt x="159391" y="318781"/>
                </a:cubicBezTo>
                <a:cubicBezTo>
                  <a:pt x="165846" y="326526"/>
                  <a:pt x="168296" y="337650"/>
                  <a:pt x="176169" y="343948"/>
                </a:cubicBezTo>
                <a:cubicBezTo>
                  <a:pt x="196769" y="360428"/>
                  <a:pt x="221542" y="370948"/>
                  <a:pt x="243281" y="385893"/>
                </a:cubicBezTo>
                <a:cubicBezTo>
                  <a:pt x="341363" y="453325"/>
                  <a:pt x="275686" y="419474"/>
                  <a:pt x="369116" y="469783"/>
                </a:cubicBezTo>
                <a:cubicBezTo>
                  <a:pt x="440920" y="508447"/>
                  <a:pt x="401758" y="484782"/>
                  <a:pt x="486562" y="520117"/>
                </a:cubicBezTo>
                <a:cubicBezTo>
                  <a:pt x="498106" y="524927"/>
                  <a:pt x="508254" y="532940"/>
                  <a:pt x="520118" y="536895"/>
                </a:cubicBezTo>
                <a:cubicBezTo>
                  <a:pt x="533645" y="541404"/>
                  <a:pt x="548170" y="542078"/>
                  <a:pt x="562063" y="545284"/>
                </a:cubicBezTo>
                <a:cubicBezTo>
                  <a:pt x="584532" y="550469"/>
                  <a:pt x="629175" y="562062"/>
                  <a:pt x="629175" y="562062"/>
                </a:cubicBezTo>
                <a:cubicBezTo>
                  <a:pt x="637564" y="567655"/>
                  <a:pt x="645075" y="574868"/>
                  <a:pt x="654342" y="578840"/>
                </a:cubicBezTo>
                <a:cubicBezTo>
                  <a:pt x="664939" y="583382"/>
                  <a:pt x="678121" y="581118"/>
                  <a:pt x="687898" y="587229"/>
                </a:cubicBezTo>
                <a:cubicBezTo>
                  <a:pt x="709043" y="600445"/>
                  <a:pt x="739950" y="645788"/>
                  <a:pt x="755009" y="662730"/>
                </a:cubicBezTo>
                <a:cubicBezTo>
                  <a:pt x="765518" y="674553"/>
                  <a:pt x="778148" y="684381"/>
                  <a:pt x="788565" y="696286"/>
                </a:cubicBezTo>
                <a:cubicBezTo>
                  <a:pt x="826991" y="740201"/>
                  <a:pt x="798635" y="719219"/>
                  <a:pt x="838899" y="755009"/>
                </a:cubicBezTo>
                <a:cubicBezTo>
                  <a:pt x="907608" y="816084"/>
                  <a:pt x="871242" y="772965"/>
                  <a:pt x="914400" y="830510"/>
                </a:cubicBezTo>
                <a:cubicBezTo>
                  <a:pt x="919304" y="845223"/>
                  <a:pt x="933548" y="889597"/>
                  <a:pt x="939567" y="897622"/>
                </a:cubicBezTo>
                <a:cubicBezTo>
                  <a:pt x="947956" y="908807"/>
                  <a:pt x="961938" y="914400"/>
                  <a:pt x="973123" y="922789"/>
                </a:cubicBezTo>
                <a:cubicBezTo>
                  <a:pt x="975919" y="933974"/>
                  <a:pt x="976356" y="946033"/>
                  <a:pt x="981512" y="956345"/>
                </a:cubicBezTo>
                <a:cubicBezTo>
                  <a:pt x="986782" y="966884"/>
                  <a:pt x="1027960" y="1026206"/>
                  <a:pt x="1040235" y="1040235"/>
                </a:cubicBezTo>
                <a:cubicBezTo>
                  <a:pt x="1050652" y="1052140"/>
                  <a:pt x="1062606" y="1062606"/>
                  <a:pt x="1073791" y="1073791"/>
                </a:cubicBezTo>
                <a:cubicBezTo>
                  <a:pt x="1076587" y="1084976"/>
                  <a:pt x="1078132" y="1096551"/>
                  <a:pt x="1082180" y="1107346"/>
                </a:cubicBezTo>
                <a:cubicBezTo>
                  <a:pt x="1089941" y="1128043"/>
                  <a:pt x="1102926" y="1148135"/>
                  <a:pt x="1115736" y="1166069"/>
                </a:cubicBezTo>
                <a:cubicBezTo>
                  <a:pt x="1123863" y="1177446"/>
                  <a:pt x="1130162" y="1190674"/>
                  <a:pt x="1140903" y="1199625"/>
                </a:cubicBezTo>
                <a:cubicBezTo>
                  <a:pt x="1147696" y="1205286"/>
                  <a:pt x="1157681" y="1205218"/>
                  <a:pt x="1166070" y="1208014"/>
                </a:cubicBezTo>
                <a:cubicBezTo>
                  <a:pt x="1171663" y="1216403"/>
                  <a:pt x="1176393" y="1225436"/>
                  <a:pt x="1182848" y="1233181"/>
                </a:cubicBezTo>
                <a:cubicBezTo>
                  <a:pt x="1190443" y="1242295"/>
                  <a:pt x="1205529" y="1246748"/>
                  <a:pt x="1208015" y="1258348"/>
                </a:cubicBezTo>
                <a:cubicBezTo>
                  <a:pt x="1214460" y="1288425"/>
                  <a:pt x="1208015" y="1319867"/>
                  <a:pt x="1208015" y="1350627"/>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41BCC6C5-F564-4308-A98D-5A4704004869}"/>
              </a:ext>
            </a:extLst>
          </p:cNvPr>
          <p:cNvSpPr/>
          <p:nvPr/>
        </p:nvSpPr>
        <p:spPr>
          <a:xfrm rot="10401278">
            <a:off x="4883226" y="1998254"/>
            <a:ext cx="3400994" cy="201954"/>
          </a:xfrm>
          <a:prstGeom prst="rightArrow">
            <a:avLst/>
          </a:prstGeom>
          <a:solidFill>
            <a:srgbClr val="ADCD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141EA3E9-68BD-4CA0-978B-4479499FFB68}"/>
              </a:ext>
            </a:extLst>
          </p:cNvPr>
          <p:cNvSpPr/>
          <p:nvPr/>
        </p:nvSpPr>
        <p:spPr>
          <a:xfrm rot="4521311">
            <a:off x="8157256" y="3375527"/>
            <a:ext cx="2340145" cy="23473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867A6ED-C5DC-4FA4-AB5F-866B03B1461C}"/>
              </a:ext>
            </a:extLst>
          </p:cNvPr>
          <p:cNvSpPr/>
          <p:nvPr/>
        </p:nvSpPr>
        <p:spPr>
          <a:xfrm rot="8903804">
            <a:off x="6119373" y="2936487"/>
            <a:ext cx="3117262" cy="174511"/>
          </a:xfrm>
          <a:prstGeom prst="rightArrow">
            <a:avLst>
              <a:gd name="adj1" fmla="val 48196"/>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0C31A2-E19D-4CC2-BF5E-0D81BCC9D256}"/>
              </a:ext>
            </a:extLst>
          </p:cNvPr>
          <p:cNvPicPr>
            <a:picLocks noChangeAspect="1"/>
          </p:cNvPicPr>
          <p:nvPr/>
        </p:nvPicPr>
        <p:blipFill>
          <a:blip r:embed="rId4"/>
          <a:stretch>
            <a:fillRect/>
          </a:stretch>
        </p:blipFill>
        <p:spPr>
          <a:xfrm>
            <a:off x="8385060" y="1889082"/>
            <a:ext cx="805058" cy="425437"/>
          </a:xfrm>
          <a:prstGeom prst="rect">
            <a:avLst/>
          </a:prstGeom>
          <a:ln w="60325">
            <a:solidFill>
              <a:srgbClr val="7030A0"/>
            </a:solidFill>
          </a:ln>
        </p:spPr>
      </p:pic>
      <p:sp>
        <p:nvSpPr>
          <p:cNvPr id="20" name="TextBox 21">
            <a:extLst>
              <a:ext uri="{FF2B5EF4-FFF2-40B4-BE49-F238E27FC236}">
                <a16:creationId xmlns:a16="http://schemas.microsoft.com/office/drawing/2014/main" id="{5AFF4BF7-E07D-4A71-8F7E-06622DE340E7}"/>
              </a:ext>
            </a:extLst>
          </p:cNvPr>
          <p:cNvSpPr txBox="1"/>
          <p:nvPr/>
        </p:nvSpPr>
        <p:spPr>
          <a:xfrm>
            <a:off x="495430" y="677309"/>
            <a:ext cx="611986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BE" dirty="0" err="1">
                <a:solidFill>
                  <a:srgbClr val="FF0000"/>
                </a:solidFill>
              </a:rPr>
              <a:t>Why</a:t>
            </a:r>
            <a:r>
              <a:rPr lang="fr-BE" dirty="0">
                <a:solidFill>
                  <a:srgbClr val="FF0000"/>
                </a:solidFill>
              </a:rPr>
              <a:t> Genk -G</a:t>
            </a:r>
            <a:r>
              <a:rPr lang="fr-BE" dirty="0"/>
              <a:t>enk </a:t>
            </a:r>
            <a:r>
              <a:rPr lang="fr-BE" dirty="0" err="1">
                <a:solidFill>
                  <a:srgbClr val="FF0000"/>
                </a:solidFill>
              </a:rPr>
              <a:t>L</a:t>
            </a:r>
            <a:r>
              <a:rPr lang="fr-BE" dirty="0" err="1"/>
              <a:t>ogistics</a:t>
            </a:r>
            <a:r>
              <a:rPr lang="fr-BE" dirty="0"/>
              <a:t> </a:t>
            </a:r>
            <a:r>
              <a:rPr lang="fr-BE" dirty="0">
                <a:solidFill>
                  <a:srgbClr val="FF0000"/>
                </a:solidFill>
              </a:rPr>
              <a:t>C</a:t>
            </a:r>
            <a:r>
              <a:rPr lang="fr-BE" dirty="0"/>
              <a:t>enter    </a:t>
            </a:r>
            <a:endParaRPr lang="en-GB" dirty="0"/>
          </a:p>
        </p:txBody>
      </p:sp>
    </p:spTree>
    <p:extLst>
      <p:ext uri="{BB962C8B-B14F-4D97-AF65-F5344CB8AC3E}">
        <p14:creationId xmlns:p14="http://schemas.microsoft.com/office/powerpoint/2010/main" val="264686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0"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1054</Words>
  <Application>Microsoft Office PowerPoint</Application>
  <PresentationFormat>Widescreen</PresentationFormat>
  <Paragraphs>293</Paragraphs>
  <Slides>20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游ゴシック</vt:lpstr>
      <vt:lpstr>游ゴシック</vt:lpstr>
      <vt:lpstr>Abadi</vt:lpstr>
      <vt:lpstr>Arial</vt:lpstr>
      <vt:lpstr>Calibri</vt:lpstr>
      <vt:lpstr>Calibri Light</vt:lpstr>
      <vt:lpstr>Wingdings</vt:lpstr>
      <vt:lpstr>Office テーマ</vt:lpstr>
      <vt:lpstr>PowerPoint Presentation</vt:lpstr>
      <vt:lpstr>PowerPoint Presentation</vt:lpstr>
      <vt:lpstr>Nippon Express Group in a nutshell</vt:lpstr>
      <vt:lpstr>Services </vt:lpstr>
      <vt:lpstr>Nippon Express Group – Global Logistic Footprint</vt:lpstr>
      <vt:lpstr>Nippon Express EMEA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Nippon Express Group Corporate Message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Marie Masaki</dc:creator>
  <cp:lastModifiedBy>Michael Kamm</cp:lastModifiedBy>
  <cp:revision>56</cp:revision>
  <cp:lastPrinted>2022-05-13T08:07:14Z</cp:lastPrinted>
  <dcterms:created xsi:type="dcterms:W3CDTF">2022-04-26T10:10:52Z</dcterms:created>
  <dcterms:modified xsi:type="dcterms:W3CDTF">2022-05-23T16:14:04Z</dcterms:modified>
</cp:coreProperties>
</file>