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528" r:id="rId4"/>
  </p:sldMasterIdLst>
  <p:notesMasterIdLst>
    <p:notesMasterId r:id="rId14"/>
  </p:notesMasterIdLst>
  <p:sldIdLst>
    <p:sldId id="256" r:id="rId5"/>
    <p:sldId id="295" r:id="rId6"/>
    <p:sldId id="326" r:id="rId7"/>
    <p:sldId id="353" r:id="rId8"/>
    <p:sldId id="334" r:id="rId9"/>
    <p:sldId id="365" r:id="rId10"/>
    <p:sldId id="366" r:id="rId11"/>
    <p:sldId id="367" r:id="rId12"/>
    <p:sldId id="343" r:id="rId1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Hermans" initials="BH" lastIdx="8" clrIdx="0">
    <p:extLst>
      <p:ext uri="{19B8F6BF-5375-455C-9EA6-DF929625EA0E}">
        <p15:presenceInfo xmlns:p15="http://schemas.microsoft.com/office/powerpoint/2012/main" userId="S-1-5-21-1123561945-1580436667-839522115-40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4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0CC1-62E8-4735-8C5C-49884C15CB66}" type="datetimeFigureOut">
              <a:rPr lang="nl-BE" smtClean="0"/>
              <a:t>23/05/2022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CF1FF-FD0F-412D-A6E2-738E270656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553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069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46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86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96027F-7875-4030-9381-8BD8C4F21935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7878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803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7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0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5944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9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875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8D511D2-9CF1-40DE-BB88-A5A48A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5">
            <a:extLst>
              <a:ext uri="{FF2B5EF4-FFF2-40B4-BE49-F238E27FC236}">
                <a16:creationId xmlns:a16="http://schemas.microsoft.com/office/drawing/2014/main" id="{2F5C4D2D-44C2-484E-A1A0-DEE0F4A3E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08" r="9091" b="16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0ADCA80-A0B1-4379-94EC-0A1A73BE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9" name="Rectangle 34">
              <a:extLst>
                <a:ext uri="{FF2B5EF4-FFF2-40B4-BE49-F238E27FC236}">
                  <a16:creationId xmlns:a16="http://schemas.microsoft.com/office/drawing/2014/main" id="{1EB4D79C-3A0E-4CB5-9A3D-BB816FD52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839C3D0-536E-4C48-A1C1-D9B718A8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2142067"/>
            <a:ext cx="3412067" cy="2971801"/>
          </a:xfrm>
        </p:spPr>
        <p:txBody>
          <a:bodyPr>
            <a:normAutofit/>
          </a:bodyPr>
          <a:lstStyle/>
          <a:p>
            <a:r>
              <a:rPr lang="nl-BE" b="1" dirty="0" err="1">
                <a:solidFill>
                  <a:schemeClr val="bg1"/>
                </a:solidFill>
              </a:rPr>
              <a:t>Logistics</a:t>
            </a:r>
            <a:r>
              <a:rPr lang="nl-BE" b="1" dirty="0">
                <a:solidFill>
                  <a:schemeClr val="bg1"/>
                </a:solidFill>
              </a:rPr>
              <a:t> Valley Flanders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0" y="5145513"/>
            <a:ext cx="3412067" cy="738820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6BBDCD"/>
                </a:solidFill>
              </a:rPr>
              <a:t>24/05/2022</a:t>
            </a:r>
            <a:endParaRPr lang="en-US" dirty="0">
              <a:solidFill>
                <a:srgbClr val="6BBD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7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el 1">
            <a:extLst>
              <a:ext uri="{FF2B5EF4-FFF2-40B4-BE49-F238E27FC236}">
                <a16:creationId xmlns:a16="http://schemas.microsoft.com/office/drawing/2014/main" id="{D1B15A96-E0CE-42F7-A23A-45AA8C75A579}"/>
              </a:ext>
            </a:extLst>
          </p:cNvPr>
          <p:cNvSpPr txBox="1">
            <a:spLocks/>
          </p:cNvSpPr>
          <p:nvPr/>
        </p:nvSpPr>
        <p:spPr>
          <a:xfrm>
            <a:off x="1981200" y="514809"/>
            <a:ext cx="8229600" cy="781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cap="all" dirty="0">
                <a:solidFill>
                  <a:schemeClr val="accent1"/>
                </a:solidFill>
              </a:rPr>
              <a:t>Location towards Seaports and Germany</a:t>
            </a:r>
            <a:endParaRPr lang="nl-NL" sz="3600" cap="all" dirty="0">
              <a:solidFill>
                <a:schemeClr val="accent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7C3F48-D2F9-4046-82EB-E0B05A71A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21532"/>
            <a:ext cx="9144000" cy="494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EE15E636-2C9E-42CB-B482-436AA81BF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65026DC-61F9-4450-BD02-66D50D4BD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9" r="23813" b="44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13">
            <a:extLst>
              <a:ext uri="{FF2B5EF4-FFF2-40B4-BE49-F238E27FC236}">
                <a16:creationId xmlns:a16="http://schemas.microsoft.com/office/drawing/2014/main" id="{01D4AEDF-0CF9-4271-ABB7-3D3489BB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55CA534D-375A-405E-B686-06B63E663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AA2342F7-EF54-4210-9029-E977C9D5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nl-BE" dirty="0"/>
              <a:t>Central </a:t>
            </a:r>
            <a:r>
              <a:rPr lang="nl-BE" dirty="0" err="1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360909"/>
            <a:ext cx="3415074" cy="3564467"/>
          </a:xfrm>
        </p:spPr>
        <p:txBody>
          <a:bodyPr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nl-BE" dirty="0">
                <a:solidFill>
                  <a:schemeClr val="bg1"/>
                </a:solidFill>
              </a:rPr>
              <a:t>Genk, at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Albertkanaal</a:t>
            </a:r>
          </a:p>
          <a:p>
            <a:pPr>
              <a:lnSpc>
                <a:spcPct val="90000"/>
              </a:lnSpc>
            </a:pPr>
            <a:r>
              <a:rPr lang="nl-BE" dirty="0" err="1">
                <a:solidFill>
                  <a:schemeClr val="bg1"/>
                </a:solidFill>
              </a:rPr>
              <a:t>Two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existing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succesful</a:t>
            </a:r>
            <a:r>
              <a:rPr lang="nl-BE" dirty="0">
                <a:solidFill>
                  <a:schemeClr val="bg1"/>
                </a:solidFill>
              </a:rPr>
              <a:t> rail terminals in Genk</a:t>
            </a: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chemeClr val="bg1"/>
                </a:solidFill>
              </a:rPr>
              <a:t>Extended gateway Port of </a:t>
            </a:r>
            <a:r>
              <a:rPr lang="nl-BE" dirty="0" err="1">
                <a:solidFill>
                  <a:schemeClr val="bg1"/>
                </a:solidFill>
              </a:rPr>
              <a:t>Antwerp</a:t>
            </a:r>
            <a:endParaRPr lang="nl-BE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chemeClr val="bg1"/>
                </a:solidFill>
              </a:rPr>
              <a:t>Unique </a:t>
            </a:r>
            <a:r>
              <a:rPr lang="nl-BE" dirty="0" err="1">
                <a:solidFill>
                  <a:schemeClr val="bg1"/>
                </a:solidFill>
              </a:rPr>
              <a:t>location</a:t>
            </a:r>
            <a:r>
              <a:rPr lang="nl-BE" dirty="0">
                <a:solidFill>
                  <a:schemeClr val="bg1"/>
                </a:solidFill>
              </a:rPr>
              <a:t> in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Euregio </a:t>
            </a:r>
            <a:r>
              <a:rPr lang="nl-BE" dirty="0" err="1">
                <a:solidFill>
                  <a:schemeClr val="bg1"/>
                </a:solidFill>
              </a:rPr>
              <a:t>with</a:t>
            </a:r>
            <a:r>
              <a:rPr lang="nl-BE" dirty="0">
                <a:solidFill>
                  <a:schemeClr val="bg1"/>
                </a:solidFill>
              </a:rPr>
              <a:t> excellent </a:t>
            </a:r>
            <a:r>
              <a:rPr lang="nl-BE" dirty="0" err="1">
                <a:solidFill>
                  <a:schemeClr val="bg1"/>
                </a:solidFill>
              </a:rPr>
              <a:t>connection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hinterland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10D930-639B-4E02-BA1B-E5BDA76D4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814" y="0"/>
            <a:ext cx="4609166" cy="323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4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8">
            <a:extLst>
              <a:ext uri="{FF2B5EF4-FFF2-40B4-BE49-F238E27FC236}">
                <a16:creationId xmlns:a16="http://schemas.microsoft.com/office/drawing/2014/main" id="{A56981F2-287B-4FF9-ADF9-BA62CF2D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20B44-0EFB-4ACE-B348-C82DCA77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0993549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Location</a:t>
            </a:r>
          </a:p>
        </p:txBody>
      </p:sp>
      <p:pic>
        <p:nvPicPr>
          <p:cNvPr id="6" name="Content Placeholder 5" descr="A picture containing text, sky, outdoor, mountain&#10;&#10;Description automatically generated">
            <a:extLst>
              <a:ext uri="{FF2B5EF4-FFF2-40B4-BE49-F238E27FC236}">
                <a16:creationId xmlns:a16="http://schemas.microsoft.com/office/drawing/2014/main" id="{33F9B399-A759-47D8-93E3-386070F9C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3792" y="2152651"/>
            <a:ext cx="9444416" cy="4580542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8843D17-BE7C-404C-8AB1-153CEF4F5E1E}"/>
              </a:ext>
            </a:extLst>
          </p:cNvPr>
          <p:cNvSpPr/>
          <p:nvPr/>
        </p:nvSpPr>
        <p:spPr>
          <a:xfrm rot="632221">
            <a:off x="5489577" y="3749464"/>
            <a:ext cx="2658775" cy="1966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Haven Verbinding</a:t>
            </a:r>
          </a:p>
        </p:txBody>
      </p:sp>
    </p:spTree>
    <p:extLst>
      <p:ext uri="{BB962C8B-B14F-4D97-AF65-F5344CB8AC3E}">
        <p14:creationId xmlns:p14="http://schemas.microsoft.com/office/powerpoint/2010/main" val="7372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8D511D2-9CF1-40DE-BB88-A5A48A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">
            <a:extLst>
              <a:ext uri="{FF2B5EF4-FFF2-40B4-BE49-F238E27FC236}">
                <a16:creationId xmlns:a16="http://schemas.microsoft.com/office/drawing/2014/main" id="{3A3EF675-0F17-4DEB-AC6F-1444F95BD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96" r="9091" b="119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40ADCA80-A0B1-4379-94EC-0A1A73BE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B4D79C-3A0E-4CB5-9A3D-BB816FD52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839C3D0-536E-4C48-A1C1-D9B718A8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2142067"/>
            <a:ext cx="341206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/>
              <a:t>Genk Green logistics</a:t>
            </a:r>
          </a:p>
        </p:txBody>
      </p:sp>
    </p:spTree>
    <p:extLst>
      <p:ext uri="{BB962C8B-B14F-4D97-AF65-F5344CB8AC3E}">
        <p14:creationId xmlns:p14="http://schemas.microsoft.com/office/powerpoint/2010/main" val="117682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D08F-FBE3-4813-BDD0-F077F3620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Site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CBE9144-AC4A-495B-8B86-013BBB286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681" y="768599"/>
            <a:ext cx="8474869" cy="593908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10D30F3-7316-470E-884F-3850211B5E8C}"/>
              </a:ext>
            </a:extLst>
          </p:cNvPr>
          <p:cNvSpPr txBox="1"/>
          <p:nvPr/>
        </p:nvSpPr>
        <p:spPr>
          <a:xfrm>
            <a:off x="350691" y="2168479"/>
            <a:ext cx="2337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GGL</a:t>
            </a:r>
          </a:p>
          <a:p>
            <a:r>
              <a:rPr lang="nl-BE" sz="2400" b="1" dirty="0"/>
              <a:t>Joint Venture</a:t>
            </a:r>
          </a:p>
          <a:p>
            <a:endParaRPr lang="nl-BE" sz="2400" dirty="0"/>
          </a:p>
          <a:p>
            <a:r>
              <a:rPr lang="nl-BE" sz="2400" dirty="0"/>
              <a:t>Group Machiels</a:t>
            </a:r>
          </a:p>
          <a:p>
            <a:endParaRPr lang="nl-BE" sz="2400" dirty="0"/>
          </a:p>
          <a:p>
            <a:r>
              <a:rPr lang="nl-BE" sz="2400" dirty="0"/>
              <a:t>Intervest Offices </a:t>
            </a:r>
            <a:r>
              <a:rPr lang="nl-BE" sz="2400" dirty="0" err="1"/>
              <a:t>and</a:t>
            </a:r>
            <a:r>
              <a:rPr lang="nl-BE" sz="2400" dirty="0"/>
              <a:t> Warehouses</a:t>
            </a:r>
          </a:p>
          <a:p>
            <a:endParaRPr lang="nl-BE" sz="2400" dirty="0"/>
          </a:p>
          <a:p>
            <a:endParaRPr lang="nl-BE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73C2EDC-4E24-434A-21F5-CD43F2315EEF}"/>
              </a:ext>
            </a:extLst>
          </p:cNvPr>
          <p:cNvSpPr txBox="1"/>
          <p:nvPr/>
        </p:nvSpPr>
        <p:spPr>
          <a:xfrm>
            <a:off x="6207071" y="4417017"/>
            <a:ext cx="906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>
                <a:solidFill>
                  <a:schemeClr val="bg1"/>
                </a:solidFill>
              </a:rPr>
              <a:t>Mondeo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E78BAFC-1318-4D16-623E-09A1569A1AAA}"/>
              </a:ext>
            </a:extLst>
          </p:cNvPr>
          <p:cNvSpPr txBox="1"/>
          <p:nvPr/>
        </p:nvSpPr>
        <p:spPr>
          <a:xfrm>
            <a:off x="7651796" y="4422183"/>
            <a:ext cx="906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>
                <a:solidFill>
                  <a:schemeClr val="bg1"/>
                </a:solidFill>
              </a:rPr>
              <a:t>Transit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7C4ED28-3A4B-94E2-0EAF-C921038AFFB9}"/>
              </a:ext>
            </a:extLst>
          </p:cNvPr>
          <p:cNvSpPr txBox="1"/>
          <p:nvPr/>
        </p:nvSpPr>
        <p:spPr>
          <a:xfrm>
            <a:off x="9146399" y="4432515"/>
            <a:ext cx="906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>
                <a:solidFill>
                  <a:schemeClr val="bg1"/>
                </a:solidFill>
              </a:rPr>
              <a:t>Galaxy</a:t>
            </a:r>
          </a:p>
        </p:txBody>
      </p:sp>
    </p:spTree>
    <p:extLst>
      <p:ext uri="{BB962C8B-B14F-4D97-AF65-F5344CB8AC3E}">
        <p14:creationId xmlns:p14="http://schemas.microsoft.com/office/powerpoint/2010/main" val="165239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D08F-FBE3-4813-BDD0-F077F3620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Key assets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3A2FE3B-3729-4FE8-83DC-4E016FC4C8D0}"/>
              </a:ext>
            </a:extLst>
          </p:cNvPr>
          <p:cNvSpPr txBox="1"/>
          <p:nvPr/>
        </p:nvSpPr>
        <p:spPr>
          <a:xfrm>
            <a:off x="474515" y="2239670"/>
            <a:ext cx="71508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XXL site</a:t>
            </a:r>
          </a:p>
          <a:p>
            <a:endParaRPr lang="nl-BE" sz="2400" b="1" dirty="0"/>
          </a:p>
          <a:p>
            <a:r>
              <a:rPr lang="nl-BE" sz="2400" b="1" dirty="0" err="1"/>
              <a:t>Multimodality</a:t>
            </a:r>
            <a:endParaRPr lang="nl-BE" sz="2400" b="1" dirty="0"/>
          </a:p>
          <a:p>
            <a:endParaRPr lang="nl-BE" sz="2400" b="1" dirty="0"/>
          </a:p>
          <a:p>
            <a:r>
              <a:rPr lang="nl-BE" sz="2400" b="1" dirty="0" err="1"/>
              <a:t>Sustainability</a:t>
            </a:r>
            <a:r>
              <a:rPr lang="nl-BE" sz="2400" b="1" dirty="0"/>
              <a:t> </a:t>
            </a:r>
          </a:p>
          <a:p>
            <a:endParaRPr lang="nl-BE" sz="2400" b="1" dirty="0"/>
          </a:p>
          <a:p>
            <a:r>
              <a:rPr lang="nl-BE" sz="2400" b="1" dirty="0" err="1"/>
              <a:t>Scalable</a:t>
            </a:r>
            <a:r>
              <a:rPr lang="nl-BE" sz="2400" b="1" dirty="0"/>
              <a:t> </a:t>
            </a:r>
          </a:p>
          <a:p>
            <a:endParaRPr lang="nl-BE" sz="2400" b="1" dirty="0"/>
          </a:p>
          <a:p>
            <a:r>
              <a:rPr lang="nl-BE" sz="2400" b="1" dirty="0" err="1"/>
              <a:t>Existing</a:t>
            </a:r>
            <a:r>
              <a:rPr lang="nl-BE" sz="2400" b="1" dirty="0"/>
              <a:t> Permits</a:t>
            </a:r>
          </a:p>
          <a:p>
            <a:endParaRPr lang="nl-BE" sz="2400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6520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A462B97-1986-4741-BA91-89089D39F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297" y="2312693"/>
            <a:ext cx="8524567" cy="4442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72D08F-FBE3-4813-BDD0-F077F3620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Joint venture between Group Machiels and </a:t>
            </a:r>
            <a:r>
              <a:rPr lang="en-US" dirty="0" err="1"/>
              <a:t>intervest</a:t>
            </a:r>
            <a:endParaRPr lang="en-US" dirty="0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46063382-7B34-427A-957C-A83A76F8345E}"/>
              </a:ext>
            </a:extLst>
          </p:cNvPr>
          <p:cNvSpPr txBox="1">
            <a:spLocks/>
          </p:cNvSpPr>
          <p:nvPr/>
        </p:nvSpPr>
        <p:spPr>
          <a:xfrm>
            <a:off x="717756" y="1507668"/>
            <a:ext cx="9809772" cy="5173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nl-BE" dirty="0" err="1"/>
              <a:t>Logistics</a:t>
            </a:r>
            <a:r>
              <a:rPr lang="nl-BE" dirty="0"/>
              <a:t> Valley Flanders: G.G.L. </a:t>
            </a:r>
          </a:p>
          <a:p>
            <a:pPr marL="342900" indent="-342900">
              <a:buFontTx/>
              <a:buChar char="-"/>
            </a:pPr>
            <a:endParaRPr lang="nl-BE" dirty="0"/>
          </a:p>
          <a:p>
            <a:pPr marL="342900" indent="-342900">
              <a:buFontTx/>
              <a:buChar char="-"/>
            </a:pPr>
            <a:endParaRPr lang="nl-BE" dirty="0"/>
          </a:p>
          <a:p>
            <a:pPr marL="342900" indent="-342900">
              <a:buFontTx/>
              <a:buChar char="-"/>
            </a:pPr>
            <a:endParaRPr lang="nl-BE" dirty="0"/>
          </a:p>
          <a:p>
            <a:pPr marL="342900" indent="-342900">
              <a:buFontTx/>
              <a:buChar char="-"/>
            </a:pPr>
            <a:endParaRPr lang="nl-BE" dirty="0"/>
          </a:p>
          <a:p>
            <a:pPr marL="342900" indent="-342900">
              <a:buFontTx/>
              <a:buChar char="-"/>
            </a:pPr>
            <a:endParaRPr lang="nl-BE" dirty="0"/>
          </a:p>
          <a:p>
            <a:pPr marL="342900" indent="-342900">
              <a:buFontTx/>
              <a:buChar char="-"/>
            </a:pPr>
            <a:endParaRPr lang="nl-BE" dirty="0"/>
          </a:p>
          <a:p>
            <a:pPr marL="342900" indent="-342900">
              <a:buFontTx/>
              <a:buChar char="-"/>
            </a:pPr>
            <a:endParaRPr lang="nl-BE" dirty="0"/>
          </a:p>
          <a:p>
            <a:pPr marL="342900" indent="-342900">
              <a:buFontTx/>
              <a:buChar char="-"/>
            </a:pPr>
            <a:endParaRPr lang="nl-BE" dirty="0"/>
          </a:p>
          <a:p>
            <a:pPr marL="342900" indent="-342900">
              <a:buFontTx/>
              <a:buChar char="-"/>
            </a:pPr>
            <a:endParaRPr lang="nl-BE" dirty="0"/>
          </a:p>
          <a:p>
            <a:pPr marL="342900" indent="-342900">
              <a:buFontTx/>
              <a:buChar char="-"/>
            </a:pPr>
            <a:endParaRPr lang="nl-B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F3A4D29-7920-4B67-9796-B2A27BF58CD8}"/>
              </a:ext>
            </a:extLst>
          </p:cNvPr>
          <p:cNvSpPr/>
          <p:nvPr/>
        </p:nvSpPr>
        <p:spPr>
          <a:xfrm>
            <a:off x="3564610" y="4331776"/>
            <a:ext cx="511444" cy="511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D798643-89F0-4389-BA85-ADED9C2BB208}"/>
              </a:ext>
            </a:extLst>
          </p:cNvPr>
          <p:cNvSpPr/>
          <p:nvPr/>
        </p:nvSpPr>
        <p:spPr>
          <a:xfrm>
            <a:off x="3481338" y="3286972"/>
            <a:ext cx="511444" cy="511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472C11-5041-4731-A8AB-40D9674FF025}"/>
              </a:ext>
            </a:extLst>
          </p:cNvPr>
          <p:cNvGrpSpPr/>
          <p:nvPr/>
        </p:nvGrpSpPr>
        <p:grpSpPr>
          <a:xfrm>
            <a:off x="3216913" y="3438548"/>
            <a:ext cx="1037371" cy="1300994"/>
            <a:chOff x="3216913" y="3438548"/>
            <a:chExt cx="1037371" cy="1300994"/>
          </a:xfrm>
        </p:grpSpPr>
        <p:pic>
          <p:nvPicPr>
            <p:cNvPr id="4098" name="Picture 2" descr="logo">
              <a:extLst>
                <a:ext uri="{FF2B5EF4-FFF2-40B4-BE49-F238E27FC236}">
                  <a16:creationId xmlns:a16="http://schemas.microsoft.com/office/drawing/2014/main" id="{645A5D13-1228-4975-8554-E67259E07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913" y="3438548"/>
              <a:ext cx="1037371" cy="337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logo">
              <a:extLst>
                <a:ext uri="{FF2B5EF4-FFF2-40B4-BE49-F238E27FC236}">
                  <a16:creationId xmlns:a16="http://schemas.microsoft.com/office/drawing/2014/main" id="{F09FE3C2-0D5D-4ECF-9700-7CAC1508E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859" y="4487731"/>
              <a:ext cx="772946" cy="251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hthoek 9">
            <a:extLst>
              <a:ext uri="{FF2B5EF4-FFF2-40B4-BE49-F238E27FC236}">
                <a16:creationId xmlns:a16="http://schemas.microsoft.com/office/drawing/2014/main" id="{D7B26C76-6EB1-4233-A683-96AA97B1A858}"/>
              </a:ext>
            </a:extLst>
          </p:cNvPr>
          <p:cNvSpPr/>
          <p:nvPr/>
        </p:nvSpPr>
        <p:spPr>
          <a:xfrm>
            <a:off x="2420586" y="3140353"/>
            <a:ext cx="511444" cy="511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E057F93-1CD1-4BF0-ADC2-D56C62849C4C}"/>
              </a:ext>
            </a:extLst>
          </p:cNvPr>
          <p:cNvSpPr/>
          <p:nvPr/>
        </p:nvSpPr>
        <p:spPr>
          <a:xfrm>
            <a:off x="2791664" y="4389550"/>
            <a:ext cx="511444" cy="511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A285DB-44FE-4DE9-B657-AE3E24448365}"/>
              </a:ext>
            </a:extLst>
          </p:cNvPr>
          <p:cNvGrpSpPr/>
          <p:nvPr/>
        </p:nvGrpSpPr>
        <p:grpSpPr>
          <a:xfrm>
            <a:off x="2196223" y="3027229"/>
            <a:ext cx="1283701" cy="1714895"/>
            <a:chOff x="2196223" y="3027229"/>
            <a:chExt cx="1283701" cy="1714895"/>
          </a:xfrm>
        </p:grpSpPr>
        <p:pic>
          <p:nvPicPr>
            <p:cNvPr id="12" name="Picture 2" descr="logo">
              <a:extLst>
                <a:ext uri="{FF2B5EF4-FFF2-40B4-BE49-F238E27FC236}">
                  <a16:creationId xmlns:a16="http://schemas.microsoft.com/office/drawing/2014/main" id="{B3F3D97D-11F7-4222-8D80-A9197CFA6E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223" y="3438997"/>
              <a:ext cx="1037371" cy="337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logo">
              <a:extLst>
                <a:ext uri="{FF2B5EF4-FFF2-40B4-BE49-F238E27FC236}">
                  <a16:creationId xmlns:a16="http://schemas.microsoft.com/office/drawing/2014/main" id="{9FF4FEDA-A415-4F04-A33D-977302B320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978" y="4490313"/>
              <a:ext cx="772946" cy="251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BDB9EBC6-3F1F-4C4E-A7A9-3D8E4C45313D}"/>
                </a:ext>
              </a:extLst>
            </p:cNvPr>
            <p:cNvSpPr txBox="1"/>
            <p:nvPr/>
          </p:nvSpPr>
          <p:spPr>
            <a:xfrm>
              <a:off x="2271860" y="3027229"/>
              <a:ext cx="800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/>
                <a:t>Optie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1317333D-5140-4CC3-9A87-96DCDC5730AD}"/>
                </a:ext>
              </a:extLst>
            </p:cNvPr>
            <p:cNvSpPr txBox="1"/>
            <p:nvPr/>
          </p:nvSpPr>
          <p:spPr>
            <a:xfrm>
              <a:off x="2678789" y="4084603"/>
              <a:ext cx="800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/>
                <a:t>Optie</a:t>
              </a:r>
            </a:p>
          </p:txBody>
        </p:sp>
      </p:grpSp>
      <p:sp>
        <p:nvSpPr>
          <p:cNvPr id="18" name="Rechthoek 17">
            <a:extLst>
              <a:ext uri="{FF2B5EF4-FFF2-40B4-BE49-F238E27FC236}">
                <a16:creationId xmlns:a16="http://schemas.microsoft.com/office/drawing/2014/main" id="{CE9551F7-7CFE-4C9B-B90A-D2D6ADDA2FFF}"/>
              </a:ext>
            </a:extLst>
          </p:cNvPr>
          <p:cNvSpPr/>
          <p:nvPr/>
        </p:nvSpPr>
        <p:spPr>
          <a:xfrm>
            <a:off x="7811327" y="3445366"/>
            <a:ext cx="511444" cy="511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1E8AABDE-EDFC-4989-8BA1-49A0D5F62BE9}"/>
              </a:ext>
            </a:extLst>
          </p:cNvPr>
          <p:cNvSpPr/>
          <p:nvPr/>
        </p:nvSpPr>
        <p:spPr>
          <a:xfrm>
            <a:off x="8862084" y="2841589"/>
            <a:ext cx="59738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0B1FE9-D639-4B85-8D0C-56D8222DC546}"/>
              </a:ext>
            </a:extLst>
          </p:cNvPr>
          <p:cNvGrpSpPr/>
          <p:nvPr/>
        </p:nvGrpSpPr>
        <p:grpSpPr>
          <a:xfrm>
            <a:off x="7722123" y="2695604"/>
            <a:ext cx="1737343" cy="1328123"/>
            <a:chOff x="7722123" y="2695604"/>
            <a:chExt cx="1737343" cy="1328123"/>
          </a:xfrm>
        </p:grpSpPr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479B7158-140F-482D-A179-3E5273C4AAC6}"/>
                </a:ext>
              </a:extLst>
            </p:cNvPr>
            <p:cNvSpPr txBox="1"/>
            <p:nvPr/>
          </p:nvSpPr>
          <p:spPr>
            <a:xfrm>
              <a:off x="8659077" y="2710129"/>
              <a:ext cx="800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/>
                <a:t>Optie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F75C9EF5-B3DE-454A-8202-C512C52892F0}"/>
                </a:ext>
              </a:extLst>
            </p:cNvPr>
            <p:cNvSpPr txBox="1"/>
            <p:nvPr/>
          </p:nvSpPr>
          <p:spPr>
            <a:xfrm>
              <a:off x="7722124" y="2695604"/>
              <a:ext cx="800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/>
                <a:t>Optie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8A282F4E-C709-4FC3-9C38-1DD70FE1A58F}"/>
                </a:ext>
              </a:extLst>
            </p:cNvPr>
            <p:cNvSpPr txBox="1"/>
            <p:nvPr/>
          </p:nvSpPr>
          <p:spPr>
            <a:xfrm>
              <a:off x="7722123" y="3287311"/>
              <a:ext cx="800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/>
                <a:t>Optie</a:t>
              </a:r>
            </a:p>
          </p:txBody>
        </p:sp>
        <p:pic>
          <p:nvPicPr>
            <p:cNvPr id="4102" name="Picture 6" descr="The Nike swoosh logo is available in PNG transparent, SVG and vector  format. The swoosh has become one of the most known brand … | Nike swoosh  logo, Nike, Nike logo">
              <a:extLst>
                <a:ext uri="{FF2B5EF4-FFF2-40B4-BE49-F238E27FC236}">
                  <a16:creationId xmlns:a16="http://schemas.microsoft.com/office/drawing/2014/main" id="{1ADC33E5-CE7E-4CB9-AAE5-23E56C76E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9874" y="3640143"/>
              <a:ext cx="511445" cy="383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kstvak 27">
            <a:extLst>
              <a:ext uri="{FF2B5EF4-FFF2-40B4-BE49-F238E27FC236}">
                <a16:creationId xmlns:a16="http://schemas.microsoft.com/office/drawing/2014/main" id="{D4F561AB-EFA2-4297-218C-3135BA9FE11B}"/>
              </a:ext>
            </a:extLst>
          </p:cNvPr>
          <p:cNvSpPr txBox="1"/>
          <p:nvPr/>
        </p:nvSpPr>
        <p:spPr>
          <a:xfrm>
            <a:off x="5002061" y="2843827"/>
            <a:ext cx="8003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?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8E7A6A17-609F-5A32-FDED-549431198DAA}"/>
              </a:ext>
            </a:extLst>
          </p:cNvPr>
          <p:cNvSpPr txBox="1"/>
          <p:nvPr/>
        </p:nvSpPr>
        <p:spPr>
          <a:xfrm>
            <a:off x="5014127" y="3559627"/>
            <a:ext cx="8096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?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2FFB2EBE-E495-EBD9-CB35-EAEE7DCA4BC2}"/>
              </a:ext>
            </a:extLst>
          </p:cNvPr>
          <p:cNvSpPr txBox="1"/>
          <p:nvPr/>
        </p:nvSpPr>
        <p:spPr>
          <a:xfrm>
            <a:off x="5023590" y="4991227"/>
            <a:ext cx="8003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?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ACAD9A76-A64A-2B7B-2619-EEDB02896F8D}"/>
              </a:ext>
            </a:extLst>
          </p:cNvPr>
          <p:cNvSpPr txBox="1"/>
          <p:nvPr/>
        </p:nvSpPr>
        <p:spPr>
          <a:xfrm>
            <a:off x="5002061" y="4219139"/>
            <a:ext cx="8003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?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F7C26FF3-5270-3183-325B-94F3414C255E}"/>
              </a:ext>
            </a:extLst>
          </p:cNvPr>
          <p:cNvSpPr txBox="1"/>
          <p:nvPr/>
        </p:nvSpPr>
        <p:spPr>
          <a:xfrm rot="16200000">
            <a:off x="3636091" y="4049402"/>
            <a:ext cx="28211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In Overleg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A8A36A3-D8EB-D0D4-117A-351D444BD465}"/>
              </a:ext>
            </a:extLst>
          </p:cNvPr>
          <p:cNvSpPr txBox="1"/>
          <p:nvPr/>
        </p:nvSpPr>
        <p:spPr>
          <a:xfrm>
            <a:off x="7811327" y="3640143"/>
            <a:ext cx="5228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9B8191AC-99B9-1AE2-1B0C-0321926053A3}"/>
              </a:ext>
            </a:extLst>
          </p:cNvPr>
          <p:cNvSpPr txBox="1"/>
          <p:nvPr/>
        </p:nvSpPr>
        <p:spPr>
          <a:xfrm>
            <a:off x="7862895" y="2989521"/>
            <a:ext cx="511444" cy="3145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22581BBD-E18C-95CC-5FFD-AD0476C88D85}"/>
              </a:ext>
            </a:extLst>
          </p:cNvPr>
          <p:cNvSpPr txBox="1"/>
          <p:nvPr/>
        </p:nvSpPr>
        <p:spPr>
          <a:xfrm>
            <a:off x="8139517" y="4471876"/>
            <a:ext cx="3829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52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1">
            <a:extLst>
              <a:ext uri="{FF2B5EF4-FFF2-40B4-BE49-F238E27FC236}">
                <a16:creationId xmlns:a16="http://schemas.microsoft.com/office/drawing/2014/main" id="{28D511D2-9CF1-40DE-BB88-A5A48A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5">
            <a:extLst>
              <a:ext uri="{FF2B5EF4-FFF2-40B4-BE49-F238E27FC236}">
                <a16:creationId xmlns:a16="http://schemas.microsoft.com/office/drawing/2014/main" id="{2F5C4D2D-44C2-484E-A1A0-DEE0F4A3E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08" r="9091" b="16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43" name="Group 33">
            <a:extLst>
              <a:ext uri="{FF2B5EF4-FFF2-40B4-BE49-F238E27FC236}">
                <a16:creationId xmlns:a16="http://schemas.microsoft.com/office/drawing/2014/main" id="{40ADCA80-A0B1-4379-94EC-0A1A73BE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EB4D79C-3A0E-4CB5-9A3D-BB816FD52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839C3D0-536E-4C48-A1C1-D9B718A8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2142067"/>
            <a:ext cx="3412067" cy="2971801"/>
          </a:xfrm>
        </p:spPr>
        <p:txBody>
          <a:bodyPr>
            <a:normAutofit/>
          </a:bodyPr>
          <a:lstStyle/>
          <a:p>
            <a:r>
              <a:rPr lang="nl-BE" b="1">
                <a:solidFill>
                  <a:schemeClr val="bg1"/>
                </a:solidFill>
              </a:rPr>
              <a:t>Einde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6188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5FBD3755DB1148AE3606D877F38925" ma:contentTypeVersion="7" ma:contentTypeDescription="Een nieuw document maken." ma:contentTypeScope="" ma:versionID="5487408736a243114c0105af011f3f35">
  <xsd:schema xmlns:xsd="http://www.w3.org/2001/XMLSchema" xmlns:xs="http://www.w3.org/2001/XMLSchema" xmlns:p="http://schemas.microsoft.com/office/2006/metadata/properties" xmlns:ns2="400ff86c-0210-4169-a792-beb9540af640" targetNamespace="http://schemas.microsoft.com/office/2006/metadata/properties" ma:root="true" ma:fieldsID="8698a1f079556dae5e6c9c54e93bdfbb" ns2:_="">
    <xsd:import namespace="400ff86c-0210-4169-a792-beb9540af6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0ff86c-0210-4169-a792-beb9540af6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D25A2D-0179-45C1-8F08-61362A3235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0ff86c-0210-4169-a792-beb9540af6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1E1708-7E2B-4BC5-8E6F-74ABD708BC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B3BBD0-5781-4626-A251-0FCCFC2D2A6B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400ff86c-0210-4169-a792-beb9540af640"/>
    <ds:schemaRef ds:uri="http://purl.org/dc/dcmitype/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96</Words>
  <Application>Microsoft Office PowerPoint</Application>
  <PresentationFormat>Breedbeeld</PresentationFormat>
  <Paragraphs>52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Calibri</vt:lpstr>
      <vt:lpstr>Gill Sans MT</vt:lpstr>
      <vt:lpstr>Wingdings 2</vt:lpstr>
      <vt:lpstr>Dividend</vt:lpstr>
      <vt:lpstr>Logistics Valley Flanders</vt:lpstr>
      <vt:lpstr>PowerPoint-presentatie</vt:lpstr>
      <vt:lpstr>Central location</vt:lpstr>
      <vt:lpstr>Location</vt:lpstr>
      <vt:lpstr>Genk Green logistics</vt:lpstr>
      <vt:lpstr>Site </vt:lpstr>
      <vt:lpstr>Key assets</vt:lpstr>
      <vt:lpstr>Joint venture between Group Machiels and intervest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 of Limburg</dc:title>
  <dc:creator>Benjamin Hermans</dc:creator>
  <cp:lastModifiedBy>Wesley Mazzei</cp:lastModifiedBy>
  <cp:revision>27</cp:revision>
  <cp:lastPrinted>2022-05-23T08:21:43Z</cp:lastPrinted>
  <dcterms:created xsi:type="dcterms:W3CDTF">2021-02-02T12:32:32Z</dcterms:created>
  <dcterms:modified xsi:type="dcterms:W3CDTF">2022-05-23T16:03:22Z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0x010100345FBD3755DB1148AE3606D877F38925</vt:lpwstr>
  </property>
</Properties>
</file>