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4" r:id="rId5"/>
  </p:sldMasterIdLst>
  <p:notesMasterIdLst>
    <p:notesMasterId r:id="rId51"/>
  </p:notesMasterIdLst>
  <p:handoutMasterIdLst>
    <p:handoutMasterId r:id="rId52"/>
  </p:handoutMasterIdLst>
  <p:sldIdLst>
    <p:sldId id="685" r:id="rId6"/>
    <p:sldId id="686" r:id="rId7"/>
    <p:sldId id="578" r:id="rId8"/>
    <p:sldId id="623" r:id="rId9"/>
    <p:sldId id="535" r:id="rId10"/>
    <p:sldId id="537" r:id="rId11"/>
    <p:sldId id="650" r:id="rId12"/>
    <p:sldId id="320" r:id="rId13"/>
    <p:sldId id="651" r:id="rId14"/>
    <p:sldId id="4606" r:id="rId15"/>
    <p:sldId id="4607" r:id="rId16"/>
    <p:sldId id="288" r:id="rId17"/>
    <p:sldId id="661" r:id="rId18"/>
    <p:sldId id="559" r:id="rId19"/>
    <p:sldId id="616" r:id="rId20"/>
    <p:sldId id="647" r:id="rId21"/>
    <p:sldId id="679" r:id="rId22"/>
    <p:sldId id="4620" r:id="rId23"/>
    <p:sldId id="396" r:id="rId24"/>
    <p:sldId id="4621" r:id="rId25"/>
    <p:sldId id="4608" r:id="rId26"/>
    <p:sldId id="618" r:id="rId27"/>
    <p:sldId id="669" r:id="rId28"/>
    <p:sldId id="547" r:id="rId29"/>
    <p:sldId id="423" r:id="rId30"/>
    <p:sldId id="663" r:id="rId31"/>
    <p:sldId id="4619" r:id="rId32"/>
    <p:sldId id="562" r:id="rId33"/>
    <p:sldId id="671" r:id="rId34"/>
    <p:sldId id="567" r:id="rId35"/>
    <p:sldId id="570" r:id="rId36"/>
    <p:sldId id="672" r:id="rId37"/>
    <p:sldId id="665" r:id="rId38"/>
    <p:sldId id="1808" r:id="rId39"/>
    <p:sldId id="664" r:id="rId40"/>
    <p:sldId id="666" r:id="rId41"/>
    <p:sldId id="652" r:id="rId42"/>
    <p:sldId id="4615" r:id="rId43"/>
    <p:sldId id="4616" r:id="rId44"/>
    <p:sldId id="667" r:id="rId45"/>
    <p:sldId id="668" r:id="rId46"/>
    <p:sldId id="394" r:id="rId47"/>
    <p:sldId id="4622" r:id="rId48"/>
    <p:sldId id="591" r:id="rId49"/>
    <p:sldId id="653" r:id="rId50"/>
  </p:sldIdLst>
  <p:sldSz cx="9144000" cy="6858000" type="screen4x3"/>
  <p:notesSz cx="6858000" cy="9945688"/>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n Nauwelaers" initials="BN" lastIdx="1" clrIdx="0">
    <p:extLst>
      <p:ext uri="{19B8F6BF-5375-455C-9EA6-DF929625EA0E}">
        <p15:presenceInfo xmlns:p15="http://schemas.microsoft.com/office/powerpoint/2012/main" userId="S-1-5-21-299502267-152049171-725345543-7794" providerId="AD"/>
      </p:ext>
    </p:extLst>
  </p:cmAuthor>
  <p:cmAuthor id="2" name="Ben Nauwelaers" initials="BN [2]" lastIdx="1" clrIdx="1">
    <p:extLst>
      <p:ext uri="{19B8F6BF-5375-455C-9EA6-DF929625EA0E}">
        <p15:presenceInfo xmlns:p15="http://schemas.microsoft.com/office/powerpoint/2012/main" userId="S::ben.nauwelaers@descheepvaart.be::789588ed-9454-4578-b34a-c4a578cb277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2A9"/>
    <a:srgbClr val="0071B9"/>
    <a:srgbClr val="FFEB00"/>
    <a:srgbClr val="F6CA40"/>
    <a:srgbClr val="1199FF"/>
    <a:srgbClr val="006EBD"/>
    <a:srgbClr val="0060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978F86-20A1-4F1E-8D16-C7E6A0FD3895}" v="97" dt="2022-05-22T19:55:25.1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37" autoAdjust="0"/>
    <p:restoredTop sz="90650" autoAdjust="0"/>
  </p:normalViewPr>
  <p:slideViewPr>
    <p:cSldViewPr>
      <p:cViewPr varScale="1">
        <p:scale>
          <a:sx n="74" d="100"/>
          <a:sy n="74" d="100"/>
        </p:scale>
        <p:origin x="1531" y="77"/>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775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commentAuthors" Target="commentAuthors.xml"/><Relationship Id="rId58" Type="http://schemas.microsoft.com/office/2015/10/relationships/revisionInfo" Target="revisionInfo.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51B774-38EE-48E4-A502-387C711DE156}" type="doc">
      <dgm:prSet loTypeId="urn:microsoft.com/office/officeart/2005/8/layout/radial6" loCatId="relationship" qsTypeId="urn:microsoft.com/office/officeart/2005/8/quickstyle/simple4" qsCatId="simple" csTypeId="urn:microsoft.com/office/officeart/2005/8/colors/accent1_4" csCatId="accent1" phldr="1"/>
      <dgm:spPr/>
      <dgm:t>
        <a:bodyPr/>
        <a:lstStyle/>
        <a:p>
          <a:endParaRPr lang="nl-BE"/>
        </a:p>
      </dgm:t>
    </dgm:pt>
    <dgm:pt modelId="{9693EB41-D08D-4034-B75F-2D43592471C3}">
      <dgm:prSet phldrT="[Tekst]" custT="1"/>
      <dgm:spPr/>
      <dgm:t>
        <a:bodyPr/>
        <a:lstStyle/>
        <a:p>
          <a:endParaRPr lang="nl-BE" sz="1600" b="1" dirty="0"/>
        </a:p>
      </dgm:t>
    </dgm:pt>
    <dgm:pt modelId="{1CB04292-4A34-418F-B3B9-9653A716AAF7}" type="parTrans" cxnId="{FADC06BB-7D59-4312-9F15-C05817C7BDF6}">
      <dgm:prSet/>
      <dgm:spPr/>
      <dgm:t>
        <a:bodyPr/>
        <a:lstStyle/>
        <a:p>
          <a:endParaRPr lang="nl-BE" sz="1600" b="1"/>
        </a:p>
      </dgm:t>
    </dgm:pt>
    <dgm:pt modelId="{59568EA9-8C9F-4130-B482-2F0670D25F27}" type="sibTrans" cxnId="{FADC06BB-7D59-4312-9F15-C05817C7BDF6}">
      <dgm:prSet/>
      <dgm:spPr/>
      <dgm:t>
        <a:bodyPr/>
        <a:lstStyle/>
        <a:p>
          <a:endParaRPr lang="nl-BE" sz="1600" b="1"/>
        </a:p>
      </dgm:t>
    </dgm:pt>
    <dgm:pt modelId="{C18798D6-9EE0-4CAF-8C2E-409A2BF62B3B}">
      <dgm:prSet phldrT="[Tekst]" custT="1"/>
      <dgm:spPr/>
      <dgm:t>
        <a:bodyPr/>
        <a:lstStyle/>
        <a:p>
          <a:r>
            <a:rPr lang="nl-BE" sz="1100" b="1" dirty="0"/>
            <a:t>Kanaal-gemeentes</a:t>
          </a:r>
        </a:p>
      </dgm:t>
    </dgm:pt>
    <dgm:pt modelId="{C596EE4D-689B-45F5-B96F-CE2DF7AE0B0B}" type="parTrans" cxnId="{BA7CC8A2-EFFF-4E3B-80A8-A2CD179D6041}">
      <dgm:prSet/>
      <dgm:spPr/>
      <dgm:t>
        <a:bodyPr/>
        <a:lstStyle/>
        <a:p>
          <a:endParaRPr lang="nl-BE" sz="1600" b="1"/>
        </a:p>
      </dgm:t>
    </dgm:pt>
    <dgm:pt modelId="{355E01F1-1EF7-4D5D-BF84-A4C719788646}" type="sibTrans" cxnId="{BA7CC8A2-EFFF-4E3B-80A8-A2CD179D6041}">
      <dgm:prSet/>
      <dgm:spPr/>
      <dgm:t>
        <a:bodyPr/>
        <a:lstStyle/>
        <a:p>
          <a:endParaRPr lang="nl-BE" sz="1600" b="1"/>
        </a:p>
      </dgm:t>
    </dgm:pt>
    <dgm:pt modelId="{1722484D-2EE8-42D5-B98F-8FC0A002EDCC}">
      <dgm:prSet phldrT="[Tekst]" custT="1"/>
      <dgm:spPr/>
      <dgm:t>
        <a:bodyPr/>
        <a:lstStyle/>
        <a:p>
          <a:r>
            <a:rPr lang="nl-BE" sz="1100" b="1" dirty="0"/>
            <a:t>Overheden</a:t>
          </a:r>
        </a:p>
        <a:p>
          <a:r>
            <a:rPr lang="nl-BE" sz="1100" b="1" dirty="0"/>
            <a:t>(EU-FED-VL)</a:t>
          </a:r>
        </a:p>
      </dgm:t>
    </dgm:pt>
    <dgm:pt modelId="{CC9332D6-FF7D-4E3C-8B0D-0351F94ECFA5}" type="parTrans" cxnId="{C4280CF4-87E1-4B99-9D41-9EF565A47DB7}">
      <dgm:prSet/>
      <dgm:spPr/>
      <dgm:t>
        <a:bodyPr/>
        <a:lstStyle/>
        <a:p>
          <a:endParaRPr lang="nl-BE" sz="1600" b="1"/>
        </a:p>
      </dgm:t>
    </dgm:pt>
    <dgm:pt modelId="{15F2815D-FF40-4D64-8724-4380360E0703}" type="sibTrans" cxnId="{C4280CF4-87E1-4B99-9D41-9EF565A47DB7}">
      <dgm:prSet/>
      <dgm:spPr/>
      <dgm:t>
        <a:bodyPr/>
        <a:lstStyle/>
        <a:p>
          <a:endParaRPr lang="nl-BE" sz="1600" b="1"/>
        </a:p>
      </dgm:t>
    </dgm:pt>
    <dgm:pt modelId="{8605AA8C-F3CD-4A2D-BEE7-CA74DE19044B}">
      <dgm:prSet phldrT="[Tekst]" custT="1"/>
      <dgm:spPr/>
      <dgm:t>
        <a:bodyPr/>
        <a:lstStyle/>
        <a:p>
          <a:r>
            <a:rPr lang="nl-BE" sz="1100" b="1" dirty="0"/>
            <a:t>Recreanten</a:t>
          </a:r>
        </a:p>
      </dgm:t>
    </dgm:pt>
    <dgm:pt modelId="{A6498120-1450-48B2-91A7-2F2B63D87754}" type="parTrans" cxnId="{C9398418-E7D3-44CE-9D10-F222E73178AE}">
      <dgm:prSet/>
      <dgm:spPr/>
      <dgm:t>
        <a:bodyPr/>
        <a:lstStyle/>
        <a:p>
          <a:endParaRPr lang="nl-BE" sz="1600" b="1"/>
        </a:p>
      </dgm:t>
    </dgm:pt>
    <dgm:pt modelId="{0CA02B6E-52C7-4425-9283-4BCBA589F36B}" type="sibTrans" cxnId="{C9398418-E7D3-44CE-9D10-F222E73178AE}">
      <dgm:prSet/>
      <dgm:spPr/>
      <dgm:t>
        <a:bodyPr/>
        <a:lstStyle/>
        <a:p>
          <a:endParaRPr lang="nl-BE" sz="1600" b="1"/>
        </a:p>
      </dgm:t>
    </dgm:pt>
    <dgm:pt modelId="{BC5D1F7A-FEDB-4DE1-AD3D-4DF7D3752384}">
      <dgm:prSet custT="1"/>
      <dgm:spPr/>
      <dgm:t>
        <a:bodyPr/>
        <a:lstStyle/>
        <a:p>
          <a:r>
            <a:rPr lang="nl-BE" sz="1800" b="1" dirty="0"/>
            <a:t>…</a:t>
          </a:r>
        </a:p>
      </dgm:t>
    </dgm:pt>
    <dgm:pt modelId="{37DE66A8-0438-4832-ABC3-7ECC60EF98B1}" type="parTrans" cxnId="{86F747C3-8658-4E22-BD53-3AFAA2542D4A}">
      <dgm:prSet/>
      <dgm:spPr/>
      <dgm:t>
        <a:bodyPr/>
        <a:lstStyle/>
        <a:p>
          <a:endParaRPr lang="nl-BE" sz="1600" b="1"/>
        </a:p>
      </dgm:t>
    </dgm:pt>
    <dgm:pt modelId="{50FE5C14-7052-4311-B3D0-673FC4B75833}" type="sibTrans" cxnId="{86F747C3-8658-4E22-BD53-3AFAA2542D4A}">
      <dgm:prSet/>
      <dgm:spPr/>
      <dgm:t>
        <a:bodyPr/>
        <a:lstStyle/>
        <a:p>
          <a:endParaRPr lang="nl-BE" sz="1600" b="1"/>
        </a:p>
      </dgm:t>
    </dgm:pt>
    <dgm:pt modelId="{C623C3DF-04A0-4E07-86E2-EC5596405FC4}">
      <dgm:prSet custT="1"/>
      <dgm:spPr/>
      <dgm:t>
        <a:bodyPr/>
        <a:lstStyle/>
        <a:p>
          <a:r>
            <a:rPr lang="nl-BE" sz="1100" b="1" dirty="0"/>
            <a:t>Bedrijven</a:t>
          </a:r>
        </a:p>
      </dgm:t>
    </dgm:pt>
    <dgm:pt modelId="{5533241A-8775-4AC0-A62D-0A6967A5E0BC}" type="parTrans" cxnId="{1AFFBF67-FA9A-446F-8C31-E7A4D2BAD500}">
      <dgm:prSet/>
      <dgm:spPr/>
      <dgm:t>
        <a:bodyPr/>
        <a:lstStyle/>
        <a:p>
          <a:endParaRPr lang="nl-BE" sz="1600" b="1"/>
        </a:p>
      </dgm:t>
    </dgm:pt>
    <dgm:pt modelId="{B2DCB6AF-0262-4956-8A19-0966BEEB6EAD}" type="sibTrans" cxnId="{1AFFBF67-FA9A-446F-8C31-E7A4D2BAD500}">
      <dgm:prSet/>
      <dgm:spPr/>
      <dgm:t>
        <a:bodyPr/>
        <a:lstStyle/>
        <a:p>
          <a:endParaRPr lang="nl-BE" sz="1600" b="1"/>
        </a:p>
      </dgm:t>
    </dgm:pt>
    <dgm:pt modelId="{DB1B3657-2A17-4CE0-9A56-2052930628BF}">
      <dgm:prSet custT="1"/>
      <dgm:spPr/>
      <dgm:t>
        <a:bodyPr/>
        <a:lstStyle/>
        <a:p>
          <a:r>
            <a:rPr lang="nl-BE" sz="1100" b="1" dirty="0"/>
            <a:t>Binnenvaart-sector</a:t>
          </a:r>
        </a:p>
      </dgm:t>
    </dgm:pt>
    <dgm:pt modelId="{40DB1151-F9E2-4A8E-AFF9-E78C3B56DD24}" type="parTrans" cxnId="{9BAF423F-0E6D-4E18-9FD7-DEB85CDB3F72}">
      <dgm:prSet/>
      <dgm:spPr/>
      <dgm:t>
        <a:bodyPr/>
        <a:lstStyle/>
        <a:p>
          <a:endParaRPr lang="nl-BE" sz="1600" b="1"/>
        </a:p>
      </dgm:t>
    </dgm:pt>
    <dgm:pt modelId="{54C9212D-961D-4078-BFEA-A3D1A29CF47B}" type="sibTrans" cxnId="{9BAF423F-0E6D-4E18-9FD7-DEB85CDB3F72}">
      <dgm:prSet/>
      <dgm:spPr/>
      <dgm:t>
        <a:bodyPr/>
        <a:lstStyle/>
        <a:p>
          <a:endParaRPr lang="nl-BE" sz="1600" b="1"/>
        </a:p>
      </dgm:t>
    </dgm:pt>
    <dgm:pt modelId="{B45F38BB-53AA-4C4C-9AF2-B61382123948}">
      <dgm:prSet custT="1"/>
      <dgm:spPr/>
      <dgm:t>
        <a:bodyPr/>
        <a:lstStyle/>
        <a:p>
          <a:r>
            <a:rPr lang="nl-BE" sz="1100" b="1" dirty="0" err="1"/>
            <a:t>Water-beheerders</a:t>
          </a:r>
          <a:endParaRPr lang="nl-BE" sz="1100" b="1" dirty="0"/>
        </a:p>
      </dgm:t>
    </dgm:pt>
    <dgm:pt modelId="{74B3F356-97A4-48F8-93CF-8857BA700E85}" type="sibTrans" cxnId="{91BB6A7B-90DC-4FCF-AC6D-B31732377EBD}">
      <dgm:prSet/>
      <dgm:spPr/>
      <dgm:t>
        <a:bodyPr/>
        <a:lstStyle/>
        <a:p>
          <a:endParaRPr lang="nl-BE"/>
        </a:p>
      </dgm:t>
    </dgm:pt>
    <dgm:pt modelId="{C97800E0-FF80-4240-B1D4-17157C75020E}" type="parTrans" cxnId="{91BB6A7B-90DC-4FCF-AC6D-B31732377EBD}">
      <dgm:prSet/>
      <dgm:spPr/>
      <dgm:t>
        <a:bodyPr/>
        <a:lstStyle/>
        <a:p>
          <a:endParaRPr lang="nl-BE"/>
        </a:p>
      </dgm:t>
    </dgm:pt>
    <dgm:pt modelId="{88F1615F-A2B8-44F1-983D-17BED53AA749}" type="pres">
      <dgm:prSet presAssocID="{CD51B774-38EE-48E4-A502-387C711DE156}" presName="Name0" presStyleCnt="0">
        <dgm:presLayoutVars>
          <dgm:chMax val="1"/>
          <dgm:dir/>
          <dgm:animLvl val="ctr"/>
          <dgm:resizeHandles val="exact"/>
        </dgm:presLayoutVars>
      </dgm:prSet>
      <dgm:spPr/>
    </dgm:pt>
    <dgm:pt modelId="{4FF87BE7-29F8-4EEA-A1E2-558A1E6F93F8}" type="pres">
      <dgm:prSet presAssocID="{9693EB41-D08D-4034-B75F-2D43592471C3}" presName="centerShape" presStyleLbl="node0" presStyleIdx="0" presStyleCnt="1" custScaleX="127405" custScaleY="124799"/>
      <dgm:spPr/>
    </dgm:pt>
    <dgm:pt modelId="{C23595D7-A918-4598-A107-DEEC5DE57506}" type="pres">
      <dgm:prSet presAssocID="{C18798D6-9EE0-4CAF-8C2E-409A2BF62B3B}" presName="node" presStyleLbl="node1" presStyleIdx="0" presStyleCnt="7">
        <dgm:presLayoutVars>
          <dgm:bulletEnabled val="1"/>
        </dgm:presLayoutVars>
      </dgm:prSet>
      <dgm:spPr/>
    </dgm:pt>
    <dgm:pt modelId="{FAEBDB57-E37D-4F97-A03C-1253275F9B27}" type="pres">
      <dgm:prSet presAssocID="{C18798D6-9EE0-4CAF-8C2E-409A2BF62B3B}" presName="dummy" presStyleCnt="0"/>
      <dgm:spPr/>
    </dgm:pt>
    <dgm:pt modelId="{07E06A4E-3BDD-44A3-A94B-950E2527A60F}" type="pres">
      <dgm:prSet presAssocID="{355E01F1-1EF7-4D5D-BF84-A4C719788646}" presName="sibTrans" presStyleLbl="sibTrans2D1" presStyleIdx="0" presStyleCnt="7"/>
      <dgm:spPr/>
    </dgm:pt>
    <dgm:pt modelId="{90809C61-A03A-4216-9AA1-04F97C13E0E9}" type="pres">
      <dgm:prSet presAssocID="{1722484D-2EE8-42D5-B98F-8FC0A002EDCC}" presName="node" presStyleLbl="node1" presStyleIdx="1" presStyleCnt="7">
        <dgm:presLayoutVars>
          <dgm:bulletEnabled val="1"/>
        </dgm:presLayoutVars>
      </dgm:prSet>
      <dgm:spPr/>
    </dgm:pt>
    <dgm:pt modelId="{7F6E0479-414C-4230-BDF8-4F122F9927E1}" type="pres">
      <dgm:prSet presAssocID="{1722484D-2EE8-42D5-B98F-8FC0A002EDCC}" presName="dummy" presStyleCnt="0"/>
      <dgm:spPr/>
    </dgm:pt>
    <dgm:pt modelId="{6D7596A2-731E-441D-9A72-CFF986FF4E28}" type="pres">
      <dgm:prSet presAssocID="{15F2815D-FF40-4D64-8724-4380360E0703}" presName="sibTrans" presStyleLbl="sibTrans2D1" presStyleIdx="1" presStyleCnt="7"/>
      <dgm:spPr/>
    </dgm:pt>
    <dgm:pt modelId="{16CC79E6-2F43-4643-86D8-821CCBE8C778}" type="pres">
      <dgm:prSet presAssocID="{DB1B3657-2A17-4CE0-9A56-2052930628BF}" presName="node" presStyleLbl="node1" presStyleIdx="2" presStyleCnt="7">
        <dgm:presLayoutVars>
          <dgm:bulletEnabled val="1"/>
        </dgm:presLayoutVars>
      </dgm:prSet>
      <dgm:spPr/>
    </dgm:pt>
    <dgm:pt modelId="{2A93CF2B-64C3-4678-A110-5F9AE974396A}" type="pres">
      <dgm:prSet presAssocID="{DB1B3657-2A17-4CE0-9A56-2052930628BF}" presName="dummy" presStyleCnt="0"/>
      <dgm:spPr/>
    </dgm:pt>
    <dgm:pt modelId="{7AE54CC3-C515-4A5C-B100-513490876321}" type="pres">
      <dgm:prSet presAssocID="{54C9212D-961D-4078-BFEA-A3D1A29CF47B}" presName="sibTrans" presStyleLbl="sibTrans2D1" presStyleIdx="2" presStyleCnt="7"/>
      <dgm:spPr/>
    </dgm:pt>
    <dgm:pt modelId="{77367579-7154-4964-956E-C514F82829D7}" type="pres">
      <dgm:prSet presAssocID="{BC5D1F7A-FEDB-4DE1-AD3D-4DF7D3752384}" presName="node" presStyleLbl="node1" presStyleIdx="3" presStyleCnt="7">
        <dgm:presLayoutVars>
          <dgm:bulletEnabled val="1"/>
        </dgm:presLayoutVars>
      </dgm:prSet>
      <dgm:spPr/>
    </dgm:pt>
    <dgm:pt modelId="{F58E485F-0A52-4CDC-8097-5B1373E07643}" type="pres">
      <dgm:prSet presAssocID="{BC5D1F7A-FEDB-4DE1-AD3D-4DF7D3752384}" presName="dummy" presStyleCnt="0"/>
      <dgm:spPr/>
    </dgm:pt>
    <dgm:pt modelId="{1CB96E76-A3A3-4C63-9D2C-F02D41748DD9}" type="pres">
      <dgm:prSet presAssocID="{50FE5C14-7052-4311-B3D0-673FC4B75833}" presName="sibTrans" presStyleLbl="sibTrans2D1" presStyleIdx="3" presStyleCnt="7"/>
      <dgm:spPr/>
    </dgm:pt>
    <dgm:pt modelId="{603BCE98-6A43-44C6-8DFC-2B49C43B4800}" type="pres">
      <dgm:prSet presAssocID="{B45F38BB-53AA-4C4C-9AF2-B61382123948}" presName="node" presStyleLbl="node1" presStyleIdx="4" presStyleCnt="7">
        <dgm:presLayoutVars>
          <dgm:bulletEnabled val="1"/>
        </dgm:presLayoutVars>
      </dgm:prSet>
      <dgm:spPr/>
    </dgm:pt>
    <dgm:pt modelId="{D822B995-E82F-4732-80C5-8E825EAC5104}" type="pres">
      <dgm:prSet presAssocID="{B45F38BB-53AA-4C4C-9AF2-B61382123948}" presName="dummy" presStyleCnt="0"/>
      <dgm:spPr/>
    </dgm:pt>
    <dgm:pt modelId="{BADBE58D-9763-4AE4-9FE0-E4029377CC79}" type="pres">
      <dgm:prSet presAssocID="{74B3F356-97A4-48F8-93CF-8857BA700E85}" presName="sibTrans" presStyleLbl="sibTrans2D1" presStyleIdx="4" presStyleCnt="7"/>
      <dgm:spPr/>
    </dgm:pt>
    <dgm:pt modelId="{B028DD5A-5839-4971-A731-510976400595}" type="pres">
      <dgm:prSet presAssocID="{C623C3DF-04A0-4E07-86E2-EC5596405FC4}" presName="node" presStyleLbl="node1" presStyleIdx="5" presStyleCnt="7">
        <dgm:presLayoutVars>
          <dgm:bulletEnabled val="1"/>
        </dgm:presLayoutVars>
      </dgm:prSet>
      <dgm:spPr/>
    </dgm:pt>
    <dgm:pt modelId="{5D4BB6FD-1392-48C9-AC1D-BEDD9A9D6462}" type="pres">
      <dgm:prSet presAssocID="{C623C3DF-04A0-4E07-86E2-EC5596405FC4}" presName="dummy" presStyleCnt="0"/>
      <dgm:spPr/>
    </dgm:pt>
    <dgm:pt modelId="{EF233F81-E447-4758-A3E3-29C69A11A958}" type="pres">
      <dgm:prSet presAssocID="{B2DCB6AF-0262-4956-8A19-0966BEEB6EAD}" presName="sibTrans" presStyleLbl="sibTrans2D1" presStyleIdx="5" presStyleCnt="7"/>
      <dgm:spPr/>
    </dgm:pt>
    <dgm:pt modelId="{3CA3BB10-1C10-4C06-A7DA-7B32A2362A16}" type="pres">
      <dgm:prSet presAssocID="{8605AA8C-F3CD-4A2D-BEE7-CA74DE19044B}" presName="node" presStyleLbl="node1" presStyleIdx="6" presStyleCnt="7" custScaleX="103806" custScaleY="102613" custRadScaleRad="101674" custRadScaleInc="-4366">
        <dgm:presLayoutVars>
          <dgm:bulletEnabled val="1"/>
        </dgm:presLayoutVars>
      </dgm:prSet>
      <dgm:spPr/>
    </dgm:pt>
    <dgm:pt modelId="{CE9128FA-91FD-410C-8C21-0165CB94F5E7}" type="pres">
      <dgm:prSet presAssocID="{8605AA8C-F3CD-4A2D-BEE7-CA74DE19044B}" presName="dummy" presStyleCnt="0"/>
      <dgm:spPr/>
    </dgm:pt>
    <dgm:pt modelId="{087F1D91-7EF9-4966-AE63-50732AEF40B2}" type="pres">
      <dgm:prSet presAssocID="{0CA02B6E-52C7-4425-9283-4BCBA589F36B}" presName="sibTrans" presStyleLbl="sibTrans2D1" presStyleIdx="6" presStyleCnt="7"/>
      <dgm:spPr/>
    </dgm:pt>
  </dgm:ptLst>
  <dgm:cxnLst>
    <dgm:cxn modelId="{B4178F03-2578-4BD9-B90A-5C2EF13B805D}" type="presOf" srcId="{B45F38BB-53AA-4C4C-9AF2-B61382123948}" destId="{603BCE98-6A43-44C6-8DFC-2B49C43B4800}" srcOrd="0" destOrd="0" presId="urn:microsoft.com/office/officeart/2005/8/layout/radial6"/>
    <dgm:cxn modelId="{0449BA16-8066-4C2C-8C77-F0489CCF906E}" type="presOf" srcId="{CD51B774-38EE-48E4-A502-387C711DE156}" destId="{88F1615F-A2B8-44F1-983D-17BED53AA749}" srcOrd="0" destOrd="0" presId="urn:microsoft.com/office/officeart/2005/8/layout/radial6"/>
    <dgm:cxn modelId="{A50CA217-84CF-4771-B3C2-A9A57DA9E3F0}" type="presOf" srcId="{DB1B3657-2A17-4CE0-9A56-2052930628BF}" destId="{16CC79E6-2F43-4643-86D8-821CCBE8C778}" srcOrd="0" destOrd="0" presId="urn:microsoft.com/office/officeart/2005/8/layout/radial6"/>
    <dgm:cxn modelId="{C9398418-E7D3-44CE-9D10-F222E73178AE}" srcId="{9693EB41-D08D-4034-B75F-2D43592471C3}" destId="{8605AA8C-F3CD-4A2D-BEE7-CA74DE19044B}" srcOrd="6" destOrd="0" parTransId="{A6498120-1450-48B2-91A7-2F2B63D87754}" sibTransId="{0CA02B6E-52C7-4425-9283-4BCBA589F36B}"/>
    <dgm:cxn modelId="{9BAF423F-0E6D-4E18-9FD7-DEB85CDB3F72}" srcId="{9693EB41-D08D-4034-B75F-2D43592471C3}" destId="{DB1B3657-2A17-4CE0-9A56-2052930628BF}" srcOrd="2" destOrd="0" parTransId="{40DB1151-F9E2-4A8E-AFF9-E78C3B56DD24}" sibTransId="{54C9212D-961D-4078-BFEA-A3D1A29CF47B}"/>
    <dgm:cxn modelId="{E8522063-908D-411F-85D4-570886F7CC5A}" type="presOf" srcId="{1722484D-2EE8-42D5-B98F-8FC0A002EDCC}" destId="{90809C61-A03A-4216-9AA1-04F97C13E0E9}" srcOrd="0" destOrd="0" presId="urn:microsoft.com/office/officeart/2005/8/layout/radial6"/>
    <dgm:cxn modelId="{1AFFBF67-FA9A-446F-8C31-E7A4D2BAD500}" srcId="{9693EB41-D08D-4034-B75F-2D43592471C3}" destId="{C623C3DF-04A0-4E07-86E2-EC5596405FC4}" srcOrd="5" destOrd="0" parTransId="{5533241A-8775-4AC0-A62D-0A6967A5E0BC}" sibTransId="{B2DCB6AF-0262-4956-8A19-0966BEEB6EAD}"/>
    <dgm:cxn modelId="{CAD63A6B-4133-486F-AA95-8044A2F1B6F2}" type="presOf" srcId="{74B3F356-97A4-48F8-93CF-8857BA700E85}" destId="{BADBE58D-9763-4AE4-9FE0-E4029377CC79}" srcOrd="0" destOrd="0" presId="urn:microsoft.com/office/officeart/2005/8/layout/radial6"/>
    <dgm:cxn modelId="{91BB6A7B-90DC-4FCF-AC6D-B31732377EBD}" srcId="{9693EB41-D08D-4034-B75F-2D43592471C3}" destId="{B45F38BB-53AA-4C4C-9AF2-B61382123948}" srcOrd="4" destOrd="0" parTransId="{C97800E0-FF80-4240-B1D4-17157C75020E}" sibTransId="{74B3F356-97A4-48F8-93CF-8857BA700E85}"/>
    <dgm:cxn modelId="{06B7F97F-645A-4ACB-80C3-F28A917C6515}" type="presOf" srcId="{C623C3DF-04A0-4E07-86E2-EC5596405FC4}" destId="{B028DD5A-5839-4971-A731-510976400595}" srcOrd="0" destOrd="0" presId="urn:microsoft.com/office/officeart/2005/8/layout/radial6"/>
    <dgm:cxn modelId="{BD688C81-AD31-4F0B-AAC8-93CEADCF0D8A}" type="presOf" srcId="{B2DCB6AF-0262-4956-8A19-0966BEEB6EAD}" destId="{EF233F81-E447-4758-A3E3-29C69A11A958}" srcOrd="0" destOrd="0" presId="urn:microsoft.com/office/officeart/2005/8/layout/radial6"/>
    <dgm:cxn modelId="{F06C2D92-AD33-4CB2-AF0F-2D43CFC35EB2}" type="presOf" srcId="{355E01F1-1EF7-4D5D-BF84-A4C719788646}" destId="{07E06A4E-3BDD-44A3-A94B-950E2527A60F}" srcOrd="0" destOrd="0" presId="urn:microsoft.com/office/officeart/2005/8/layout/radial6"/>
    <dgm:cxn modelId="{BA7CC8A2-EFFF-4E3B-80A8-A2CD179D6041}" srcId="{9693EB41-D08D-4034-B75F-2D43592471C3}" destId="{C18798D6-9EE0-4CAF-8C2E-409A2BF62B3B}" srcOrd="0" destOrd="0" parTransId="{C596EE4D-689B-45F5-B96F-CE2DF7AE0B0B}" sibTransId="{355E01F1-1EF7-4D5D-BF84-A4C719788646}"/>
    <dgm:cxn modelId="{188920A3-C60F-480B-8AF3-4C42759CB90D}" type="presOf" srcId="{9693EB41-D08D-4034-B75F-2D43592471C3}" destId="{4FF87BE7-29F8-4EEA-A1E2-558A1E6F93F8}" srcOrd="0" destOrd="0" presId="urn:microsoft.com/office/officeart/2005/8/layout/radial6"/>
    <dgm:cxn modelId="{C2486DAD-AACC-4B8C-A66A-FFE8EEDFD6FD}" type="presOf" srcId="{54C9212D-961D-4078-BFEA-A3D1A29CF47B}" destId="{7AE54CC3-C515-4A5C-B100-513490876321}" srcOrd="0" destOrd="0" presId="urn:microsoft.com/office/officeart/2005/8/layout/radial6"/>
    <dgm:cxn modelId="{AC48B1B7-AED0-457C-BB0E-7276BC68D306}" type="presOf" srcId="{C18798D6-9EE0-4CAF-8C2E-409A2BF62B3B}" destId="{C23595D7-A918-4598-A107-DEEC5DE57506}" srcOrd="0" destOrd="0" presId="urn:microsoft.com/office/officeart/2005/8/layout/radial6"/>
    <dgm:cxn modelId="{FADC06BB-7D59-4312-9F15-C05817C7BDF6}" srcId="{CD51B774-38EE-48E4-A502-387C711DE156}" destId="{9693EB41-D08D-4034-B75F-2D43592471C3}" srcOrd="0" destOrd="0" parTransId="{1CB04292-4A34-418F-B3B9-9653A716AAF7}" sibTransId="{59568EA9-8C9F-4130-B482-2F0670D25F27}"/>
    <dgm:cxn modelId="{86F747C3-8658-4E22-BD53-3AFAA2542D4A}" srcId="{9693EB41-D08D-4034-B75F-2D43592471C3}" destId="{BC5D1F7A-FEDB-4DE1-AD3D-4DF7D3752384}" srcOrd="3" destOrd="0" parTransId="{37DE66A8-0438-4832-ABC3-7ECC60EF98B1}" sibTransId="{50FE5C14-7052-4311-B3D0-673FC4B75833}"/>
    <dgm:cxn modelId="{F1613EC4-68E2-41DF-AC29-4F468E02065D}" type="presOf" srcId="{BC5D1F7A-FEDB-4DE1-AD3D-4DF7D3752384}" destId="{77367579-7154-4964-956E-C514F82829D7}" srcOrd="0" destOrd="0" presId="urn:microsoft.com/office/officeart/2005/8/layout/radial6"/>
    <dgm:cxn modelId="{CC4F99DE-FC6F-4527-9BA6-151D99727733}" type="presOf" srcId="{50FE5C14-7052-4311-B3D0-673FC4B75833}" destId="{1CB96E76-A3A3-4C63-9D2C-F02D41748DD9}" srcOrd="0" destOrd="0" presId="urn:microsoft.com/office/officeart/2005/8/layout/radial6"/>
    <dgm:cxn modelId="{496194E4-3736-4661-81EC-F2B663EA6B10}" type="presOf" srcId="{0CA02B6E-52C7-4425-9283-4BCBA589F36B}" destId="{087F1D91-7EF9-4966-AE63-50732AEF40B2}" srcOrd="0" destOrd="0" presId="urn:microsoft.com/office/officeart/2005/8/layout/radial6"/>
    <dgm:cxn modelId="{561091EB-DD42-4006-A3C6-BA45A0A939A3}" type="presOf" srcId="{8605AA8C-F3CD-4A2D-BEE7-CA74DE19044B}" destId="{3CA3BB10-1C10-4C06-A7DA-7B32A2362A16}" srcOrd="0" destOrd="0" presId="urn:microsoft.com/office/officeart/2005/8/layout/radial6"/>
    <dgm:cxn modelId="{00FE79F2-FC59-4FE8-AB74-598F442A1397}" type="presOf" srcId="{15F2815D-FF40-4D64-8724-4380360E0703}" destId="{6D7596A2-731E-441D-9A72-CFF986FF4E28}" srcOrd="0" destOrd="0" presId="urn:microsoft.com/office/officeart/2005/8/layout/radial6"/>
    <dgm:cxn modelId="{C4280CF4-87E1-4B99-9D41-9EF565A47DB7}" srcId="{9693EB41-D08D-4034-B75F-2D43592471C3}" destId="{1722484D-2EE8-42D5-B98F-8FC0A002EDCC}" srcOrd="1" destOrd="0" parTransId="{CC9332D6-FF7D-4E3C-8B0D-0351F94ECFA5}" sibTransId="{15F2815D-FF40-4D64-8724-4380360E0703}"/>
    <dgm:cxn modelId="{28967536-B4C5-4B80-B50B-AD45258026BC}" type="presParOf" srcId="{88F1615F-A2B8-44F1-983D-17BED53AA749}" destId="{4FF87BE7-29F8-4EEA-A1E2-558A1E6F93F8}" srcOrd="0" destOrd="0" presId="urn:microsoft.com/office/officeart/2005/8/layout/radial6"/>
    <dgm:cxn modelId="{1B460E54-069D-415B-B691-AE55F0CBA7C0}" type="presParOf" srcId="{88F1615F-A2B8-44F1-983D-17BED53AA749}" destId="{C23595D7-A918-4598-A107-DEEC5DE57506}" srcOrd="1" destOrd="0" presId="urn:microsoft.com/office/officeart/2005/8/layout/radial6"/>
    <dgm:cxn modelId="{3A5E1D5D-57E7-470B-9174-30FCE66DD931}" type="presParOf" srcId="{88F1615F-A2B8-44F1-983D-17BED53AA749}" destId="{FAEBDB57-E37D-4F97-A03C-1253275F9B27}" srcOrd="2" destOrd="0" presId="urn:microsoft.com/office/officeart/2005/8/layout/radial6"/>
    <dgm:cxn modelId="{9FDB25B4-EF8D-40F7-A36D-316C20052D03}" type="presParOf" srcId="{88F1615F-A2B8-44F1-983D-17BED53AA749}" destId="{07E06A4E-3BDD-44A3-A94B-950E2527A60F}" srcOrd="3" destOrd="0" presId="urn:microsoft.com/office/officeart/2005/8/layout/radial6"/>
    <dgm:cxn modelId="{C5B9B327-8423-4B1B-8037-4B9B3D89A6C4}" type="presParOf" srcId="{88F1615F-A2B8-44F1-983D-17BED53AA749}" destId="{90809C61-A03A-4216-9AA1-04F97C13E0E9}" srcOrd="4" destOrd="0" presId="urn:microsoft.com/office/officeart/2005/8/layout/radial6"/>
    <dgm:cxn modelId="{4F1BC5D0-D5EB-46C8-9EF9-03723F00593B}" type="presParOf" srcId="{88F1615F-A2B8-44F1-983D-17BED53AA749}" destId="{7F6E0479-414C-4230-BDF8-4F122F9927E1}" srcOrd="5" destOrd="0" presId="urn:microsoft.com/office/officeart/2005/8/layout/radial6"/>
    <dgm:cxn modelId="{A01C0057-4B44-47DD-BECF-1C2030FF57F9}" type="presParOf" srcId="{88F1615F-A2B8-44F1-983D-17BED53AA749}" destId="{6D7596A2-731E-441D-9A72-CFF986FF4E28}" srcOrd="6" destOrd="0" presId="urn:microsoft.com/office/officeart/2005/8/layout/radial6"/>
    <dgm:cxn modelId="{771A5BCF-B238-4E08-8CFE-E8E07ECE6FDB}" type="presParOf" srcId="{88F1615F-A2B8-44F1-983D-17BED53AA749}" destId="{16CC79E6-2F43-4643-86D8-821CCBE8C778}" srcOrd="7" destOrd="0" presId="urn:microsoft.com/office/officeart/2005/8/layout/radial6"/>
    <dgm:cxn modelId="{AE0C2A05-01E6-4987-ADEA-ABBC38F06963}" type="presParOf" srcId="{88F1615F-A2B8-44F1-983D-17BED53AA749}" destId="{2A93CF2B-64C3-4678-A110-5F9AE974396A}" srcOrd="8" destOrd="0" presId="urn:microsoft.com/office/officeart/2005/8/layout/radial6"/>
    <dgm:cxn modelId="{081E1DB3-CE40-4B5F-A77F-1CD89AFF2424}" type="presParOf" srcId="{88F1615F-A2B8-44F1-983D-17BED53AA749}" destId="{7AE54CC3-C515-4A5C-B100-513490876321}" srcOrd="9" destOrd="0" presId="urn:microsoft.com/office/officeart/2005/8/layout/radial6"/>
    <dgm:cxn modelId="{1359EE39-D1B6-41B7-B125-32D61D254F6E}" type="presParOf" srcId="{88F1615F-A2B8-44F1-983D-17BED53AA749}" destId="{77367579-7154-4964-956E-C514F82829D7}" srcOrd="10" destOrd="0" presId="urn:microsoft.com/office/officeart/2005/8/layout/radial6"/>
    <dgm:cxn modelId="{EC667005-3EDD-4004-AA9D-61D0064E34BE}" type="presParOf" srcId="{88F1615F-A2B8-44F1-983D-17BED53AA749}" destId="{F58E485F-0A52-4CDC-8097-5B1373E07643}" srcOrd="11" destOrd="0" presId="urn:microsoft.com/office/officeart/2005/8/layout/radial6"/>
    <dgm:cxn modelId="{2C2DD7E2-EAA4-497F-8759-9CAD8DF297BD}" type="presParOf" srcId="{88F1615F-A2B8-44F1-983D-17BED53AA749}" destId="{1CB96E76-A3A3-4C63-9D2C-F02D41748DD9}" srcOrd="12" destOrd="0" presId="urn:microsoft.com/office/officeart/2005/8/layout/radial6"/>
    <dgm:cxn modelId="{01088662-92FB-40F4-B037-1056BB40DD59}" type="presParOf" srcId="{88F1615F-A2B8-44F1-983D-17BED53AA749}" destId="{603BCE98-6A43-44C6-8DFC-2B49C43B4800}" srcOrd="13" destOrd="0" presId="urn:microsoft.com/office/officeart/2005/8/layout/radial6"/>
    <dgm:cxn modelId="{C7BE3A14-9B7F-45B2-BBF7-01A5CC7BAF88}" type="presParOf" srcId="{88F1615F-A2B8-44F1-983D-17BED53AA749}" destId="{D822B995-E82F-4732-80C5-8E825EAC5104}" srcOrd="14" destOrd="0" presId="urn:microsoft.com/office/officeart/2005/8/layout/radial6"/>
    <dgm:cxn modelId="{F97A19D0-087B-4AA6-8D94-0657224CA828}" type="presParOf" srcId="{88F1615F-A2B8-44F1-983D-17BED53AA749}" destId="{BADBE58D-9763-4AE4-9FE0-E4029377CC79}" srcOrd="15" destOrd="0" presId="urn:microsoft.com/office/officeart/2005/8/layout/radial6"/>
    <dgm:cxn modelId="{3526F1ED-2A5D-495D-A4E7-7969D9D370A8}" type="presParOf" srcId="{88F1615F-A2B8-44F1-983D-17BED53AA749}" destId="{B028DD5A-5839-4971-A731-510976400595}" srcOrd="16" destOrd="0" presId="urn:microsoft.com/office/officeart/2005/8/layout/radial6"/>
    <dgm:cxn modelId="{CB8851B1-CA6E-4FC9-B3EF-2E8E8053CDE4}" type="presParOf" srcId="{88F1615F-A2B8-44F1-983D-17BED53AA749}" destId="{5D4BB6FD-1392-48C9-AC1D-BEDD9A9D6462}" srcOrd="17" destOrd="0" presId="urn:microsoft.com/office/officeart/2005/8/layout/radial6"/>
    <dgm:cxn modelId="{A36221F4-2798-4F58-8E4B-E5F4FF86D44B}" type="presParOf" srcId="{88F1615F-A2B8-44F1-983D-17BED53AA749}" destId="{EF233F81-E447-4758-A3E3-29C69A11A958}" srcOrd="18" destOrd="0" presId="urn:microsoft.com/office/officeart/2005/8/layout/radial6"/>
    <dgm:cxn modelId="{89481927-5765-4B28-B97E-5575BA9654A9}" type="presParOf" srcId="{88F1615F-A2B8-44F1-983D-17BED53AA749}" destId="{3CA3BB10-1C10-4C06-A7DA-7B32A2362A16}" srcOrd="19" destOrd="0" presId="urn:microsoft.com/office/officeart/2005/8/layout/radial6"/>
    <dgm:cxn modelId="{9810CB61-612E-4DCF-82CE-08C54610D1ED}" type="presParOf" srcId="{88F1615F-A2B8-44F1-983D-17BED53AA749}" destId="{CE9128FA-91FD-410C-8C21-0165CB94F5E7}" srcOrd="20" destOrd="0" presId="urn:microsoft.com/office/officeart/2005/8/layout/radial6"/>
    <dgm:cxn modelId="{941EFFF0-7C95-4B17-8F6A-9FDCABF9ACE5}" type="presParOf" srcId="{88F1615F-A2B8-44F1-983D-17BED53AA749}" destId="{087F1D91-7EF9-4966-AE63-50732AEF40B2}" srcOrd="21"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7F1D91-7EF9-4966-AE63-50732AEF40B2}">
      <dsp:nvSpPr>
        <dsp:cNvPr id="0" name=""/>
        <dsp:cNvSpPr/>
      </dsp:nvSpPr>
      <dsp:spPr>
        <a:xfrm>
          <a:off x="2375387" y="543778"/>
          <a:ext cx="4305083" cy="4305083"/>
        </a:xfrm>
        <a:prstGeom prst="blockArc">
          <a:avLst>
            <a:gd name="adj1" fmla="val 13113302"/>
            <a:gd name="adj2" fmla="val 16272619"/>
            <a:gd name="adj3" fmla="val 3905"/>
          </a:avLst>
        </a:prstGeom>
        <a:gradFill rotWithShape="0">
          <a:gsLst>
            <a:gs pos="0">
              <a:schemeClr val="accent1">
                <a:shade val="90000"/>
                <a:hueOff val="107175"/>
                <a:satOff val="-1979"/>
                <a:lumOff val="9179"/>
                <a:alphaOff val="0"/>
                <a:shade val="51000"/>
                <a:satMod val="130000"/>
              </a:schemeClr>
            </a:gs>
            <a:gs pos="80000">
              <a:schemeClr val="accent1">
                <a:shade val="90000"/>
                <a:hueOff val="107175"/>
                <a:satOff val="-1979"/>
                <a:lumOff val="9179"/>
                <a:alphaOff val="0"/>
                <a:shade val="93000"/>
                <a:satMod val="130000"/>
              </a:schemeClr>
            </a:gs>
            <a:gs pos="100000">
              <a:schemeClr val="accent1">
                <a:shade val="90000"/>
                <a:hueOff val="107175"/>
                <a:satOff val="-1979"/>
                <a:lumOff val="9179"/>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F233F81-E447-4758-A3E3-29C69A11A958}">
      <dsp:nvSpPr>
        <dsp:cNvPr id="0" name=""/>
        <dsp:cNvSpPr/>
      </dsp:nvSpPr>
      <dsp:spPr>
        <a:xfrm>
          <a:off x="2409359" y="499985"/>
          <a:ext cx="4305083" cy="4305083"/>
        </a:xfrm>
        <a:prstGeom prst="blockArc">
          <a:avLst>
            <a:gd name="adj1" fmla="val 9954429"/>
            <a:gd name="adj2" fmla="val 13023019"/>
            <a:gd name="adj3" fmla="val 3905"/>
          </a:avLst>
        </a:prstGeom>
        <a:gradFill rotWithShape="0">
          <a:gsLst>
            <a:gs pos="0">
              <a:schemeClr val="accent1">
                <a:shade val="90000"/>
                <a:hueOff val="214350"/>
                <a:satOff val="-3958"/>
                <a:lumOff val="18358"/>
                <a:alphaOff val="0"/>
                <a:shade val="51000"/>
                <a:satMod val="130000"/>
              </a:schemeClr>
            </a:gs>
            <a:gs pos="80000">
              <a:schemeClr val="accent1">
                <a:shade val="90000"/>
                <a:hueOff val="214350"/>
                <a:satOff val="-3958"/>
                <a:lumOff val="18358"/>
                <a:alphaOff val="0"/>
                <a:shade val="93000"/>
                <a:satMod val="130000"/>
              </a:schemeClr>
            </a:gs>
            <a:gs pos="100000">
              <a:schemeClr val="accent1">
                <a:shade val="90000"/>
                <a:hueOff val="214350"/>
                <a:satOff val="-3958"/>
                <a:lumOff val="1835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ADBE58D-9763-4AE4-9FE0-E4029377CC79}">
      <dsp:nvSpPr>
        <dsp:cNvPr id="0" name=""/>
        <dsp:cNvSpPr/>
      </dsp:nvSpPr>
      <dsp:spPr>
        <a:xfrm>
          <a:off x="2419966" y="544249"/>
          <a:ext cx="4305083" cy="4305083"/>
        </a:xfrm>
        <a:prstGeom prst="blockArc">
          <a:avLst>
            <a:gd name="adj1" fmla="val 6942857"/>
            <a:gd name="adj2" fmla="val 10028571"/>
            <a:gd name="adj3" fmla="val 3905"/>
          </a:avLst>
        </a:prstGeom>
        <a:gradFill rotWithShape="0">
          <a:gsLst>
            <a:gs pos="0">
              <a:schemeClr val="accent1">
                <a:shade val="90000"/>
                <a:hueOff val="321524"/>
                <a:satOff val="-5937"/>
                <a:lumOff val="27537"/>
                <a:alphaOff val="0"/>
                <a:shade val="51000"/>
                <a:satMod val="130000"/>
              </a:schemeClr>
            </a:gs>
            <a:gs pos="80000">
              <a:schemeClr val="accent1">
                <a:shade val="90000"/>
                <a:hueOff val="321524"/>
                <a:satOff val="-5937"/>
                <a:lumOff val="27537"/>
                <a:alphaOff val="0"/>
                <a:shade val="93000"/>
                <a:satMod val="130000"/>
              </a:schemeClr>
            </a:gs>
            <a:gs pos="100000">
              <a:schemeClr val="accent1">
                <a:shade val="90000"/>
                <a:hueOff val="321524"/>
                <a:satOff val="-5937"/>
                <a:lumOff val="27537"/>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CB96E76-A3A3-4C63-9D2C-F02D41748DD9}">
      <dsp:nvSpPr>
        <dsp:cNvPr id="0" name=""/>
        <dsp:cNvSpPr/>
      </dsp:nvSpPr>
      <dsp:spPr>
        <a:xfrm>
          <a:off x="2419966" y="544249"/>
          <a:ext cx="4305083" cy="4305083"/>
        </a:xfrm>
        <a:prstGeom prst="blockArc">
          <a:avLst>
            <a:gd name="adj1" fmla="val 3857143"/>
            <a:gd name="adj2" fmla="val 6942857"/>
            <a:gd name="adj3" fmla="val 3905"/>
          </a:avLst>
        </a:prstGeom>
        <a:gradFill rotWithShape="0">
          <a:gsLst>
            <a:gs pos="0">
              <a:schemeClr val="accent1">
                <a:shade val="90000"/>
                <a:hueOff val="321524"/>
                <a:satOff val="-5937"/>
                <a:lumOff val="27537"/>
                <a:alphaOff val="0"/>
                <a:shade val="51000"/>
                <a:satMod val="130000"/>
              </a:schemeClr>
            </a:gs>
            <a:gs pos="80000">
              <a:schemeClr val="accent1">
                <a:shade val="90000"/>
                <a:hueOff val="321524"/>
                <a:satOff val="-5937"/>
                <a:lumOff val="27537"/>
                <a:alphaOff val="0"/>
                <a:shade val="93000"/>
                <a:satMod val="130000"/>
              </a:schemeClr>
            </a:gs>
            <a:gs pos="100000">
              <a:schemeClr val="accent1">
                <a:shade val="90000"/>
                <a:hueOff val="321524"/>
                <a:satOff val="-5937"/>
                <a:lumOff val="27537"/>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AE54CC3-C515-4A5C-B100-513490876321}">
      <dsp:nvSpPr>
        <dsp:cNvPr id="0" name=""/>
        <dsp:cNvSpPr/>
      </dsp:nvSpPr>
      <dsp:spPr>
        <a:xfrm>
          <a:off x="2419966" y="544249"/>
          <a:ext cx="4305083" cy="4305083"/>
        </a:xfrm>
        <a:prstGeom prst="blockArc">
          <a:avLst>
            <a:gd name="adj1" fmla="val 771429"/>
            <a:gd name="adj2" fmla="val 3857143"/>
            <a:gd name="adj3" fmla="val 3905"/>
          </a:avLst>
        </a:prstGeom>
        <a:gradFill rotWithShape="0">
          <a:gsLst>
            <a:gs pos="0">
              <a:schemeClr val="accent1">
                <a:shade val="90000"/>
                <a:hueOff val="214350"/>
                <a:satOff val="-3958"/>
                <a:lumOff val="18358"/>
                <a:alphaOff val="0"/>
                <a:shade val="51000"/>
                <a:satMod val="130000"/>
              </a:schemeClr>
            </a:gs>
            <a:gs pos="80000">
              <a:schemeClr val="accent1">
                <a:shade val="90000"/>
                <a:hueOff val="214350"/>
                <a:satOff val="-3958"/>
                <a:lumOff val="18358"/>
                <a:alphaOff val="0"/>
                <a:shade val="93000"/>
                <a:satMod val="130000"/>
              </a:schemeClr>
            </a:gs>
            <a:gs pos="100000">
              <a:schemeClr val="accent1">
                <a:shade val="90000"/>
                <a:hueOff val="214350"/>
                <a:satOff val="-3958"/>
                <a:lumOff val="1835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D7596A2-731E-441D-9A72-CFF986FF4E28}">
      <dsp:nvSpPr>
        <dsp:cNvPr id="0" name=""/>
        <dsp:cNvSpPr/>
      </dsp:nvSpPr>
      <dsp:spPr>
        <a:xfrm>
          <a:off x="2419966" y="544249"/>
          <a:ext cx="4305083" cy="4305083"/>
        </a:xfrm>
        <a:prstGeom prst="blockArc">
          <a:avLst>
            <a:gd name="adj1" fmla="val 19285714"/>
            <a:gd name="adj2" fmla="val 771429"/>
            <a:gd name="adj3" fmla="val 3905"/>
          </a:avLst>
        </a:prstGeom>
        <a:gradFill rotWithShape="0">
          <a:gsLst>
            <a:gs pos="0">
              <a:schemeClr val="accent1">
                <a:shade val="90000"/>
                <a:hueOff val="107175"/>
                <a:satOff val="-1979"/>
                <a:lumOff val="9179"/>
                <a:alphaOff val="0"/>
                <a:shade val="51000"/>
                <a:satMod val="130000"/>
              </a:schemeClr>
            </a:gs>
            <a:gs pos="80000">
              <a:schemeClr val="accent1">
                <a:shade val="90000"/>
                <a:hueOff val="107175"/>
                <a:satOff val="-1979"/>
                <a:lumOff val="9179"/>
                <a:alphaOff val="0"/>
                <a:shade val="93000"/>
                <a:satMod val="130000"/>
              </a:schemeClr>
            </a:gs>
            <a:gs pos="100000">
              <a:schemeClr val="accent1">
                <a:shade val="90000"/>
                <a:hueOff val="107175"/>
                <a:satOff val="-1979"/>
                <a:lumOff val="9179"/>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7E06A4E-3BDD-44A3-A94B-950E2527A60F}">
      <dsp:nvSpPr>
        <dsp:cNvPr id="0" name=""/>
        <dsp:cNvSpPr/>
      </dsp:nvSpPr>
      <dsp:spPr>
        <a:xfrm>
          <a:off x="2419966" y="544249"/>
          <a:ext cx="4305083" cy="4305083"/>
        </a:xfrm>
        <a:prstGeom prst="blockArc">
          <a:avLst>
            <a:gd name="adj1" fmla="val 16200000"/>
            <a:gd name="adj2" fmla="val 19285714"/>
            <a:gd name="adj3" fmla="val 3905"/>
          </a:avLst>
        </a:prstGeom>
        <a:gradFill rotWithShape="0">
          <a:gsLst>
            <a:gs pos="0">
              <a:schemeClr val="accent1">
                <a:shade val="90000"/>
                <a:hueOff val="0"/>
                <a:satOff val="0"/>
                <a:lumOff val="0"/>
                <a:alphaOff val="0"/>
                <a:shade val="51000"/>
                <a:satMod val="130000"/>
              </a:schemeClr>
            </a:gs>
            <a:gs pos="80000">
              <a:schemeClr val="accent1">
                <a:shade val="90000"/>
                <a:hueOff val="0"/>
                <a:satOff val="0"/>
                <a:lumOff val="0"/>
                <a:alphaOff val="0"/>
                <a:shade val="93000"/>
                <a:satMod val="130000"/>
              </a:schemeClr>
            </a:gs>
            <a:gs pos="100000">
              <a:schemeClr val="accent1">
                <a:shade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FF87BE7-29F8-4EEA-A1E2-558A1E6F93F8}">
      <dsp:nvSpPr>
        <dsp:cNvPr id="0" name=""/>
        <dsp:cNvSpPr/>
      </dsp:nvSpPr>
      <dsp:spPr>
        <a:xfrm>
          <a:off x="3510074" y="1656089"/>
          <a:ext cx="2124866" cy="2081403"/>
        </a:xfrm>
        <a:prstGeom prst="ellipse">
          <a:avLst/>
        </a:prstGeom>
        <a:gradFill rotWithShape="0">
          <a:gsLst>
            <a:gs pos="0">
              <a:schemeClr val="accent1">
                <a:shade val="60000"/>
                <a:hueOff val="0"/>
                <a:satOff val="0"/>
                <a:lumOff val="0"/>
                <a:alphaOff val="0"/>
                <a:shade val="51000"/>
                <a:satMod val="130000"/>
              </a:schemeClr>
            </a:gs>
            <a:gs pos="80000">
              <a:schemeClr val="accent1">
                <a:shade val="60000"/>
                <a:hueOff val="0"/>
                <a:satOff val="0"/>
                <a:lumOff val="0"/>
                <a:alphaOff val="0"/>
                <a:shade val="93000"/>
                <a:satMod val="130000"/>
              </a:schemeClr>
            </a:gs>
            <a:gs pos="100000">
              <a:schemeClr val="accent1">
                <a:shade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nl-BE" sz="1600" b="1" kern="1200" dirty="0"/>
        </a:p>
      </dsp:txBody>
      <dsp:txXfrm>
        <a:off x="3821253" y="1960903"/>
        <a:ext cx="1502508" cy="1471775"/>
      </dsp:txXfrm>
    </dsp:sp>
    <dsp:sp modelId="{C23595D7-A918-4598-A107-DEEC5DE57506}">
      <dsp:nvSpPr>
        <dsp:cNvPr id="0" name=""/>
        <dsp:cNvSpPr/>
      </dsp:nvSpPr>
      <dsp:spPr>
        <a:xfrm>
          <a:off x="3988776" y="2546"/>
          <a:ext cx="1167463" cy="1167463"/>
        </a:xfrm>
        <a:prstGeom prst="ellipse">
          <a:avLst/>
        </a:prstGeom>
        <a:gradFill rotWithShape="0">
          <a:gsLst>
            <a:gs pos="0">
              <a:schemeClr val="accent1">
                <a:shade val="50000"/>
                <a:hueOff val="0"/>
                <a:satOff val="0"/>
                <a:lumOff val="0"/>
                <a:alphaOff val="0"/>
                <a:shade val="51000"/>
                <a:satMod val="130000"/>
              </a:schemeClr>
            </a:gs>
            <a:gs pos="80000">
              <a:schemeClr val="accent1">
                <a:shade val="50000"/>
                <a:hueOff val="0"/>
                <a:satOff val="0"/>
                <a:lumOff val="0"/>
                <a:alphaOff val="0"/>
                <a:shade val="93000"/>
                <a:satMod val="130000"/>
              </a:schemeClr>
            </a:gs>
            <a:gs pos="100000">
              <a:schemeClr val="accent1">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nl-BE" sz="1100" b="1" kern="1200" dirty="0"/>
            <a:t>Kanaal-gemeentes</a:t>
          </a:r>
        </a:p>
      </dsp:txBody>
      <dsp:txXfrm>
        <a:off x="4159747" y="173517"/>
        <a:ext cx="825521" cy="825521"/>
      </dsp:txXfrm>
    </dsp:sp>
    <dsp:sp modelId="{90809C61-A03A-4216-9AA1-04F97C13E0E9}">
      <dsp:nvSpPr>
        <dsp:cNvPr id="0" name=""/>
        <dsp:cNvSpPr/>
      </dsp:nvSpPr>
      <dsp:spPr>
        <a:xfrm>
          <a:off x="5638841" y="797176"/>
          <a:ext cx="1167463" cy="1167463"/>
        </a:xfrm>
        <a:prstGeom prst="ellipse">
          <a:avLst/>
        </a:prstGeom>
        <a:gradFill rotWithShape="0">
          <a:gsLst>
            <a:gs pos="0">
              <a:schemeClr val="accent1">
                <a:shade val="50000"/>
                <a:hueOff val="103268"/>
                <a:satOff val="-2160"/>
                <a:lumOff val="12018"/>
                <a:alphaOff val="0"/>
                <a:shade val="51000"/>
                <a:satMod val="130000"/>
              </a:schemeClr>
            </a:gs>
            <a:gs pos="80000">
              <a:schemeClr val="accent1">
                <a:shade val="50000"/>
                <a:hueOff val="103268"/>
                <a:satOff val="-2160"/>
                <a:lumOff val="12018"/>
                <a:alphaOff val="0"/>
                <a:shade val="93000"/>
                <a:satMod val="130000"/>
              </a:schemeClr>
            </a:gs>
            <a:gs pos="100000">
              <a:schemeClr val="accent1">
                <a:shade val="50000"/>
                <a:hueOff val="103268"/>
                <a:satOff val="-2160"/>
                <a:lumOff val="1201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nl-BE" sz="1100" b="1" kern="1200" dirty="0"/>
            <a:t>Overheden</a:t>
          </a:r>
        </a:p>
        <a:p>
          <a:pPr marL="0" lvl="0" indent="0" algn="ctr" defTabSz="488950">
            <a:lnSpc>
              <a:spcPct val="90000"/>
            </a:lnSpc>
            <a:spcBef>
              <a:spcPct val="0"/>
            </a:spcBef>
            <a:spcAft>
              <a:spcPct val="35000"/>
            </a:spcAft>
            <a:buNone/>
          </a:pPr>
          <a:r>
            <a:rPr lang="nl-BE" sz="1100" b="1" kern="1200" dirty="0"/>
            <a:t>(EU-FED-VL)</a:t>
          </a:r>
        </a:p>
      </dsp:txBody>
      <dsp:txXfrm>
        <a:off x="5809812" y="968147"/>
        <a:ext cx="825521" cy="825521"/>
      </dsp:txXfrm>
    </dsp:sp>
    <dsp:sp modelId="{16CC79E6-2F43-4643-86D8-821CCBE8C778}">
      <dsp:nvSpPr>
        <dsp:cNvPr id="0" name=""/>
        <dsp:cNvSpPr/>
      </dsp:nvSpPr>
      <dsp:spPr>
        <a:xfrm>
          <a:off x="6046374" y="2582692"/>
          <a:ext cx="1167463" cy="1167463"/>
        </a:xfrm>
        <a:prstGeom prst="ellipse">
          <a:avLst/>
        </a:prstGeom>
        <a:gradFill rotWithShape="0">
          <a:gsLst>
            <a:gs pos="0">
              <a:schemeClr val="accent1">
                <a:shade val="50000"/>
                <a:hueOff val="206535"/>
                <a:satOff val="-4320"/>
                <a:lumOff val="24036"/>
                <a:alphaOff val="0"/>
                <a:shade val="51000"/>
                <a:satMod val="130000"/>
              </a:schemeClr>
            </a:gs>
            <a:gs pos="80000">
              <a:schemeClr val="accent1">
                <a:shade val="50000"/>
                <a:hueOff val="206535"/>
                <a:satOff val="-4320"/>
                <a:lumOff val="24036"/>
                <a:alphaOff val="0"/>
                <a:shade val="93000"/>
                <a:satMod val="130000"/>
              </a:schemeClr>
            </a:gs>
            <a:gs pos="100000">
              <a:schemeClr val="accent1">
                <a:shade val="50000"/>
                <a:hueOff val="206535"/>
                <a:satOff val="-4320"/>
                <a:lumOff val="2403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nl-BE" sz="1100" b="1" kern="1200" dirty="0"/>
            <a:t>Binnenvaart-sector</a:t>
          </a:r>
        </a:p>
      </dsp:txBody>
      <dsp:txXfrm>
        <a:off x="6217345" y="2753663"/>
        <a:ext cx="825521" cy="825521"/>
      </dsp:txXfrm>
    </dsp:sp>
    <dsp:sp modelId="{77367579-7154-4964-956E-C514F82829D7}">
      <dsp:nvSpPr>
        <dsp:cNvPr id="0" name=""/>
        <dsp:cNvSpPr/>
      </dsp:nvSpPr>
      <dsp:spPr>
        <a:xfrm>
          <a:off x="4904493" y="4014566"/>
          <a:ext cx="1167463" cy="1167463"/>
        </a:xfrm>
        <a:prstGeom prst="ellipse">
          <a:avLst/>
        </a:prstGeom>
        <a:gradFill rotWithShape="0">
          <a:gsLst>
            <a:gs pos="0">
              <a:schemeClr val="accent1">
                <a:shade val="50000"/>
                <a:hueOff val="309803"/>
                <a:satOff val="-6480"/>
                <a:lumOff val="36054"/>
                <a:alphaOff val="0"/>
                <a:shade val="51000"/>
                <a:satMod val="130000"/>
              </a:schemeClr>
            </a:gs>
            <a:gs pos="80000">
              <a:schemeClr val="accent1">
                <a:shade val="50000"/>
                <a:hueOff val="309803"/>
                <a:satOff val="-6480"/>
                <a:lumOff val="36054"/>
                <a:alphaOff val="0"/>
                <a:shade val="93000"/>
                <a:satMod val="130000"/>
              </a:schemeClr>
            </a:gs>
            <a:gs pos="100000">
              <a:schemeClr val="accent1">
                <a:shade val="50000"/>
                <a:hueOff val="309803"/>
                <a:satOff val="-6480"/>
                <a:lumOff val="3605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nl-BE" sz="1800" b="1" kern="1200" dirty="0"/>
            <a:t>…</a:t>
          </a:r>
        </a:p>
      </dsp:txBody>
      <dsp:txXfrm>
        <a:off x="5075464" y="4185537"/>
        <a:ext cx="825521" cy="825521"/>
      </dsp:txXfrm>
    </dsp:sp>
    <dsp:sp modelId="{603BCE98-6A43-44C6-8DFC-2B49C43B4800}">
      <dsp:nvSpPr>
        <dsp:cNvPr id="0" name=""/>
        <dsp:cNvSpPr/>
      </dsp:nvSpPr>
      <dsp:spPr>
        <a:xfrm>
          <a:off x="3073059" y="4014566"/>
          <a:ext cx="1167463" cy="1167463"/>
        </a:xfrm>
        <a:prstGeom prst="ellipse">
          <a:avLst/>
        </a:prstGeom>
        <a:gradFill rotWithShape="0">
          <a:gsLst>
            <a:gs pos="0">
              <a:schemeClr val="accent1">
                <a:shade val="50000"/>
                <a:hueOff val="309803"/>
                <a:satOff val="-6480"/>
                <a:lumOff val="36054"/>
                <a:alphaOff val="0"/>
                <a:shade val="51000"/>
                <a:satMod val="130000"/>
              </a:schemeClr>
            </a:gs>
            <a:gs pos="80000">
              <a:schemeClr val="accent1">
                <a:shade val="50000"/>
                <a:hueOff val="309803"/>
                <a:satOff val="-6480"/>
                <a:lumOff val="36054"/>
                <a:alphaOff val="0"/>
                <a:shade val="93000"/>
                <a:satMod val="130000"/>
              </a:schemeClr>
            </a:gs>
            <a:gs pos="100000">
              <a:schemeClr val="accent1">
                <a:shade val="50000"/>
                <a:hueOff val="309803"/>
                <a:satOff val="-6480"/>
                <a:lumOff val="3605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nl-BE" sz="1100" b="1" kern="1200" dirty="0" err="1"/>
            <a:t>Water-beheerders</a:t>
          </a:r>
          <a:endParaRPr lang="nl-BE" sz="1100" b="1" kern="1200" dirty="0"/>
        </a:p>
      </dsp:txBody>
      <dsp:txXfrm>
        <a:off x="3244030" y="4185537"/>
        <a:ext cx="825521" cy="825521"/>
      </dsp:txXfrm>
    </dsp:sp>
    <dsp:sp modelId="{B028DD5A-5839-4971-A731-510976400595}">
      <dsp:nvSpPr>
        <dsp:cNvPr id="0" name=""/>
        <dsp:cNvSpPr/>
      </dsp:nvSpPr>
      <dsp:spPr>
        <a:xfrm>
          <a:off x="1931178" y="2582692"/>
          <a:ext cx="1167463" cy="1167463"/>
        </a:xfrm>
        <a:prstGeom prst="ellipse">
          <a:avLst/>
        </a:prstGeom>
        <a:gradFill rotWithShape="0">
          <a:gsLst>
            <a:gs pos="0">
              <a:schemeClr val="accent1">
                <a:shade val="50000"/>
                <a:hueOff val="206535"/>
                <a:satOff val="-4320"/>
                <a:lumOff val="24036"/>
                <a:alphaOff val="0"/>
                <a:shade val="51000"/>
                <a:satMod val="130000"/>
              </a:schemeClr>
            </a:gs>
            <a:gs pos="80000">
              <a:schemeClr val="accent1">
                <a:shade val="50000"/>
                <a:hueOff val="206535"/>
                <a:satOff val="-4320"/>
                <a:lumOff val="24036"/>
                <a:alphaOff val="0"/>
                <a:shade val="93000"/>
                <a:satMod val="130000"/>
              </a:schemeClr>
            </a:gs>
            <a:gs pos="100000">
              <a:schemeClr val="accent1">
                <a:shade val="50000"/>
                <a:hueOff val="206535"/>
                <a:satOff val="-4320"/>
                <a:lumOff val="2403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nl-BE" sz="1100" b="1" kern="1200" dirty="0"/>
            <a:t>Bedrijven</a:t>
          </a:r>
        </a:p>
      </dsp:txBody>
      <dsp:txXfrm>
        <a:off x="2102149" y="2753663"/>
        <a:ext cx="825521" cy="825521"/>
      </dsp:txXfrm>
    </dsp:sp>
    <dsp:sp modelId="{3CA3BB10-1C10-4C06-A7DA-7B32A2362A16}">
      <dsp:nvSpPr>
        <dsp:cNvPr id="0" name=""/>
        <dsp:cNvSpPr/>
      </dsp:nvSpPr>
      <dsp:spPr>
        <a:xfrm>
          <a:off x="2271538" y="781924"/>
          <a:ext cx="1211896" cy="1197968"/>
        </a:xfrm>
        <a:prstGeom prst="ellipse">
          <a:avLst/>
        </a:prstGeom>
        <a:gradFill rotWithShape="0">
          <a:gsLst>
            <a:gs pos="0">
              <a:schemeClr val="accent1">
                <a:shade val="50000"/>
                <a:hueOff val="103268"/>
                <a:satOff val="-2160"/>
                <a:lumOff val="12018"/>
                <a:alphaOff val="0"/>
                <a:shade val="51000"/>
                <a:satMod val="130000"/>
              </a:schemeClr>
            </a:gs>
            <a:gs pos="80000">
              <a:schemeClr val="accent1">
                <a:shade val="50000"/>
                <a:hueOff val="103268"/>
                <a:satOff val="-2160"/>
                <a:lumOff val="12018"/>
                <a:alphaOff val="0"/>
                <a:shade val="93000"/>
                <a:satMod val="130000"/>
              </a:schemeClr>
            </a:gs>
            <a:gs pos="100000">
              <a:schemeClr val="accent1">
                <a:shade val="50000"/>
                <a:hueOff val="103268"/>
                <a:satOff val="-2160"/>
                <a:lumOff val="1201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nl-BE" sz="1100" b="1" kern="1200" dirty="0"/>
            <a:t>Recreanten</a:t>
          </a:r>
        </a:p>
      </dsp:txBody>
      <dsp:txXfrm>
        <a:off x="2449016" y="957362"/>
        <a:ext cx="856940" cy="847092"/>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8" Type="http://schemas.openxmlformats.org/officeDocument/2006/relationships/image" Target="../media/image31.wmf"/><Relationship Id="rId3" Type="http://schemas.openxmlformats.org/officeDocument/2006/relationships/image" Target="../media/image26.wmf"/><Relationship Id="rId7" Type="http://schemas.openxmlformats.org/officeDocument/2006/relationships/image" Target="../media/image30.wmf"/><Relationship Id="rId2" Type="http://schemas.openxmlformats.org/officeDocument/2006/relationships/image" Target="../media/image25.wmf"/><Relationship Id="rId1" Type="http://schemas.openxmlformats.org/officeDocument/2006/relationships/image" Target="../media/image24.wmf"/><Relationship Id="rId6" Type="http://schemas.openxmlformats.org/officeDocument/2006/relationships/image" Target="../media/image29.wmf"/><Relationship Id="rId5" Type="http://schemas.openxmlformats.org/officeDocument/2006/relationships/image" Target="../media/image28.wmf"/><Relationship Id="rId4" Type="http://schemas.openxmlformats.org/officeDocument/2006/relationships/image" Target="../media/image2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092" cy="497842"/>
          </a:xfrm>
          <a:prstGeom prst="rect">
            <a:avLst/>
          </a:prstGeom>
        </p:spPr>
        <p:txBody>
          <a:bodyPr vert="horz" lIns="92583" tIns="46292" rIns="92583" bIns="46292" rtlCol="0"/>
          <a:lstStyle>
            <a:lvl1pPr algn="l">
              <a:defRPr sz="1200"/>
            </a:lvl1pPr>
          </a:lstStyle>
          <a:p>
            <a:endParaRPr lang="nl-BE"/>
          </a:p>
        </p:txBody>
      </p:sp>
      <p:sp>
        <p:nvSpPr>
          <p:cNvPr id="3" name="Tijdelijke aanduiding voor datum 2"/>
          <p:cNvSpPr>
            <a:spLocks noGrp="1"/>
          </p:cNvSpPr>
          <p:nvPr>
            <p:ph type="dt" sz="quarter" idx="1"/>
          </p:nvPr>
        </p:nvSpPr>
        <p:spPr>
          <a:xfrm>
            <a:off x="3885275" y="0"/>
            <a:ext cx="2971092" cy="497842"/>
          </a:xfrm>
          <a:prstGeom prst="rect">
            <a:avLst/>
          </a:prstGeom>
        </p:spPr>
        <p:txBody>
          <a:bodyPr vert="horz" lIns="92583" tIns="46292" rIns="92583" bIns="46292" rtlCol="0"/>
          <a:lstStyle>
            <a:lvl1pPr algn="r">
              <a:defRPr sz="1200"/>
            </a:lvl1pPr>
          </a:lstStyle>
          <a:p>
            <a:fld id="{8E7E62B1-4EC6-46FD-8C41-32CF3418C81B}" type="datetimeFigureOut">
              <a:rPr lang="nl-BE" smtClean="0"/>
              <a:t>24/05/2022</a:t>
            </a:fld>
            <a:endParaRPr lang="nl-BE"/>
          </a:p>
        </p:txBody>
      </p:sp>
      <p:sp>
        <p:nvSpPr>
          <p:cNvPr id="4" name="Tijdelijke aanduiding voor voettekst 3"/>
          <p:cNvSpPr>
            <a:spLocks noGrp="1"/>
          </p:cNvSpPr>
          <p:nvPr>
            <p:ph type="ftr" sz="quarter" idx="2"/>
          </p:nvPr>
        </p:nvSpPr>
        <p:spPr>
          <a:xfrm>
            <a:off x="0" y="9446257"/>
            <a:ext cx="2971092" cy="497841"/>
          </a:xfrm>
          <a:prstGeom prst="rect">
            <a:avLst/>
          </a:prstGeom>
        </p:spPr>
        <p:txBody>
          <a:bodyPr vert="horz" lIns="92583" tIns="46292" rIns="92583" bIns="46292" rtlCol="0" anchor="b"/>
          <a:lstStyle>
            <a:lvl1pPr algn="l">
              <a:defRPr sz="1200"/>
            </a:lvl1pPr>
          </a:lstStyle>
          <a:p>
            <a:endParaRPr lang="nl-BE"/>
          </a:p>
        </p:txBody>
      </p:sp>
      <p:sp>
        <p:nvSpPr>
          <p:cNvPr id="5" name="Tijdelijke aanduiding voor dianummer 4"/>
          <p:cNvSpPr>
            <a:spLocks noGrp="1"/>
          </p:cNvSpPr>
          <p:nvPr>
            <p:ph type="sldNum" sz="quarter" idx="3"/>
          </p:nvPr>
        </p:nvSpPr>
        <p:spPr>
          <a:xfrm>
            <a:off x="3885275" y="9446257"/>
            <a:ext cx="2971092" cy="497841"/>
          </a:xfrm>
          <a:prstGeom prst="rect">
            <a:avLst/>
          </a:prstGeom>
        </p:spPr>
        <p:txBody>
          <a:bodyPr vert="horz" lIns="92583" tIns="46292" rIns="92583" bIns="46292" rtlCol="0" anchor="b"/>
          <a:lstStyle>
            <a:lvl1pPr algn="r">
              <a:defRPr sz="1200"/>
            </a:lvl1pPr>
          </a:lstStyle>
          <a:p>
            <a:fld id="{F0628B9A-C68B-4553-A913-B0D86E7EC6BE}" type="slidenum">
              <a:rPr lang="nl-BE" smtClean="0"/>
              <a:t>‹nr.›</a:t>
            </a:fld>
            <a:endParaRPr lang="nl-BE"/>
          </a:p>
        </p:txBody>
      </p:sp>
    </p:spTree>
    <p:extLst>
      <p:ext uri="{BB962C8B-B14F-4D97-AF65-F5344CB8AC3E}">
        <p14:creationId xmlns:p14="http://schemas.microsoft.com/office/powerpoint/2010/main" val="30271948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97285"/>
          </a:xfrm>
          <a:prstGeom prst="rect">
            <a:avLst/>
          </a:prstGeom>
        </p:spPr>
        <p:txBody>
          <a:bodyPr vert="horz" lIns="92583" tIns="46292" rIns="92583" bIns="46292"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97285"/>
          </a:xfrm>
          <a:prstGeom prst="rect">
            <a:avLst/>
          </a:prstGeom>
        </p:spPr>
        <p:txBody>
          <a:bodyPr vert="horz" lIns="92583" tIns="46292" rIns="92583" bIns="46292" rtlCol="0"/>
          <a:lstStyle>
            <a:lvl1pPr algn="r">
              <a:defRPr sz="1200"/>
            </a:lvl1pPr>
          </a:lstStyle>
          <a:p>
            <a:fld id="{177F0AB3-B915-4825-8B46-63AADFD8CA3B}" type="datetimeFigureOut">
              <a:rPr lang="nl-BE" smtClean="0"/>
              <a:t>24/05/2022</a:t>
            </a:fld>
            <a:endParaRPr lang="nl-BE"/>
          </a:p>
        </p:txBody>
      </p:sp>
      <p:sp>
        <p:nvSpPr>
          <p:cNvPr id="4" name="Tijdelijke aanduiding voor dia-afbeelding 3"/>
          <p:cNvSpPr>
            <a:spLocks noGrp="1" noRot="1" noChangeAspect="1"/>
          </p:cNvSpPr>
          <p:nvPr>
            <p:ph type="sldImg" idx="2"/>
          </p:nvPr>
        </p:nvSpPr>
        <p:spPr>
          <a:xfrm>
            <a:off x="942975" y="746125"/>
            <a:ext cx="4972050" cy="3729038"/>
          </a:xfrm>
          <a:prstGeom prst="rect">
            <a:avLst/>
          </a:prstGeom>
          <a:noFill/>
          <a:ln w="12700">
            <a:solidFill>
              <a:prstClr val="black"/>
            </a:solidFill>
          </a:ln>
        </p:spPr>
        <p:txBody>
          <a:bodyPr vert="horz" lIns="92583" tIns="46292" rIns="92583" bIns="46292" rtlCol="0" anchor="ctr"/>
          <a:lstStyle/>
          <a:p>
            <a:endParaRPr lang="nl-BE"/>
          </a:p>
        </p:txBody>
      </p:sp>
      <p:sp>
        <p:nvSpPr>
          <p:cNvPr id="5" name="Tijdelijke aanduiding voor notities 4"/>
          <p:cNvSpPr>
            <a:spLocks noGrp="1"/>
          </p:cNvSpPr>
          <p:nvPr>
            <p:ph type="body" sz="quarter" idx="3"/>
          </p:nvPr>
        </p:nvSpPr>
        <p:spPr>
          <a:xfrm>
            <a:off x="685800" y="4724203"/>
            <a:ext cx="5486400" cy="4475559"/>
          </a:xfrm>
          <a:prstGeom prst="rect">
            <a:avLst/>
          </a:prstGeom>
        </p:spPr>
        <p:txBody>
          <a:bodyPr vert="horz" lIns="92583" tIns="46292" rIns="92583" bIns="46292"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9446677"/>
            <a:ext cx="2971800" cy="497285"/>
          </a:xfrm>
          <a:prstGeom prst="rect">
            <a:avLst/>
          </a:prstGeom>
        </p:spPr>
        <p:txBody>
          <a:bodyPr vert="horz" lIns="92583" tIns="46292" rIns="92583" bIns="46292"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9446677"/>
            <a:ext cx="2971800" cy="497285"/>
          </a:xfrm>
          <a:prstGeom prst="rect">
            <a:avLst/>
          </a:prstGeom>
        </p:spPr>
        <p:txBody>
          <a:bodyPr vert="horz" lIns="92583" tIns="46292" rIns="92583" bIns="46292" rtlCol="0" anchor="b"/>
          <a:lstStyle>
            <a:lvl1pPr algn="r">
              <a:defRPr sz="1200"/>
            </a:lvl1pPr>
          </a:lstStyle>
          <a:p>
            <a:fld id="{59A78679-57E4-4A90-9A7A-9CCA606F460E}" type="slidenum">
              <a:rPr lang="nl-BE" smtClean="0"/>
              <a:t>‹nr.›</a:t>
            </a:fld>
            <a:endParaRPr lang="nl-BE"/>
          </a:p>
        </p:txBody>
      </p:sp>
    </p:spTree>
    <p:extLst>
      <p:ext uri="{BB962C8B-B14F-4D97-AF65-F5344CB8AC3E}">
        <p14:creationId xmlns:p14="http://schemas.microsoft.com/office/powerpoint/2010/main" val="14845995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Er werd een projectstructuur uitgetekend en een projectportfolio van een honderdtal fusieprojecten opgezet met als focus enerzijds het operationaliseren van de nieuwe organisatie en anderzijds het waarborgen van de continuïteit van de dienstverlening. </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Het zou ons te ver leiden om bij de realisaties en stappen uit al die projecten stil te staan maar toch geef ik graag het h</a:t>
            </a:r>
            <a:r>
              <a:rPr lang="nl-BE" dirty="0"/>
              <a:t>et fusietraject in grote lijnen aan de hand van een tijdslijn met enkele (juridische) mijlpalen mee:</a:t>
            </a:r>
          </a:p>
          <a:p>
            <a:endParaRPr lang="nl-BE"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200" kern="1200" dirty="0">
                <a:solidFill>
                  <a:schemeClr val="tx1"/>
                </a:solidFill>
                <a:effectLst/>
                <a:latin typeface="+mn-lt"/>
                <a:ea typeface="+mn-ea"/>
                <a:cs typeface="+mn-cs"/>
              </a:rPr>
              <a:t>In haar Regeerakkoord 2014-2019 heeft de Vlaamse Regering aangekondigd te zullen overgaan tot de fusie van twee agentschappen van de Vlaamse overheid, met name, enerzijds, de EVA Waterwegen en Zeekanaal NV, en, anderzijds, de EVA NV De Scheepvaart.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kern="1200" dirty="0">
                <a:solidFill>
                  <a:schemeClr val="tx1"/>
                </a:solidFill>
                <a:effectLst/>
                <a:latin typeface="+mn-lt"/>
                <a:ea typeface="+mn-ea"/>
                <a:cs typeface="+mn-cs"/>
              </a:rPr>
              <a:t>De Vlaamse Regering duidde op 29 mei 2015 de heer Leo Clinckers aan als transitie-manager om de fusie uit het regeerakkoord te realiseren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dirty="0"/>
              <a:t>In navolging van de goedgekeurde conceptnota en het goedgekeurde decreet door de Vlaamse regering op resp. 19/02/2016 en 23/12/2016 verliep de fusieoperatie gefaseerd.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dirty="0"/>
              <a:t>De ééngemaakte afdeling Algemene Ondersteuning is reeds sinds 1 januari 2017 operationeel worden waardoor de nieuwe organisatie al over effectieve slagkracht kon beschikken op het vlak van HRM, ICT, financiën en facility.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dirty="0"/>
              <a:t>De Vlaamse Waterweg nv is ontstaan uit één van de bestaande organisatie, m.n. nv De Scheepvaart, op 10 februari 2017. In de periode tot 31 december 2017 werd dan het verdere fusietraject doorlopen.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dirty="0"/>
              <a:t>De eigenlijke gefusioneerde organisatie komt tot stand uiterlijk 31 december 2017.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kern="1200" dirty="0">
                <a:solidFill>
                  <a:schemeClr val="tx1"/>
                </a:solidFill>
                <a:effectLst/>
                <a:latin typeface="+mn-lt"/>
                <a:ea typeface="+mn-ea"/>
                <a:cs typeface="+mn-cs"/>
              </a:rPr>
              <a:t>De hoofdzetel werd vastgesteld op Hasselt. Dit zal evenwel niet beletten om de regionale inplantingen gespreid over het werkingsgebied in De Vlaamse Waterweg nv, te behouden.</a:t>
            </a:r>
            <a:endParaRPr lang="nl-BE" sz="1200" dirty="0"/>
          </a:p>
          <a:p>
            <a:endParaRPr lang="nl-BE" dirty="0"/>
          </a:p>
          <a:p>
            <a:endParaRPr lang="nl-BE" dirty="0"/>
          </a:p>
        </p:txBody>
      </p:sp>
      <p:sp>
        <p:nvSpPr>
          <p:cNvPr id="4" name="Tijdelijke aanduiding voor dianummer 3"/>
          <p:cNvSpPr>
            <a:spLocks noGrp="1"/>
          </p:cNvSpPr>
          <p:nvPr>
            <p:ph type="sldNum" sz="quarter" idx="10"/>
          </p:nvPr>
        </p:nvSpPr>
        <p:spPr/>
        <p:txBody>
          <a:bodyPr/>
          <a:lstStyle/>
          <a:p>
            <a:fld id="{FF3D89F4-8726-472D-AF60-215126A01157}" type="slidenum">
              <a:rPr lang="nl-BE" smtClean="0"/>
              <a:t>2</a:t>
            </a:fld>
            <a:endParaRPr lang="nl-BE"/>
          </a:p>
        </p:txBody>
      </p:sp>
    </p:spTree>
    <p:extLst>
      <p:ext uri="{BB962C8B-B14F-4D97-AF65-F5344CB8AC3E}">
        <p14:creationId xmlns:p14="http://schemas.microsoft.com/office/powerpoint/2010/main" val="2522003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192338" y="474663"/>
            <a:ext cx="4679950" cy="3509962"/>
          </a:xfrm>
        </p:spPr>
      </p:sp>
      <p:sp>
        <p:nvSpPr>
          <p:cNvPr id="3" name="Tijdelijke aanduiding voor notities 2"/>
          <p:cNvSpPr>
            <a:spLocks noGrp="1"/>
          </p:cNvSpPr>
          <p:nvPr>
            <p:ph type="body" idx="1"/>
          </p:nvPr>
        </p:nvSpPr>
        <p:spPr/>
        <p:txBody>
          <a:bodyPr/>
          <a:lstStyle/>
          <a:p>
            <a:pPr lvl="0"/>
            <a:endParaRPr lang="nl-BE" sz="1300" dirty="0"/>
          </a:p>
        </p:txBody>
      </p:sp>
      <p:sp>
        <p:nvSpPr>
          <p:cNvPr id="4" name="Tijdelijke aanduiding voor dianummer 3"/>
          <p:cNvSpPr>
            <a:spLocks noGrp="1"/>
          </p:cNvSpPr>
          <p:nvPr>
            <p:ph type="sldNum" sz="quarter" idx="10"/>
          </p:nvPr>
        </p:nvSpPr>
        <p:spPr/>
        <p:txBody>
          <a:bodyPr/>
          <a:lstStyle/>
          <a:p>
            <a:pPr defTabSz="910011">
              <a:defRPr/>
            </a:pPr>
            <a:fld id="{72B9C7C9-094B-4520-8AE3-D6A7DC8E3A87}" type="slidenum">
              <a:rPr lang="nl-BE" sz="1000">
                <a:solidFill>
                  <a:prstClr val="black"/>
                </a:solidFill>
                <a:latin typeface="Calibri"/>
              </a:rPr>
              <a:pPr defTabSz="910011">
                <a:defRPr/>
              </a:pPr>
              <a:t>11</a:t>
            </a:fld>
            <a:endParaRPr lang="nl-BE" sz="1000">
              <a:solidFill>
                <a:prstClr val="black"/>
              </a:solidFill>
              <a:latin typeface="Calibri"/>
            </a:endParaRPr>
          </a:p>
        </p:txBody>
      </p:sp>
    </p:spTree>
    <p:extLst>
      <p:ext uri="{BB962C8B-B14F-4D97-AF65-F5344CB8AC3E}">
        <p14:creationId xmlns:p14="http://schemas.microsoft.com/office/powerpoint/2010/main" val="2081657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Niet enkel bieden we water aan voor het faciliteren van het scheepvaartverkeer, maar bieden we ook water aan voor landbouw, industrie, drinkwater natuur. Dus bij alle maatregelen die we nemen moeten we rekening houden met deze multifunctionaliteit</a:t>
            </a:r>
          </a:p>
        </p:txBody>
      </p:sp>
      <p:sp>
        <p:nvSpPr>
          <p:cNvPr id="4" name="Tijdelijke aanduiding voor dianummer 3"/>
          <p:cNvSpPr>
            <a:spLocks noGrp="1"/>
          </p:cNvSpPr>
          <p:nvPr>
            <p:ph type="sldNum" sz="quarter" idx="5"/>
          </p:nvPr>
        </p:nvSpPr>
        <p:spPr/>
        <p:txBody>
          <a:bodyPr/>
          <a:lstStyle/>
          <a:p>
            <a:fld id="{3A3AAD1F-436E-416A-B866-B0877AFE914E}" type="slidenum">
              <a:rPr lang="nl-BE" smtClean="0"/>
              <a:t>12</a:t>
            </a:fld>
            <a:endParaRPr lang="nl-BE"/>
          </a:p>
        </p:txBody>
      </p:sp>
    </p:spTree>
    <p:extLst>
      <p:ext uri="{BB962C8B-B14F-4D97-AF65-F5344CB8AC3E}">
        <p14:creationId xmlns:p14="http://schemas.microsoft.com/office/powerpoint/2010/main" val="30886143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27263" y="476250"/>
            <a:ext cx="4689475" cy="3516313"/>
          </a:xfrm>
        </p:spPr>
      </p:sp>
      <p:sp>
        <p:nvSpPr>
          <p:cNvPr id="3" name="Tijdelijke aanduiding voor notities 2"/>
          <p:cNvSpPr>
            <a:spLocks noGrp="1"/>
          </p:cNvSpPr>
          <p:nvPr>
            <p:ph type="body" idx="1"/>
          </p:nvPr>
        </p:nvSpPr>
        <p:spPr/>
        <p:txBody>
          <a:bodyPr/>
          <a:lstStyle/>
          <a:p>
            <a:pPr lvl="0"/>
            <a:endParaRPr lang="nl-BE" sz="1300"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B9C7C9-094B-4520-8AE3-D6A7DC8E3A87}" type="slidenum">
              <a:rPr kumimoji="0" lang="nl-BE" sz="10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l-BE" sz="10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4451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192338" y="474663"/>
            <a:ext cx="4679950" cy="3509962"/>
          </a:xfrm>
        </p:spPr>
      </p:sp>
      <p:sp>
        <p:nvSpPr>
          <p:cNvPr id="3" name="Tijdelijke aanduiding voor notities 2"/>
          <p:cNvSpPr>
            <a:spLocks noGrp="1"/>
          </p:cNvSpPr>
          <p:nvPr>
            <p:ph type="body" idx="1"/>
          </p:nvPr>
        </p:nvSpPr>
        <p:spPr/>
        <p:txBody>
          <a:bodyPr/>
          <a:lstStyle/>
          <a:p>
            <a:pPr lvl="0"/>
            <a:endParaRPr lang="nl-BE" sz="1300" dirty="0"/>
          </a:p>
        </p:txBody>
      </p:sp>
      <p:sp>
        <p:nvSpPr>
          <p:cNvPr id="4" name="Tijdelijke aanduiding voor dianummer 3"/>
          <p:cNvSpPr>
            <a:spLocks noGrp="1"/>
          </p:cNvSpPr>
          <p:nvPr>
            <p:ph type="sldNum" sz="quarter" idx="10"/>
          </p:nvPr>
        </p:nvSpPr>
        <p:spPr/>
        <p:txBody>
          <a:bodyPr/>
          <a:lstStyle/>
          <a:p>
            <a:pPr defTabSz="910011">
              <a:defRPr/>
            </a:pPr>
            <a:fld id="{72B9C7C9-094B-4520-8AE3-D6A7DC8E3A87}" type="slidenum">
              <a:rPr lang="nl-BE" sz="1000">
                <a:solidFill>
                  <a:prstClr val="black"/>
                </a:solidFill>
                <a:latin typeface="Calibri"/>
              </a:rPr>
              <a:pPr defTabSz="910011">
                <a:defRPr/>
              </a:pPr>
              <a:t>16</a:t>
            </a:fld>
            <a:endParaRPr lang="nl-BE" sz="1000">
              <a:solidFill>
                <a:prstClr val="black"/>
              </a:solidFill>
              <a:latin typeface="Calibri"/>
            </a:endParaRPr>
          </a:p>
        </p:txBody>
      </p:sp>
    </p:spTree>
    <p:extLst>
      <p:ext uri="{BB962C8B-B14F-4D97-AF65-F5344CB8AC3E}">
        <p14:creationId xmlns:p14="http://schemas.microsoft.com/office/powerpoint/2010/main" val="4984714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Quasi alle bevaarbare waterwegen vallen onder onze bevoegdheid. Ruwweg: enkel de toegangen tot de (zee)havens niet.</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CEMT-klassen </a:t>
            </a:r>
            <a:r>
              <a:rPr lang="nl-BE" dirty="0">
                <a:sym typeface="Wingdings" panose="05000000000000000000" pitchFamily="2" charset="2"/>
              </a:rPr>
              <a:t> grote assen, maar ook heel wat kleinere waterwegen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sym typeface="Wingdings" panose="05000000000000000000" pitchFamily="2" charset="2"/>
              </a:rPr>
              <a:t>Afbeelding = vervoerregio’s (</a:t>
            </a:r>
            <a:r>
              <a:rPr lang="nl-BE" dirty="0" err="1">
                <a:sym typeface="Wingdings" panose="05000000000000000000" pitchFamily="2" charset="2"/>
              </a:rPr>
              <a:t>oa</a:t>
            </a:r>
            <a:r>
              <a:rPr lang="nl-BE" dirty="0">
                <a:sym typeface="Wingdings" panose="05000000000000000000" pitchFamily="2" charset="2"/>
              </a:rPr>
              <a:t>. Limburg) + CEMT-klassen</a:t>
            </a:r>
            <a:endParaRPr lang="nl-BE" dirty="0"/>
          </a:p>
          <a:p>
            <a:endParaRPr lang="nl-BE" dirty="0"/>
          </a:p>
        </p:txBody>
      </p:sp>
      <p:sp>
        <p:nvSpPr>
          <p:cNvPr id="4" name="Tijdelijke aanduiding voor dianummer 3"/>
          <p:cNvSpPr>
            <a:spLocks noGrp="1"/>
          </p:cNvSpPr>
          <p:nvPr>
            <p:ph type="sldNum" sz="quarter" idx="5"/>
          </p:nvPr>
        </p:nvSpPr>
        <p:spPr/>
        <p:txBody>
          <a:bodyPr/>
          <a:lstStyle/>
          <a:p>
            <a:fld id="{746409AC-1942-4CE8-8AEE-DA25BF5F0F87}" type="slidenum">
              <a:rPr lang="nl-BE" smtClean="0"/>
              <a:t>17</a:t>
            </a:fld>
            <a:endParaRPr lang="nl-BE"/>
          </a:p>
        </p:txBody>
      </p:sp>
    </p:spTree>
    <p:extLst>
      <p:ext uri="{BB962C8B-B14F-4D97-AF65-F5344CB8AC3E}">
        <p14:creationId xmlns:p14="http://schemas.microsoft.com/office/powerpoint/2010/main" val="19095495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89BC7D53-EE21-44B5-9049-7729E936915C}" type="slidenum">
              <a:rPr lang="nl-BE" smtClean="0"/>
              <a:t>18</a:t>
            </a:fld>
            <a:endParaRPr lang="nl-BE"/>
          </a:p>
        </p:txBody>
      </p:sp>
    </p:spTree>
    <p:extLst>
      <p:ext uri="{BB962C8B-B14F-4D97-AF65-F5344CB8AC3E}">
        <p14:creationId xmlns:p14="http://schemas.microsoft.com/office/powerpoint/2010/main" val="2634180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De verbredingswerken </a:t>
            </a:r>
            <a:r>
              <a:rPr lang="nl-BE" dirty="0" err="1"/>
              <a:t>thv</a:t>
            </a:r>
            <a:r>
              <a:rPr lang="nl-BE" dirty="0"/>
              <a:t> de brug worden in het project omtrent de herbouw van de Theunisbrug opgenomen. De nieuwe oever is inmiddels gebouwd. De verbredingswerken zullen medio  worden opgestart en in het najaar worden afgerond.</a:t>
            </a:r>
          </a:p>
          <a:p>
            <a:r>
              <a:rPr lang="nl-BE" dirty="0"/>
              <a:t>De verbredingswerken in de rode arcering dienen in 2021 te worden aanbesteed. Daarvoor is er nog een minnelijke aankoop noodzakelijk. Deze onderhandelingen zijn heden lopende. De start van de werken is voorzien voor het voorjaar van 2022.</a:t>
            </a:r>
          </a:p>
        </p:txBody>
      </p:sp>
      <p:sp>
        <p:nvSpPr>
          <p:cNvPr id="4" name="Tijdelijke aanduiding voor dianummer 3"/>
          <p:cNvSpPr>
            <a:spLocks noGrp="1"/>
          </p:cNvSpPr>
          <p:nvPr>
            <p:ph type="sldNum" sz="quarter" idx="5"/>
          </p:nvPr>
        </p:nvSpPr>
        <p:spPr/>
        <p:txBody>
          <a:bodyPr/>
          <a:lstStyle/>
          <a:p>
            <a:fld id="{89BC7D53-EE21-44B5-9049-7729E936915C}" type="slidenum">
              <a:rPr lang="nl-BE" smtClean="0"/>
              <a:t>19</a:t>
            </a:fld>
            <a:endParaRPr lang="nl-BE"/>
          </a:p>
        </p:txBody>
      </p:sp>
    </p:spTree>
    <p:extLst>
      <p:ext uri="{BB962C8B-B14F-4D97-AF65-F5344CB8AC3E}">
        <p14:creationId xmlns:p14="http://schemas.microsoft.com/office/powerpoint/2010/main" val="17150568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De verbredingswerken </a:t>
            </a:r>
            <a:r>
              <a:rPr lang="nl-BE" dirty="0" err="1"/>
              <a:t>thv</a:t>
            </a:r>
            <a:r>
              <a:rPr lang="nl-BE" dirty="0"/>
              <a:t> de brug worden in het project omtrent de herbouw van de Theunisbrug opgenomen. De nieuwe oever is inmiddels gebouwd. De verbredingswerken zullen medio  worden opgestart en in het najaar worden afgerond.</a:t>
            </a:r>
          </a:p>
          <a:p>
            <a:r>
              <a:rPr lang="nl-BE" dirty="0"/>
              <a:t>De verbredingswerken in de rode arcering dienen in 2021 te worden aanbesteed. Daarvoor is er nog een minnelijke aankoop noodzakelijk. Deze onderhandelingen zijn heden lopende. De start van de werken is voorzien voor het voorjaar van 2022.</a:t>
            </a:r>
          </a:p>
        </p:txBody>
      </p:sp>
      <p:sp>
        <p:nvSpPr>
          <p:cNvPr id="4" name="Tijdelijke aanduiding voor dianummer 3"/>
          <p:cNvSpPr>
            <a:spLocks noGrp="1"/>
          </p:cNvSpPr>
          <p:nvPr>
            <p:ph type="sldNum" sz="quarter" idx="5"/>
          </p:nvPr>
        </p:nvSpPr>
        <p:spPr/>
        <p:txBody>
          <a:bodyPr/>
          <a:lstStyle/>
          <a:p>
            <a:fld id="{89BC7D53-EE21-44B5-9049-7729E936915C}" type="slidenum">
              <a:rPr lang="nl-BE" smtClean="0"/>
              <a:t>20</a:t>
            </a:fld>
            <a:endParaRPr lang="nl-BE"/>
          </a:p>
        </p:txBody>
      </p:sp>
    </p:spTree>
    <p:extLst>
      <p:ext uri="{BB962C8B-B14F-4D97-AF65-F5344CB8AC3E}">
        <p14:creationId xmlns:p14="http://schemas.microsoft.com/office/powerpoint/2010/main" val="17150568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r>
              <a:rPr lang="nl-BE" sz="1300" dirty="0"/>
              <a:t>-Foto 1 + 2 = Grondplan + montage brug Beringen</a:t>
            </a:r>
          </a:p>
          <a:p>
            <a:pPr lvl="0"/>
            <a:r>
              <a:rPr lang="nl-BE" sz="1300" dirty="0"/>
              <a:t>-Foto 3 = Theunisbrug</a:t>
            </a:r>
          </a:p>
          <a:p>
            <a:pPr lvl="0"/>
            <a:endParaRPr lang="nl-BE" sz="1300" dirty="0"/>
          </a:p>
          <a:p>
            <a:pPr algn="l"/>
            <a:r>
              <a:rPr lang="nl-BE" sz="1200" b="1" u="sng" dirty="0">
                <a:solidFill>
                  <a:schemeClr val="bg1"/>
                </a:solidFill>
              </a:rPr>
              <a:t>Opwaardering Albertkanaal</a:t>
            </a:r>
          </a:p>
          <a:p>
            <a:pPr algn="l"/>
            <a:r>
              <a:rPr lang="nl-BE" sz="1200" dirty="0"/>
              <a:t>Cruciale hinterlandverbinding voor haven Antwerpen. 40 miljoen ton vervoerde goederen economisch vlak. Verbinding met de haven van Luik (en de Maas).</a:t>
            </a:r>
            <a:br>
              <a:rPr lang="nl-BE" sz="1200" dirty="0"/>
            </a:br>
            <a:r>
              <a:rPr lang="nl-BE" sz="1200" dirty="0"/>
              <a:t>Het streefdoel is om het Albertkanaal in de nabije toekomst voor ondernemingen nog aantrekkelijker te maken om te investeren in economie en binnenvaart.</a:t>
            </a:r>
          </a:p>
          <a:p>
            <a:pPr lvl="0"/>
            <a:br>
              <a:rPr lang="nl-BE" sz="1200" dirty="0"/>
            </a:br>
            <a:r>
              <a:rPr lang="nl-BE" sz="1200" dirty="0"/>
              <a:t>Twee deelprojecten : </a:t>
            </a:r>
            <a:br>
              <a:rPr lang="nl-BE" sz="1200" dirty="0"/>
            </a:br>
            <a:r>
              <a:rPr lang="nl-BE" sz="1200" dirty="0"/>
              <a:t>~ bruggen verhogen naar doorvaarthoogte 9,10m (4 lagen containervaart). </a:t>
            </a:r>
            <a:r>
              <a:rPr lang="nl-BE" sz="1200" dirty="0">
                <a:sym typeface="Wingdings" panose="05000000000000000000" pitchFamily="2" charset="2"/>
              </a:rPr>
              <a:t> </a:t>
            </a:r>
            <a:r>
              <a:rPr lang="nl-BE" sz="1200" dirty="0"/>
              <a:t>Inmiddels zijn 50 van de 62 bruggen al verhoogd. Op schema om vanaf 2023 de eerste schepen met vier lagen containers over het Albertkanaal te laten varen.</a:t>
            </a:r>
          </a:p>
          <a:p>
            <a:pPr lvl="0"/>
            <a:r>
              <a:rPr lang="nl-BE" sz="1200" dirty="0"/>
              <a:t>~ verruiming vak Antwerpen-Wijnegem </a:t>
            </a:r>
            <a:r>
              <a:rPr lang="nl-BE" sz="1200" dirty="0">
                <a:sym typeface="Wingdings" panose="05000000000000000000" pitchFamily="2" charset="2"/>
              </a:rPr>
              <a:t> verbreden en verdiepen (50m naar 63m en 4,5m naar 6m)</a:t>
            </a:r>
            <a:endParaRPr lang="nl-BE" sz="1300" dirty="0"/>
          </a:p>
        </p:txBody>
      </p:sp>
      <p:sp>
        <p:nvSpPr>
          <p:cNvPr id="4" name="Tijdelijke aanduiding voor dianummer 3"/>
          <p:cNvSpPr>
            <a:spLocks noGrp="1"/>
          </p:cNvSpPr>
          <p:nvPr>
            <p:ph type="sldNum" sz="quarter" idx="10"/>
          </p:nvPr>
        </p:nvSpPr>
        <p:spPr/>
        <p:txBody>
          <a:bodyPr/>
          <a:lstStyle/>
          <a:p>
            <a:fld id="{72B9C7C9-094B-4520-8AE3-D6A7DC8E3A87}" type="slidenum">
              <a:rPr lang="nl-BE" smtClean="0"/>
              <a:t>21</a:t>
            </a:fld>
            <a:endParaRPr lang="nl-BE"/>
          </a:p>
        </p:txBody>
      </p:sp>
    </p:spTree>
    <p:extLst>
      <p:ext uri="{BB962C8B-B14F-4D97-AF65-F5344CB8AC3E}">
        <p14:creationId xmlns:p14="http://schemas.microsoft.com/office/powerpoint/2010/main" val="6227210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r>
              <a:rPr lang="nl-BE" sz="1300" dirty="0"/>
              <a:t>-Foto 1 + 2 = Grondplan + montage brug Beringen</a:t>
            </a:r>
          </a:p>
          <a:p>
            <a:pPr lvl="0"/>
            <a:r>
              <a:rPr lang="nl-BE" sz="1300" dirty="0"/>
              <a:t>-Foto 3 = Theunisbrug</a:t>
            </a:r>
          </a:p>
          <a:p>
            <a:pPr lvl="0"/>
            <a:endParaRPr lang="nl-BE" sz="1300" dirty="0"/>
          </a:p>
          <a:p>
            <a:pPr algn="l"/>
            <a:r>
              <a:rPr lang="nl-BE" sz="1200" b="1" u="sng" dirty="0">
                <a:solidFill>
                  <a:schemeClr val="bg1"/>
                </a:solidFill>
              </a:rPr>
              <a:t>Opwaardering Albertkanaal</a:t>
            </a:r>
          </a:p>
          <a:p>
            <a:pPr algn="l"/>
            <a:r>
              <a:rPr lang="nl-BE" sz="1200" dirty="0"/>
              <a:t>Cruciale hinterlandverbinding voor haven Antwerpen. 40 miljoen ton vervoerde goederen economisch vlak. Verbinding met de haven van Luik (en de Maas).</a:t>
            </a:r>
            <a:br>
              <a:rPr lang="nl-BE" sz="1200" dirty="0"/>
            </a:br>
            <a:r>
              <a:rPr lang="nl-BE" sz="1200" dirty="0"/>
              <a:t>Het streefdoel is om het Albertkanaal in de nabije toekomst voor ondernemingen nog aantrekkelijker te maken om te investeren in economie en binnenvaart.</a:t>
            </a:r>
          </a:p>
          <a:p>
            <a:pPr lvl="0"/>
            <a:br>
              <a:rPr lang="nl-BE" sz="1200" dirty="0"/>
            </a:br>
            <a:r>
              <a:rPr lang="nl-BE" sz="1200" dirty="0"/>
              <a:t>Twee deelprojecten : </a:t>
            </a:r>
            <a:br>
              <a:rPr lang="nl-BE" sz="1200" dirty="0"/>
            </a:br>
            <a:r>
              <a:rPr lang="nl-BE" sz="1200" dirty="0"/>
              <a:t>~ bruggen verhogen naar doorvaarthoogte 9,10m (4 lagen containervaart). </a:t>
            </a:r>
            <a:r>
              <a:rPr lang="nl-BE" sz="1200" dirty="0">
                <a:sym typeface="Wingdings" panose="05000000000000000000" pitchFamily="2" charset="2"/>
              </a:rPr>
              <a:t> </a:t>
            </a:r>
            <a:r>
              <a:rPr lang="nl-BE" sz="1200" dirty="0"/>
              <a:t>Inmiddels zijn 50 van de 62 bruggen al verhoogd. Op schema om vanaf 2023 de eerste schepen met vier lagen containers over het Albertkanaal te laten varen.</a:t>
            </a:r>
          </a:p>
          <a:p>
            <a:pPr lvl="0"/>
            <a:r>
              <a:rPr lang="nl-BE" sz="1200" dirty="0"/>
              <a:t>~ verruiming vak Antwerpen-Wijnegem </a:t>
            </a:r>
            <a:r>
              <a:rPr lang="nl-BE" sz="1200" dirty="0">
                <a:sym typeface="Wingdings" panose="05000000000000000000" pitchFamily="2" charset="2"/>
              </a:rPr>
              <a:t> verbreden en verdiepen (50m naar 63m en 4,5m naar 6m)</a:t>
            </a:r>
            <a:endParaRPr lang="nl-BE" sz="1300" dirty="0"/>
          </a:p>
        </p:txBody>
      </p:sp>
      <p:sp>
        <p:nvSpPr>
          <p:cNvPr id="4" name="Tijdelijke aanduiding voor dianummer 3"/>
          <p:cNvSpPr>
            <a:spLocks noGrp="1"/>
          </p:cNvSpPr>
          <p:nvPr>
            <p:ph type="sldNum" sz="quarter" idx="10"/>
          </p:nvPr>
        </p:nvSpPr>
        <p:spPr/>
        <p:txBody>
          <a:bodyPr/>
          <a:lstStyle/>
          <a:p>
            <a:fld id="{72B9C7C9-094B-4520-8AE3-D6A7DC8E3A87}" type="slidenum">
              <a:rPr lang="nl-BE" smtClean="0"/>
              <a:t>22</a:t>
            </a:fld>
            <a:endParaRPr lang="nl-BE"/>
          </a:p>
        </p:txBody>
      </p:sp>
    </p:spTree>
    <p:extLst>
      <p:ext uri="{BB962C8B-B14F-4D97-AF65-F5344CB8AC3E}">
        <p14:creationId xmlns:p14="http://schemas.microsoft.com/office/powerpoint/2010/main" val="622721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Deel van een groter geheel</a:t>
            </a:r>
          </a:p>
        </p:txBody>
      </p:sp>
      <p:sp>
        <p:nvSpPr>
          <p:cNvPr id="4" name="Tijdelijke aanduiding voor dianummer 3"/>
          <p:cNvSpPr>
            <a:spLocks noGrp="1"/>
          </p:cNvSpPr>
          <p:nvPr>
            <p:ph type="sldNum" sz="quarter" idx="10"/>
          </p:nvPr>
        </p:nvSpPr>
        <p:spPr/>
        <p:txBody>
          <a:bodyPr/>
          <a:lstStyle/>
          <a:p>
            <a:fld id="{72B9C7C9-094B-4520-8AE3-D6A7DC8E3A87}" type="slidenum">
              <a:rPr lang="nl-BE" smtClean="0"/>
              <a:t>3</a:t>
            </a:fld>
            <a:endParaRPr lang="nl-BE"/>
          </a:p>
        </p:txBody>
      </p:sp>
    </p:spTree>
    <p:extLst>
      <p:ext uri="{BB962C8B-B14F-4D97-AF65-F5344CB8AC3E}">
        <p14:creationId xmlns:p14="http://schemas.microsoft.com/office/powerpoint/2010/main" val="13542067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Limburg in totaal 33 bruggen (van de 52)  </a:t>
            </a:r>
          </a:p>
          <a:p>
            <a:pPr marL="171450" indent="-171450">
              <a:buFontTx/>
              <a:buChar char="-"/>
            </a:pPr>
            <a:r>
              <a:rPr lang="nl-BE" dirty="0"/>
              <a:t>26 uitgevoerd</a:t>
            </a:r>
          </a:p>
          <a:p>
            <a:pPr marL="171450" indent="-171450">
              <a:buFontTx/>
              <a:buChar char="-"/>
            </a:pPr>
            <a:r>
              <a:rPr lang="nl-BE" dirty="0"/>
              <a:t>5 in uitvoering (waarvan al 3 op hoogte)  </a:t>
            </a:r>
          </a:p>
          <a:p>
            <a:pPr marL="171450" indent="-171450">
              <a:buFontTx/>
              <a:buChar char="-"/>
            </a:pPr>
            <a:r>
              <a:rPr lang="nl-BE" dirty="0"/>
              <a:t>2 in studiefase / nog op te starten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59A78679-57E4-4A90-9A7A-9CCA606F460E}" type="slidenum">
              <a:rPr lang="nl-BE" smtClean="0"/>
              <a:t>23</a:t>
            </a:fld>
            <a:endParaRPr lang="nl-BE"/>
          </a:p>
        </p:txBody>
      </p:sp>
    </p:spTree>
    <p:extLst>
      <p:ext uri="{BB962C8B-B14F-4D97-AF65-F5344CB8AC3E}">
        <p14:creationId xmlns:p14="http://schemas.microsoft.com/office/powerpoint/2010/main" val="1459435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746409AC-1942-4CE8-8AEE-DA25BF5F0F87}" type="slidenum">
              <a:rPr lang="nl-BE" smtClean="0"/>
              <a:t>24</a:t>
            </a:fld>
            <a:endParaRPr lang="nl-BE"/>
          </a:p>
        </p:txBody>
      </p:sp>
    </p:spTree>
    <p:extLst>
      <p:ext uri="{BB962C8B-B14F-4D97-AF65-F5344CB8AC3E}">
        <p14:creationId xmlns:p14="http://schemas.microsoft.com/office/powerpoint/2010/main" val="14709921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914288">
              <a:defRPr/>
            </a:pPr>
            <a:r>
              <a:rPr lang="nl-BE" dirty="0"/>
              <a:t>Opzet van Seine-Schelde projectenwaterwegverbinding</a:t>
            </a:r>
            <a:r>
              <a:rPr lang="nl-BE" baseline="0" dirty="0"/>
              <a:t> voor klasse VB </a:t>
            </a:r>
            <a:r>
              <a:rPr lang="nl-BE" baseline="0" dirty="0" err="1"/>
              <a:t>schpen</a:t>
            </a:r>
            <a:r>
              <a:rPr lang="nl-BE" baseline="0" dirty="0"/>
              <a:t> (4500 </a:t>
            </a:r>
            <a:r>
              <a:rPr lang="nl-BE" baseline="0" dirty="0" err="1"/>
              <a:t>totn</a:t>
            </a:r>
            <a:r>
              <a:rPr lang="nl-BE" baseline="0" dirty="0"/>
              <a:t> tussen de bekkens van </a:t>
            </a:r>
            <a:r>
              <a:rPr lang="nl-BE" baseline="0" dirty="0" err="1"/>
              <a:t>Schende</a:t>
            </a:r>
            <a:r>
              <a:rPr lang="nl-BE" baseline="0" dirty="0"/>
              <a:t> en Seine</a:t>
            </a:r>
            <a:br>
              <a:rPr lang="nl-BE" baseline="0" dirty="0"/>
            </a:br>
            <a:br>
              <a:rPr lang="nl-BE" baseline="0" dirty="0"/>
            </a:br>
            <a:r>
              <a:rPr lang="nl-BE" baseline="0" dirty="0"/>
              <a:t>Vergt investeringen in VL – W en FR</a:t>
            </a:r>
            <a:br>
              <a:rPr lang="nl-BE" dirty="0"/>
            </a:br>
            <a:br>
              <a:rPr lang="nl-BE" dirty="0"/>
            </a:br>
            <a:r>
              <a:rPr lang="nl-BE" dirty="0"/>
              <a:t>In Vlaanderen : focus op opwaardering van Leie tot klasse </a:t>
            </a:r>
            <a:r>
              <a:rPr lang="nl-BE" dirty="0" err="1"/>
              <a:t>Vb</a:t>
            </a:r>
            <a:r>
              <a:rPr lang="nl-BE" dirty="0"/>
              <a:t>-waterweg</a:t>
            </a:r>
          </a:p>
          <a:p>
            <a:r>
              <a:rPr lang="nl-BE" dirty="0"/>
              <a:t>Éénrichtingsverkeer</a:t>
            </a:r>
            <a:r>
              <a:rPr lang="nl-BE" baseline="0" dirty="0"/>
              <a:t> - </a:t>
            </a:r>
            <a:r>
              <a:rPr lang="nl-BE" dirty="0"/>
              <a:t>geregelde afstanden dynamische passeerstroken</a:t>
            </a:r>
            <a:r>
              <a:rPr lang="nl-BE" baseline="0" dirty="0"/>
              <a:t> - </a:t>
            </a:r>
            <a:r>
              <a:rPr lang="nl-BE" dirty="0"/>
              <a:t>3 lagen containervaart zal toelaten.</a:t>
            </a:r>
          </a:p>
          <a:p>
            <a:endParaRPr lang="nl-BE" dirty="0"/>
          </a:p>
          <a:p>
            <a:r>
              <a:rPr lang="nl-BE" dirty="0"/>
              <a:t>3 sluizen</a:t>
            </a:r>
          </a:p>
          <a:p>
            <a:r>
              <a:rPr lang="nl-BE" dirty="0"/>
              <a:t>10 bruggen</a:t>
            </a:r>
            <a:r>
              <a:rPr lang="nl-BE" baseline="0" dirty="0"/>
              <a:t> </a:t>
            </a:r>
            <a:r>
              <a:rPr lang="nl-BE" dirty="0"/>
              <a:t>tracé (vereiste vrije hoogte 7,50m)</a:t>
            </a:r>
          </a:p>
          <a:p>
            <a:r>
              <a:rPr lang="nl-BE" dirty="0"/>
              <a:t>Tracéverbreding</a:t>
            </a:r>
            <a:r>
              <a:rPr lang="nl-BE" baseline="0" dirty="0"/>
              <a:t> en </a:t>
            </a:r>
            <a:r>
              <a:rPr lang="nl-BE" dirty="0"/>
              <a:t>verdieping van de waterweg (nu 3,5m </a:t>
            </a:r>
            <a:r>
              <a:rPr lang="nl-BE" dirty="0">
                <a:sym typeface="Wingdings 3" panose="05040102010807070707" pitchFamily="18" charset="2"/>
              </a:rPr>
              <a:t> </a:t>
            </a:r>
            <a:r>
              <a:rPr lang="nl-BE" dirty="0"/>
              <a:t>tot een waterdiepte van 4,5m).</a:t>
            </a:r>
          </a:p>
          <a:p>
            <a:endParaRPr lang="nl-BE" dirty="0"/>
          </a:p>
          <a:p>
            <a:r>
              <a:rPr lang="nl-BE" dirty="0"/>
              <a:t>TARGET 2027</a:t>
            </a:r>
          </a:p>
        </p:txBody>
      </p:sp>
      <p:sp>
        <p:nvSpPr>
          <p:cNvPr id="4" name="Tijdelijke aanduiding voor dianummer 3"/>
          <p:cNvSpPr>
            <a:spLocks noGrp="1"/>
          </p:cNvSpPr>
          <p:nvPr>
            <p:ph type="sldNum" sz="quarter" idx="10"/>
          </p:nvPr>
        </p:nvSpPr>
        <p:spPr/>
        <p:txBody>
          <a:bodyPr/>
          <a:lstStyle/>
          <a:p>
            <a:fld id="{746409AC-1942-4CE8-8AEE-DA25BF5F0F87}" type="slidenum">
              <a:rPr lang="nl-BE" smtClean="0"/>
              <a:t>25</a:t>
            </a:fld>
            <a:endParaRPr lang="nl-BE"/>
          </a:p>
        </p:txBody>
      </p:sp>
    </p:spTree>
    <p:extLst>
      <p:ext uri="{BB962C8B-B14F-4D97-AF65-F5344CB8AC3E}">
        <p14:creationId xmlns:p14="http://schemas.microsoft.com/office/powerpoint/2010/main" val="21141395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192338" y="474663"/>
            <a:ext cx="4679950" cy="3509962"/>
          </a:xfrm>
        </p:spPr>
      </p:sp>
      <p:sp>
        <p:nvSpPr>
          <p:cNvPr id="3" name="Tijdelijke aanduiding voor notities 2"/>
          <p:cNvSpPr>
            <a:spLocks noGrp="1"/>
          </p:cNvSpPr>
          <p:nvPr>
            <p:ph type="body" idx="1"/>
          </p:nvPr>
        </p:nvSpPr>
        <p:spPr/>
        <p:txBody>
          <a:bodyPr/>
          <a:lstStyle/>
          <a:p>
            <a:pPr lvl="0"/>
            <a:r>
              <a:rPr lang="nl-BE" sz="1300" b="0" u="none" dirty="0"/>
              <a:t>Zie volgende slides</a:t>
            </a:r>
          </a:p>
          <a:p>
            <a:pPr lvl="0"/>
            <a:endParaRPr lang="nl-BE" sz="1300" u="none" dirty="0"/>
          </a:p>
          <a:p>
            <a:pPr marL="285750" lvl="0" indent="-285750">
              <a:buFontTx/>
              <a:buChar char="-"/>
            </a:pPr>
            <a:endParaRPr lang="nl-BE" sz="1300" u="none" dirty="0"/>
          </a:p>
          <a:p>
            <a:pPr lvl="0"/>
            <a:endParaRPr lang="nl-BE" sz="1300" u="none" dirty="0"/>
          </a:p>
          <a:p>
            <a:pPr lvl="0"/>
            <a:endParaRPr lang="nl-BE" sz="1300" dirty="0"/>
          </a:p>
        </p:txBody>
      </p:sp>
      <p:sp>
        <p:nvSpPr>
          <p:cNvPr id="4" name="Tijdelijke aanduiding voor dianummer 3"/>
          <p:cNvSpPr>
            <a:spLocks noGrp="1"/>
          </p:cNvSpPr>
          <p:nvPr>
            <p:ph type="sldNum" sz="quarter" idx="10"/>
          </p:nvPr>
        </p:nvSpPr>
        <p:spPr/>
        <p:txBody>
          <a:bodyPr/>
          <a:lstStyle/>
          <a:p>
            <a:pPr defTabSz="910011">
              <a:defRPr/>
            </a:pPr>
            <a:fld id="{72B9C7C9-094B-4520-8AE3-D6A7DC8E3A87}" type="slidenum">
              <a:rPr lang="nl-BE" sz="1000">
                <a:solidFill>
                  <a:prstClr val="black"/>
                </a:solidFill>
                <a:latin typeface="Calibri"/>
              </a:rPr>
              <a:pPr defTabSz="910011">
                <a:defRPr/>
              </a:pPr>
              <a:t>26</a:t>
            </a:fld>
            <a:endParaRPr lang="nl-BE" sz="1000">
              <a:solidFill>
                <a:prstClr val="black"/>
              </a:solidFill>
              <a:latin typeface="Calibri"/>
            </a:endParaRPr>
          </a:p>
        </p:txBody>
      </p:sp>
    </p:spTree>
    <p:extLst>
      <p:ext uri="{BB962C8B-B14F-4D97-AF65-F5344CB8AC3E}">
        <p14:creationId xmlns:p14="http://schemas.microsoft.com/office/powerpoint/2010/main" val="30831315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746409AC-1942-4CE8-8AEE-DA25BF5F0F87}" type="slidenum">
              <a:rPr lang="nl-BE" smtClean="0"/>
              <a:t>27</a:t>
            </a:fld>
            <a:endParaRPr lang="nl-BE"/>
          </a:p>
        </p:txBody>
      </p:sp>
    </p:spTree>
    <p:extLst>
      <p:ext uri="{BB962C8B-B14F-4D97-AF65-F5344CB8AC3E}">
        <p14:creationId xmlns:p14="http://schemas.microsoft.com/office/powerpoint/2010/main" val="5386102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192338" y="474663"/>
            <a:ext cx="4679950" cy="3509962"/>
          </a:xfrm>
        </p:spPr>
      </p:sp>
      <p:sp>
        <p:nvSpPr>
          <p:cNvPr id="3" name="Tijdelijke aanduiding voor notities 2"/>
          <p:cNvSpPr>
            <a:spLocks noGrp="1"/>
          </p:cNvSpPr>
          <p:nvPr>
            <p:ph type="body" idx="1"/>
          </p:nvPr>
        </p:nvSpPr>
        <p:spPr/>
        <p:txBody>
          <a:bodyPr/>
          <a:lstStyle/>
          <a:p>
            <a:pPr lvl="0"/>
            <a:r>
              <a:rPr lang="nl-BE" sz="1300" b="1" u="sng" dirty="0"/>
              <a:t>Sigmaplan (zie volgende slide)</a:t>
            </a:r>
          </a:p>
          <a:p>
            <a:pPr lvl="0"/>
            <a:endParaRPr lang="nl-BE" sz="1300" u="none" dirty="0"/>
          </a:p>
          <a:p>
            <a:pPr lvl="0"/>
            <a:r>
              <a:rPr lang="nl-BE" sz="1300" b="1" u="sng" dirty="0"/>
              <a:t>Stuwen, pompinstallaties en waterkrachtcentrales: ruimte voor water creëren</a:t>
            </a:r>
          </a:p>
          <a:p>
            <a:pPr marL="285750" lvl="0" indent="-285750">
              <a:buFontTx/>
              <a:buChar char="-"/>
            </a:pPr>
            <a:r>
              <a:rPr lang="nl-BE" sz="1300" u="none" dirty="0"/>
              <a:t>AK: pompinstallaties &amp; waterkrachtcentrales </a:t>
            </a:r>
            <a:r>
              <a:rPr lang="nl-BE" sz="1300" u="none" dirty="0">
                <a:sym typeface="Wingdings" panose="05000000000000000000" pitchFamily="2" charset="2"/>
              </a:rPr>
              <a:t></a:t>
            </a:r>
            <a:r>
              <a:rPr lang="nl-BE" sz="1300" u="none" dirty="0"/>
              <a:t> Pompen bij droogte, </a:t>
            </a:r>
            <a:r>
              <a:rPr lang="nl-BE" sz="1300" u="none" dirty="0" err="1"/>
              <a:t>turbineren</a:t>
            </a:r>
            <a:r>
              <a:rPr lang="nl-BE" sz="1300" u="none" dirty="0"/>
              <a:t> bij wateroverschotten. </a:t>
            </a:r>
            <a:r>
              <a:rPr lang="nl-BE" sz="1300" u="none" dirty="0">
                <a:sym typeface="Wingdings" panose="05000000000000000000" pitchFamily="2" charset="2"/>
              </a:rPr>
              <a:t> </a:t>
            </a:r>
            <a:r>
              <a:rPr lang="nl-BE" sz="1300" u="none" dirty="0"/>
              <a:t>Vermijden diepgangbeperking bij watertekorten (betrouwbare binnenvaart) + groene energie (iedere centrale levert 3 miljoen kWh, of ongeveer het jaarverbruik van een duizendtal gezinnen)</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nl-BE" sz="1300" u="none" dirty="0"/>
              <a:t>+ andere locaties, zoals Dender: ruimte voor water </a:t>
            </a:r>
            <a:r>
              <a:rPr lang="nl-BE" sz="1300" u="none" dirty="0">
                <a:sym typeface="Wingdings" panose="05000000000000000000" pitchFamily="2" charset="2"/>
              </a:rPr>
              <a:t> </a:t>
            </a:r>
            <a:r>
              <a:rPr lang="nl-BE" sz="1300" u="none" dirty="0"/>
              <a:t>sluis-/stuwcomplex, incl. vistrap</a:t>
            </a:r>
          </a:p>
          <a:p>
            <a:pPr marL="285750" lvl="0" indent="-285750">
              <a:buFontTx/>
              <a:buChar char="-"/>
            </a:pPr>
            <a:endParaRPr lang="nl-BE" sz="1300" u="none" dirty="0"/>
          </a:p>
          <a:p>
            <a:pPr lvl="0"/>
            <a:r>
              <a:rPr lang="nl-BE" sz="1300" b="1" u="sng" dirty="0"/>
              <a:t>Rivierverruimingswerken Gemeenschappelijke Maas</a:t>
            </a:r>
          </a:p>
          <a:p>
            <a:pPr lvl="0"/>
            <a:r>
              <a:rPr lang="nl-BE" sz="1300" u="none" dirty="0"/>
              <a:t>Na het afsluiten van het Maasdijkenprogramma in 2007, is er gekozen om de veiligheid verder te verhogen in samenwerking met Nederland/Rijkswaterstaat. Dit gebeurde door het verruimen van de rivier binnen de contouren van het winterbed. Deze ingrepen zijn afgerond en hebben ook als gevolg dat er zich extra natuurgebied heeft ontwikkeld. Zo ontstond er een meerwaarde voor de natuur en het landschap.</a:t>
            </a:r>
          </a:p>
          <a:p>
            <a:pPr lvl="0"/>
            <a:r>
              <a:rPr lang="nl-BE" sz="1300" u="none" dirty="0">
                <a:sym typeface="Wingdings" panose="05000000000000000000" pitchFamily="2" charset="2"/>
              </a:rPr>
              <a:t> </a:t>
            </a:r>
            <a:r>
              <a:rPr lang="nl-BE" sz="1300" u="none" dirty="0"/>
              <a:t>De werken bewezen nog deze zomer hun nut. Het water stond aan de lippen, maar niet in de kelder.</a:t>
            </a:r>
          </a:p>
          <a:p>
            <a:pPr lvl="0"/>
            <a:endParaRPr lang="nl-BE" sz="1300" u="none" dirty="0"/>
          </a:p>
          <a:p>
            <a:pPr lvl="0"/>
            <a:endParaRPr lang="nl-BE" sz="1300" dirty="0"/>
          </a:p>
        </p:txBody>
      </p:sp>
      <p:sp>
        <p:nvSpPr>
          <p:cNvPr id="4" name="Tijdelijke aanduiding voor dianummer 3"/>
          <p:cNvSpPr>
            <a:spLocks noGrp="1"/>
          </p:cNvSpPr>
          <p:nvPr>
            <p:ph type="sldNum" sz="quarter" idx="10"/>
          </p:nvPr>
        </p:nvSpPr>
        <p:spPr/>
        <p:txBody>
          <a:bodyPr/>
          <a:lstStyle/>
          <a:p>
            <a:pPr defTabSz="910011">
              <a:defRPr/>
            </a:pPr>
            <a:fld id="{72B9C7C9-094B-4520-8AE3-D6A7DC8E3A87}" type="slidenum">
              <a:rPr lang="nl-BE" sz="1000">
                <a:solidFill>
                  <a:prstClr val="black"/>
                </a:solidFill>
                <a:latin typeface="Calibri"/>
              </a:rPr>
              <a:pPr defTabSz="910011">
                <a:defRPr/>
              </a:pPr>
              <a:t>28</a:t>
            </a:fld>
            <a:endParaRPr lang="nl-BE" sz="1000">
              <a:solidFill>
                <a:prstClr val="black"/>
              </a:solidFill>
              <a:latin typeface="Calibri"/>
            </a:endParaRPr>
          </a:p>
        </p:txBody>
      </p:sp>
    </p:spTree>
    <p:extLst>
      <p:ext uri="{BB962C8B-B14F-4D97-AF65-F5344CB8AC3E}">
        <p14:creationId xmlns:p14="http://schemas.microsoft.com/office/powerpoint/2010/main" val="30831315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r>
              <a:rPr lang="nl-BE" sz="1200" b="1" u="sng" dirty="0"/>
              <a:t>Rivierverruimingswerken Gemeenschappelijke Maas</a:t>
            </a:r>
          </a:p>
          <a:p>
            <a:pPr lvl="0"/>
            <a:r>
              <a:rPr lang="nl-BE" sz="1200" u="none" dirty="0"/>
              <a:t>Na het afsluiten van het Maasdijkenprogramma in 2007, is er gekozen om de veiligheid verder te verhogen in samenwerking met Nederland/Rijkswaterstaat. Dit gebeurde door het verruimen van de rivier binnen de contouren van het winterbed. Deze ingrepen zijn afgerond en hebben ook als gevolg dat er zich extra natuurgebied heeft ontwikkeld. Zo ontstond er een meerwaarde voor de natuur en het landschap.</a:t>
            </a:r>
          </a:p>
          <a:p>
            <a:pPr lvl="0"/>
            <a:r>
              <a:rPr lang="nl-BE" sz="1200" u="none" dirty="0">
                <a:sym typeface="Wingdings" panose="05000000000000000000" pitchFamily="2" charset="2"/>
              </a:rPr>
              <a:t> </a:t>
            </a:r>
            <a:r>
              <a:rPr lang="nl-BE" sz="1200" u="none" dirty="0"/>
              <a:t>De werken bewezen nog deze zomer hun nut. Het water stond aan de lippen, maar niet in de kelder.</a:t>
            </a:r>
          </a:p>
          <a:p>
            <a:endParaRPr lang="nl-BE" dirty="0"/>
          </a:p>
        </p:txBody>
      </p:sp>
      <p:sp>
        <p:nvSpPr>
          <p:cNvPr id="4" name="Tijdelijke aanduiding voor dianummer 3"/>
          <p:cNvSpPr>
            <a:spLocks noGrp="1"/>
          </p:cNvSpPr>
          <p:nvPr>
            <p:ph type="sldNum" sz="quarter" idx="5"/>
          </p:nvPr>
        </p:nvSpPr>
        <p:spPr/>
        <p:txBody>
          <a:bodyPr/>
          <a:lstStyle/>
          <a:p>
            <a:fld id="{59A78679-57E4-4A90-9A7A-9CCA606F460E}" type="slidenum">
              <a:rPr lang="nl-BE" smtClean="0"/>
              <a:t>29</a:t>
            </a:fld>
            <a:endParaRPr lang="nl-BE"/>
          </a:p>
        </p:txBody>
      </p:sp>
    </p:spTree>
    <p:extLst>
      <p:ext uri="{BB962C8B-B14F-4D97-AF65-F5344CB8AC3E}">
        <p14:creationId xmlns:p14="http://schemas.microsoft.com/office/powerpoint/2010/main" val="4966579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r>
              <a:rPr lang="nl-BE" sz="1200" b="1" u="sng" dirty="0"/>
              <a:t>Sigmaplan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u="none" dirty="0"/>
              <a:t>De watersnood van 1976 was de aanleiding voor het Sigmaplan. Om dergelijke rampen te voorkomen, lanceerde de Vlaamse overheid een ambitieus plan – met de S van Schelde en naar analogie met het Nederlandse Deltaplan. In 2005 werd het Sigmaplan aangepast aan de nieuwe wetenschappelijke inzichten. Sindsdien levert het Sigmaplan ook een belangrijke bijdrage aan de Europese natuurdoelen voor Vlaanderen.</a:t>
            </a:r>
          </a:p>
          <a:p>
            <a:pPr lvl="0"/>
            <a:endParaRPr lang="nl-BE" sz="1200" u="none" dirty="0"/>
          </a:p>
          <a:p>
            <a:pPr lvl="0"/>
            <a:r>
              <a:rPr lang="nl-BE" sz="1200" u="none" dirty="0"/>
              <a:t>Doel: Vlaanderen beter beschermen tegen overstromingen van de Schelde en haar zijrivieren. En tegelijk de waardevolle Scheldenatuur een boost geven. Het Sigmaplan gaat over veiligheid, natuur, recreatie en economie.</a:t>
            </a:r>
          </a:p>
          <a:p>
            <a:pPr lvl="0"/>
            <a:r>
              <a:rPr lang="nl-BE" sz="1200" u="none" dirty="0"/>
              <a:t>Het Sigmaplan neemt Vlaanderen in bescherming tegen overstromingen. Bij extreme weersomstandigheden kunnen de Schelde en haar zijrivieren gevaarlijk hoge waterstanden bereiken en zelfs overstromen. Daarom investeert het Sigmaplan in stevigere en hogere dijken en een ketting van natuurlijke overstromingsgebieden in de riviervalleien. Zulke gebieden kunnen op een gecontroleerde manier overtollig rivierwater opvangen. Zo geven we de rivieren ruimte om te stromen én te overstromen.</a:t>
            </a:r>
          </a:p>
          <a:p>
            <a:pPr lvl="0"/>
            <a:endParaRPr lang="nl-BE" sz="1200" u="none" dirty="0"/>
          </a:p>
          <a:p>
            <a:pPr lvl="0"/>
            <a:r>
              <a:rPr lang="nl-BE" sz="1200" u="none" dirty="0"/>
              <a:t>Uitvoerders van het Sigmaplan zijn de Vlaamse Waterweg nv en het Agentschap voor Natuur en Bos. Het plan heeft naast waterveiligheid ook oog voor de ontwikkeling van riviernatuur, recreatie en lokale economie. Zo maakt het Sigmaplan Vlaanderen veiliger, groener en steeds heerlijker om te beleven. </a:t>
            </a:r>
            <a:r>
              <a:rPr lang="nl-BE" sz="1800" b="0" i="0" dirty="0">
                <a:solidFill>
                  <a:srgbClr val="202122"/>
                </a:solidFill>
                <a:effectLst/>
                <a:latin typeface="Arial" panose="020B0604020202020204" pitchFamily="34" charset="0"/>
              </a:rPr>
              <a:t>In totaal neemt het Sigmaplan zowat 260 kilometer rivierenland onder handen.</a:t>
            </a:r>
          </a:p>
          <a:p>
            <a:pPr lvl="0"/>
            <a:endParaRPr lang="nl-BE" sz="1800" b="0" i="0" u="none" dirty="0">
              <a:solidFill>
                <a:srgbClr val="202122"/>
              </a:solidFill>
              <a:effectLst/>
              <a:latin typeface="Arial" panose="020B0604020202020204" pitchFamily="34" charset="0"/>
            </a:endParaRPr>
          </a:p>
          <a:p>
            <a:pPr lvl="0"/>
            <a:r>
              <a:rPr lang="nl-BE" sz="1200" u="none" dirty="0"/>
              <a:t>Totale kostprijs: ca. 1.5 miljard euro. Target: 2030</a:t>
            </a:r>
          </a:p>
          <a:p>
            <a:endParaRPr lang="nl-BE" dirty="0"/>
          </a:p>
        </p:txBody>
      </p:sp>
      <p:sp>
        <p:nvSpPr>
          <p:cNvPr id="4" name="Tijdelijke aanduiding voor dianummer 3"/>
          <p:cNvSpPr>
            <a:spLocks noGrp="1"/>
          </p:cNvSpPr>
          <p:nvPr>
            <p:ph type="sldNum" sz="quarter" idx="5"/>
          </p:nvPr>
        </p:nvSpPr>
        <p:spPr/>
        <p:txBody>
          <a:bodyPr/>
          <a:lstStyle/>
          <a:p>
            <a:fld id="{59A78679-57E4-4A90-9A7A-9CCA606F460E}" type="slidenum">
              <a:rPr lang="nl-BE" smtClean="0"/>
              <a:t>30</a:t>
            </a:fld>
            <a:endParaRPr lang="nl-BE"/>
          </a:p>
        </p:txBody>
      </p:sp>
    </p:spTree>
    <p:extLst>
      <p:ext uri="{BB962C8B-B14F-4D97-AF65-F5344CB8AC3E}">
        <p14:creationId xmlns:p14="http://schemas.microsoft.com/office/powerpoint/2010/main" val="40819735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746409AC-1942-4CE8-8AEE-DA25BF5F0F87}" type="slidenum">
              <a:rPr lang="nl-BE" smtClean="0"/>
              <a:t>31</a:t>
            </a:fld>
            <a:endParaRPr lang="nl-BE"/>
          </a:p>
        </p:txBody>
      </p:sp>
    </p:spTree>
    <p:extLst>
      <p:ext uri="{BB962C8B-B14F-4D97-AF65-F5344CB8AC3E}">
        <p14:creationId xmlns:p14="http://schemas.microsoft.com/office/powerpoint/2010/main" val="3270029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r>
              <a:rPr lang="nl-BE" sz="1200" b="1" u="sng" dirty="0"/>
              <a:t>Stuwen, pompinstallaties en waterkrachtcentrales: ruimte voor water creëren</a:t>
            </a:r>
          </a:p>
          <a:p>
            <a:pPr marL="285750" lvl="0" indent="-285750">
              <a:buFontTx/>
              <a:buChar char="-"/>
            </a:pPr>
            <a:r>
              <a:rPr lang="nl-BE" sz="1200" u="none" dirty="0"/>
              <a:t>AK: pompinstallaties &amp; waterkrachtcentrales </a:t>
            </a:r>
            <a:r>
              <a:rPr lang="nl-BE" sz="1200" u="none" dirty="0">
                <a:sym typeface="Wingdings" panose="05000000000000000000" pitchFamily="2" charset="2"/>
              </a:rPr>
              <a:t></a:t>
            </a:r>
            <a:r>
              <a:rPr lang="nl-BE" sz="1200" u="none" dirty="0"/>
              <a:t> Pompen bij droogte, </a:t>
            </a:r>
            <a:r>
              <a:rPr lang="nl-BE" sz="1200" u="none" dirty="0" err="1"/>
              <a:t>turbineren</a:t>
            </a:r>
            <a:r>
              <a:rPr lang="nl-BE" sz="1200" u="none" dirty="0"/>
              <a:t> bij wateroverschotten. </a:t>
            </a:r>
            <a:r>
              <a:rPr lang="nl-BE" sz="1200" u="none" dirty="0">
                <a:sym typeface="Wingdings" panose="05000000000000000000" pitchFamily="2" charset="2"/>
              </a:rPr>
              <a:t> </a:t>
            </a:r>
            <a:r>
              <a:rPr lang="nl-BE" sz="1200" u="none" dirty="0"/>
              <a:t>Vermijden diepgangbeperking bij watertekorten (betrouwbare binnenvaart) + groene energie (iedere centrale levert 3 miljoen kWh, of ongeveer het jaarverbruik van een duizendtal gezinnen)</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nl-BE" sz="1200" u="none" dirty="0"/>
              <a:t>+ andere locaties, zoals Dender: ruimte voor water </a:t>
            </a:r>
            <a:r>
              <a:rPr lang="nl-BE" sz="1200" u="none" dirty="0">
                <a:sym typeface="Wingdings" panose="05000000000000000000" pitchFamily="2" charset="2"/>
              </a:rPr>
              <a:t> </a:t>
            </a:r>
            <a:r>
              <a:rPr lang="nl-BE" sz="1200" u="none" dirty="0"/>
              <a:t>sluis-/stuwcomplex, incl. vistrap</a:t>
            </a:r>
          </a:p>
          <a:p>
            <a:endParaRPr lang="nl-BE" dirty="0"/>
          </a:p>
        </p:txBody>
      </p:sp>
      <p:sp>
        <p:nvSpPr>
          <p:cNvPr id="4" name="Tijdelijke aanduiding voor dianummer 3"/>
          <p:cNvSpPr>
            <a:spLocks noGrp="1"/>
          </p:cNvSpPr>
          <p:nvPr>
            <p:ph type="sldNum" sz="quarter" idx="5"/>
          </p:nvPr>
        </p:nvSpPr>
        <p:spPr/>
        <p:txBody>
          <a:bodyPr/>
          <a:lstStyle/>
          <a:p>
            <a:fld id="{59A78679-57E4-4A90-9A7A-9CCA606F460E}" type="slidenum">
              <a:rPr lang="nl-BE" smtClean="0"/>
              <a:t>32</a:t>
            </a:fld>
            <a:endParaRPr lang="nl-BE"/>
          </a:p>
        </p:txBody>
      </p:sp>
    </p:spTree>
    <p:extLst>
      <p:ext uri="{BB962C8B-B14F-4D97-AF65-F5344CB8AC3E}">
        <p14:creationId xmlns:p14="http://schemas.microsoft.com/office/powerpoint/2010/main" val="736054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u="sng" dirty="0"/>
              <a:t>Hoe zijn wij georganiseerd?</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Directie + afdelingen en hun bevoegdheden</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drie accountmanagers die per regio werken en aan de directie rapporteren, Paula is lid van het managementteam en verantwoordelijk voor regio Oost.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Territoriale opdeling benadrukken (overgang naar volgende slide)</a:t>
            </a:r>
          </a:p>
        </p:txBody>
      </p:sp>
      <p:sp>
        <p:nvSpPr>
          <p:cNvPr id="4" name="Tijdelijke aanduiding voor dianummer 3"/>
          <p:cNvSpPr>
            <a:spLocks noGrp="1"/>
          </p:cNvSpPr>
          <p:nvPr>
            <p:ph type="sldNum" sz="quarter" idx="5"/>
          </p:nvPr>
        </p:nvSpPr>
        <p:spPr/>
        <p:txBody>
          <a:bodyPr/>
          <a:lstStyle/>
          <a:p>
            <a:fld id="{746409AC-1942-4CE8-8AEE-DA25BF5F0F87}" type="slidenum">
              <a:rPr lang="nl-BE" smtClean="0"/>
              <a:t>4</a:t>
            </a:fld>
            <a:endParaRPr lang="nl-BE"/>
          </a:p>
        </p:txBody>
      </p:sp>
    </p:spTree>
    <p:extLst>
      <p:ext uri="{BB962C8B-B14F-4D97-AF65-F5344CB8AC3E}">
        <p14:creationId xmlns:p14="http://schemas.microsoft.com/office/powerpoint/2010/main" val="20799753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0" u="sng" dirty="0"/>
              <a:t>Smart </a:t>
            </a:r>
            <a:r>
              <a:rPr lang="nl-BE" b="1" i="0" u="sng" dirty="0" err="1"/>
              <a:t>Shipping</a:t>
            </a:r>
            <a:r>
              <a:rPr lang="nl-BE" b="1" i="0" u="sng" dirty="0"/>
              <a:t> in een notendop</a:t>
            </a:r>
          </a:p>
          <a:p>
            <a:endParaRPr lang="nl-BE" i="0" dirty="0"/>
          </a:p>
          <a:p>
            <a:r>
              <a:rPr lang="nl-BE" sz="1200" b="0" i="0" u="none" strike="noStrike" kern="1200" baseline="0" dirty="0">
                <a:solidFill>
                  <a:schemeClr val="tx1"/>
                </a:solidFill>
                <a:latin typeface="+mn-lt"/>
                <a:ea typeface="+mn-ea"/>
                <a:cs typeface="+mn-cs"/>
              </a:rPr>
              <a:t>Het doel van het programma Smart </a:t>
            </a:r>
            <a:r>
              <a:rPr lang="nl-BE" sz="1200" b="0" i="0" u="none" strike="noStrike" kern="1200" baseline="0" dirty="0" err="1">
                <a:solidFill>
                  <a:schemeClr val="tx1"/>
                </a:solidFill>
                <a:latin typeface="+mn-lt"/>
                <a:ea typeface="+mn-ea"/>
                <a:cs typeface="+mn-cs"/>
              </a:rPr>
              <a:t>Shipping</a:t>
            </a:r>
            <a:r>
              <a:rPr lang="nl-BE" sz="1200" b="0" i="0" u="none" strike="noStrike" kern="1200" baseline="0" dirty="0">
                <a:solidFill>
                  <a:schemeClr val="tx1"/>
                </a:solidFill>
                <a:latin typeface="+mn-lt"/>
                <a:ea typeface="+mn-ea"/>
                <a:cs typeface="+mn-cs"/>
              </a:rPr>
              <a:t> is om ervoor te zorgen dat zoveel mogelijk positieve aspecten van automatisering en digitalisering de binnenvaartsector ten goede komen. Hierbij wordt er gefocust op vier pijlers:</a:t>
            </a:r>
          </a:p>
          <a:p>
            <a:endParaRPr lang="nl-BE" sz="1200" b="0" i="0" u="none" strike="noStrike" kern="1200" baseline="0" dirty="0">
              <a:solidFill>
                <a:schemeClr val="tx1"/>
              </a:solidFill>
              <a:latin typeface="+mn-lt"/>
              <a:ea typeface="+mn-ea"/>
              <a:cs typeface="+mn-cs"/>
            </a:endParaRPr>
          </a:p>
          <a:p>
            <a:r>
              <a:rPr lang="nl-BE" sz="1200" b="0" i="0" u="none" strike="noStrike" kern="1200" baseline="0" dirty="0">
                <a:solidFill>
                  <a:schemeClr val="tx1"/>
                </a:solidFill>
                <a:latin typeface="+mn-lt"/>
                <a:ea typeface="+mn-ea"/>
                <a:cs typeface="+mn-cs"/>
              </a:rPr>
              <a:t>1. SLIMME VAARTUIGEN: Een slim vaartuig wordt gebruikt om te verwijzen naar een vaartuig dat een minimale vorm van automatisatie aan boord heeft. De graad van automatisatie is hierbij niet van belang. Elk geautomatiseerd vaartuig moet dezelfde minimale veiligheid garanderen als een regulier vaartuig.</a:t>
            </a:r>
          </a:p>
          <a:p>
            <a:endParaRPr lang="nl-BE" sz="1200" b="0" i="0" u="none" strike="noStrike" kern="1200" baseline="0" dirty="0">
              <a:solidFill>
                <a:schemeClr val="tx1"/>
              </a:solidFill>
              <a:latin typeface="+mn-lt"/>
              <a:ea typeface="+mn-ea"/>
              <a:cs typeface="+mn-cs"/>
            </a:endParaRPr>
          </a:p>
          <a:p>
            <a:r>
              <a:rPr lang="nl-BE" sz="1200" b="0" i="0" u="none" strike="noStrike" kern="1200" baseline="0" dirty="0">
                <a:solidFill>
                  <a:schemeClr val="tx1"/>
                </a:solidFill>
                <a:latin typeface="+mn-lt"/>
                <a:ea typeface="+mn-ea"/>
                <a:cs typeface="+mn-cs"/>
              </a:rPr>
              <a:t>2. SLIMME INFRASTRUCTUUR: Dit is waterweginfrastructuur die verregaand geautomatiseerd is en vanop afstand wordt bediend. Interactie tussen infrastructuur en vaartuigen gebeurt digitaal om het verkeer zo veilig mogelijk te</a:t>
            </a:r>
          </a:p>
          <a:p>
            <a:r>
              <a:rPr lang="nl-BE" sz="1200" b="0" i="0" u="none" strike="noStrike" kern="1200" baseline="0" dirty="0">
                <a:solidFill>
                  <a:schemeClr val="tx1"/>
                </a:solidFill>
                <a:latin typeface="+mn-lt"/>
                <a:ea typeface="+mn-ea"/>
                <a:cs typeface="+mn-cs"/>
              </a:rPr>
              <a:t>begeleiden.</a:t>
            </a:r>
          </a:p>
          <a:p>
            <a:endParaRPr lang="nl-BE" sz="1200" b="0" i="0" u="none" strike="noStrike" kern="1200" baseline="0" dirty="0">
              <a:solidFill>
                <a:schemeClr val="tx1"/>
              </a:solidFill>
              <a:latin typeface="+mn-lt"/>
              <a:ea typeface="+mn-ea"/>
              <a:cs typeface="+mn-cs"/>
            </a:endParaRPr>
          </a:p>
          <a:p>
            <a:r>
              <a:rPr lang="nl-BE" sz="1200" b="0" i="0" u="none" strike="noStrike" kern="1200" baseline="0" dirty="0">
                <a:solidFill>
                  <a:schemeClr val="tx1"/>
                </a:solidFill>
                <a:latin typeface="+mn-lt"/>
                <a:ea typeface="+mn-ea"/>
                <a:cs typeface="+mn-cs"/>
              </a:rPr>
              <a:t>3. SLIMME DATA: Dit is datadeling die ernaar streeft om een slim, vlot en flexibel proces te zijn waarin alle communicatie tussen de overheid en de gebruikers van de waterweg gedigitaliseerd is en volgens internationaal</a:t>
            </a:r>
          </a:p>
          <a:p>
            <a:r>
              <a:rPr lang="nl-BE" sz="1200" b="0" i="0" u="none" strike="noStrike" kern="1200" baseline="0" dirty="0">
                <a:solidFill>
                  <a:schemeClr val="tx1"/>
                </a:solidFill>
                <a:latin typeface="+mn-lt"/>
                <a:ea typeface="+mn-ea"/>
                <a:cs typeface="+mn-cs"/>
              </a:rPr>
              <a:t>gestandaardiseerde procedures verloopt.</a:t>
            </a:r>
          </a:p>
          <a:p>
            <a:endParaRPr lang="nl-BE" sz="1200" b="0" i="0" u="none" strike="noStrike" kern="1200" baseline="0" dirty="0">
              <a:solidFill>
                <a:schemeClr val="tx1"/>
              </a:solidFill>
              <a:latin typeface="+mn-lt"/>
              <a:ea typeface="+mn-ea"/>
              <a:cs typeface="+mn-cs"/>
            </a:endParaRPr>
          </a:p>
          <a:p>
            <a:r>
              <a:rPr lang="nl-BE" sz="1200" b="0" i="0" u="none" strike="noStrike" kern="1200" baseline="0" dirty="0">
                <a:solidFill>
                  <a:schemeClr val="tx1"/>
                </a:solidFill>
                <a:latin typeface="+mn-lt"/>
                <a:ea typeface="+mn-ea"/>
                <a:cs typeface="+mn-cs"/>
              </a:rPr>
              <a:t>4. SLIMME REGELGEVING: Dit is regelgeving die innovaties en toekomstgerichte initiatieven ondersteunt, en dit steeds met oog voor de veiligheid.</a:t>
            </a:r>
          </a:p>
          <a:p>
            <a:endParaRPr lang="nl-BE" sz="1200" b="0" i="0" u="none" strike="noStrike" kern="1200" baseline="0" dirty="0">
              <a:solidFill>
                <a:schemeClr val="tx1"/>
              </a:solidFill>
              <a:latin typeface="+mn-lt"/>
              <a:ea typeface="+mn-ea"/>
              <a:cs typeface="+mn-cs"/>
            </a:endParaRPr>
          </a:p>
          <a:p>
            <a:r>
              <a:rPr lang="nl-BE" sz="1200" b="1" i="0" u="sng" strike="noStrike" kern="1200" baseline="0" dirty="0">
                <a:solidFill>
                  <a:schemeClr val="tx1"/>
                </a:solidFill>
                <a:latin typeface="+mn-lt"/>
                <a:ea typeface="+mn-ea"/>
                <a:cs typeface="+mn-cs"/>
              </a:rPr>
              <a:t>Aanleiding</a:t>
            </a:r>
          </a:p>
          <a:p>
            <a:r>
              <a:rPr lang="nl-BE" sz="1200" b="0" i="0" u="none" strike="noStrike" kern="1200" baseline="0" dirty="0">
                <a:solidFill>
                  <a:schemeClr val="tx1"/>
                </a:solidFill>
                <a:latin typeface="+mn-lt"/>
                <a:ea typeface="+mn-ea"/>
                <a:cs typeface="+mn-cs"/>
              </a:rPr>
              <a:t>Al in 2016 startte De Vlaamse Waterweg nv met het onderzoeken van de mogelijkheden van Smart </a:t>
            </a:r>
            <a:r>
              <a:rPr lang="nl-BE" sz="1200" b="0" i="0" u="none" strike="noStrike" kern="1200" baseline="0" dirty="0" err="1">
                <a:solidFill>
                  <a:schemeClr val="tx1"/>
                </a:solidFill>
                <a:latin typeface="+mn-lt"/>
                <a:ea typeface="+mn-ea"/>
                <a:cs typeface="+mn-cs"/>
              </a:rPr>
              <a:t>Shipping</a:t>
            </a:r>
            <a:r>
              <a:rPr lang="nl-BE" sz="1200" b="0" i="0" u="none" strike="noStrike" kern="1200" baseline="0" dirty="0">
                <a:solidFill>
                  <a:schemeClr val="tx1"/>
                </a:solidFill>
                <a:latin typeface="+mn-lt"/>
                <a:ea typeface="+mn-ea"/>
                <a:cs typeface="+mn-cs"/>
              </a:rPr>
              <a:t>. Zo werd duidelijk dat het een belangrijk middel is om de binnenvaartsector te ondersteunen:</a:t>
            </a:r>
          </a:p>
          <a:p>
            <a:pPr marL="171450" indent="-171450">
              <a:buFont typeface="Arial" panose="020B0604020202020204" pitchFamily="34" charset="0"/>
              <a:buChar char="•"/>
            </a:pPr>
            <a:r>
              <a:rPr lang="nl-BE" sz="1200" b="0" i="0" u="none" strike="noStrike" kern="1200" baseline="0" dirty="0">
                <a:solidFill>
                  <a:schemeClr val="tx1"/>
                </a:solidFill>
                <a:latin typeface="+mn-lt"/>
                <a:ea typeface="+mn-ea"/>
                <a:cs typeface="+mn-cs"/>
              </a:rPr>
              <a:t>Het gebruik van kleine geautomatiseerde vaartuigen zorgt voor de </a:t>
            </a:r>
            <a:r>
              <a:rPr lang="nl-BE" sz="1200" b="1" i="0" u="none" strike="noStrike" kern="1200" baseline="0" dirty="0">
                <a:solidFill>
                  <a:schemeClr val="tx1"/>
                </a:solidFill>
                <a:latin typeface="+mn-lt"/>
                <a:ea typeface="+mn-ea"/>
                <a:cs typeface="+mn-cs"/>
              </a:rPr>
              <a:t>heropleving van de kleinere waterwegen</a:t>
            </a:r>
            <a:r>
              <a:rPr lang="nl-BE" sz="1200" b="0" i="0" u="none" strike="noStrike" kern="1200" baseline="0" dirty="0">
                <a:solidFill>
                  <a:schemeClr val="tx1"/>
                </a:solidFill>
                <a:latin typeface="+mn-lt"/>
                <a:ea typeface="+mn-ea"/>
                <a:cs typeface="+mn-cs"/>
              </a:rPr>
              <a:t>: nieuwe businesscases en nieuwe goederenstromen zullen op de binnenwaterwegen ontstaan. Dit bevordert de </a:t>
            </a:r>
            <a:r>
              <a:rPr lang="nl-BE" sz="1200" b="0" i="0" u="none" strike="noStrike" kern="1200" baseline="0" dirty="0" err="1">
                <a:solidFill>
                  <a:schemeClr val="tx1"/>
                </a:solidFill>
                <a:latin typeface="+mn-lt"/>
                <a:ea typeface="+mn-ea"/>
                <a:cs typeface="+mn-cs"/>
              </a:rPr>
              <a:t>modal</a:t>
            </a:r>
            <a:r>
              <a:rPr lang="nl-BE" sz="1200" b="0" i="0" u="none" strike="noStrike" kern="1200" baseline="0" dirty="0">
                <a:solidFill>
                  <a:schemeClr val="tx1"/>
                </a:solidFill>
                <a:latin typeface="+mn-lt"/>
                <a:ea typeface="+mn-ea"/>
                <a:cs typeface="+mn-cs"/>
              </a:rPr>
              <a:t> shift van de overvolle en drukke weg naar het water.</a:t>
            </a:r>
          </a:p>
          <a:p>
            <a:pPr marL="171450" indent="-171450">
              <a:buFont typeface="Arial" panose="020B0604020202020204" pitchFamily="34" charset="0"/>
              <a:buChar char="•"/>
            </a:pPr>
            <a:r>
              <a:rPr lang="nl-BE" sz="1200" b="0" i="0" u="none" strike="noStrike" kern="1200" baseline="0" dirty="0">
                <a:solidFill>
                  <a:schemeClr val="tx1"/>
                </a:solidFill>
                <a:latin typeface="+mn-lt"/>
                <a:ea typeface="+mn-ea"/>
                <a:cs typeface="+mn-cs"/>
              </a:rPr>
              <a:t>Automatisering en </a:t>
            </a:r>
            <a:r>
              <a:rPr lang="nl-BE" sz="1200" b="1" i="0" u="none" strike="noStrike" kern="1200" baseline="0" dirty="0">
                <a:solidFill>
                  <a:schemeClr val="tx1"/>
                </a:solidFill>
                <a:latin typeface="+mn-lt"/>
                <a:ea typeface="+mn-ea"/>
                <a:cs typeface="+mn-cs"/>
              </a:rPr>
              <a:t>vergroening </a:t>
            </a:r>
            <a:r>
              <a:rPr lang="nl-BE" sz="1200" b="0" i="0" u="none" strike="noStrike" kern="1200" baseline="0" dirty="0">
                <a:solidFill>
                  <a:schemeClr val="tx1"/>
                </a:solidFill>
                <a:latin typeface="+mn-lt"/>
                <a:ea typeface="+mn-ea"/>
                <a:cs typeface="+mn-cs"/>
              </a:rPr>
              <a:t>gaan hand in hand. Kleinere schepen hebben een kleinere motor nodig. Geautomatiseerde schepen worden daarom vaak ontworpen met een batterij of met groenere energiebronnen. Software kan de schipper of operator aan de wal ook assisteren met zuiniger varen.</a:t>
            </a:r>
          </a:p>
          <a:p>
            <a:pPr marL="171450" indent="-171450">
              <a:buFont typeface="Arial" panose="020B0604020202020204" pitchFamily="34" charset="0"/>
              <a:buChar char="•"/>
            </a:pPr>
            <a:r>
              <a:rPr lang="nl-BE" sz="1200" b="0" i="0" u="none" strike="noStrike" kern="1200" baseline="0" dirty="0">
                <a:solidFill>
                  <a:schemeClr val="tx1"/>
                </a:solidFill>
                <a:latin typeface="+mn-lt"/>
                <a:ea typeface="+mn-ea"/>
                <a:cs typeface="+mn-cs"/>
              </a:rPr>
              <a:t>De sector kampt met een </a:t>
            </a:r>
            <a:r>
              <a:rPr lang="nl-BE" sz="1200" b="1" i="0" u="none" strike="noStrike" kern="1200" baseline="0" dirty="0">
                <a:solidFill>
                  <a:schemeClr val="tx1"/>
                </a:solidFill>
                <a:latin typeface="+mn-lt"/>
                <a:ea typeface="+mn-ea"/>
                <a:cs typeface="+mn-cs"/>
              </a:rPr>
              <a:t>tekort aan werknemers</a:t>
            </a:r>
            <a:r>
              <a:rPr lang="nl-BE" sz="1200" b="0" i="0" u="none" strike="noStrike" kern="1200" baseline="0" dirty="0">
                <a:solidFill>
                  <a:schemeClr val="tx1"/>
                </a:solidFill>
                <a:latin typeface="+mn-lt"/>
                <a:ea typeface="+mn-ea"/>
                <a:cs typeface="+mn-cs"/>
              </a:rPr>
              <a:t>. Dankzij automatisering kan men op regelmatigere werkuren en dichter bij huis gaan werken: in het </a:t>
            </a:r>
            <a:r>
              <a:rPr lang="nl-BE" sz="1200" b="0" i="0" u="none" strike="noStrike" kern="1200" baseline="0" dirty="0" err="1">
                <a:solidFill>
                  <a:schemeClr val="tx1"/>
                </a:solidFill>
                <a:latin typeface="+mn-lt"/>
                <a:ea typeface="+mn-ea"/>
                <a:cs typeface="+mn-cs"/>
              </a:rPr>
              <a:t>shore</a:t>
            </a:r>
            <a:r>
              <a:rPr lang="nl-BE" sz="1200" b="0" i="0" u="none" strike="noStrike" kern="1200" baseline="0" dirty="0">
                <a:solidFill>
                  <a:schemeClr val="tx1"/>
                </a:solidFill>
                <a:latin typeface="+mn-lt"/>
                <a:ea typeface="+mn-ea"/>
                <a:cs typeface="+mn-cs"/>
              </a:rPr>
              <a:t> control center - de stuurhut aan de wal. Dit maakt het beroep aantrekkelijk voor de jongere generatie.</a:t>
            </a:r>
          </a:p>
        </p:txBody>
      </p:sp>
      <p:sp>
        <p:nvSpPr>
          <p:cNvPr id="4" name="Tijdelijke aanduiding voor dianummer 3"/>
          <p:cNvSpPr>
            <a:spLocks noGrp="1"/>
          </p:cNvSpPr>
          <p:nvPr>
            <p:ph type="sldNum" sz="quarter" idx="10"/>
          </p:nvPr>
        </p:nvSpPr>
        <p:spPr/>
        <p:txBody>
          <a:bodyPr/>
          <a:lstStyle/>
          <a:p>
            <a:fld id="{72B9C7C9-094B-4520-8AE3-D6A7DC8E3A87}" type="slidenum">
              <a:rPr lang="nl-BE" smtClean="0"/>
              <a:t>33</a:t>
            </a:fld>
            <a:endParaRPr lang="nl-BE"/>
          </a:p>
        </p:txBody>
      </p:sp>
    </p:spTree>
    <p:extLst>
      <p:ext uri="{BB962C8B-B14F-4D97-AF65-F5344CB8AC3E}">
        <p14:creationId xmlns:p14="http://schemas.microsoft.com/office/powerpoint/2010/main" val="42831253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r>
              <a:rPr lang="nl-BE" u="sng" dirty="0">
                <a:solidFill>
                  <a:srgbClr val="0071B9"/>
                </a:solidFill>
              </a:rPr>
              <a:t>Linksboven </a:t>
            </a:r>
          </a:p>
          <a:p>
            <a:pPr marL="0" indent="0">
              <a:buFontTx/>
              <a:buNone/>
            </a:pPr>
            <a:endParaRPr lang="nl-BE" u="none" dirty="0">
              <a:solidFill>
                <a:srgbClr val="0071B9"/>
              </a:solidFill>
            </a:endParaRPr>
          </a:p>
          <a:p>
            <a:pPr marL="0" indent="0">
              <a:buFontTx/>
              <a:buNone/>
            </a:pPr>
            <a:r>
              <a:rPr lang="nl-BE" u="none" dirty="0">
                <a:solidFill>
                  <a:srgbClr val="0071B9"/>
                </a:solidFill>
              </a:rPr>
              <a:t>Belevering van een bouwwerf in de winkelstraat</a:t>
            </a:r>
            <a:r>
              <a:rPr lang="nl-BE" u="none" baseline="0" dirty="0">
                <a:solidFill>
                  <a:srgbClr val="0071B9"/>
                </a:solidFill>
              </a:rPr>
              <a:t> Langemunt langs de Leie in Gent</a:t>
            </a:r>
            <a:endParaRPr lang="nl-BE" u="none" dirty="0">
              <a:solidFill>
                <a:srgbClr val="0071B9"/>
              </a:solidFill>
            </a:endParaRPr>
          </a:p>
          <a:p>
            <a:pPr marL="0" indent="0">
              <a:buFontTx/>
              <a:buNone/>
            </a:pPr>
            <a:endParaRPr lang="nl-BE" u="sng" dirty="0">
              <a:solidFill>
                <a:srgbClr val="0071B9"/>
              </a:solidFill>
            </a:endParaRPr>
          </a:p>
          <a:p>
            <a:pPr marL="0" indent="0">
              <a:buFontTx/>
              <a:buNone/>
            </a:pPr>
            <a:endParaRPr lang="nl-BE" u="sng" dirty="0">
              <a:solidFill>
                <a:srgbClr val="0071B9"/>
              </a:solidFill>
            </a:endParaRPr>
          </a:p>
          <a:p>
            <a:pPr marL="0" indent="0">
              <a:buFontTx/>
              <a:buNone/>
            </a:pPr>
            <a:r>
              <a:rPr lang="nl-BE" u="sng" dirty="0">
                <a:solidFill>
                  <a:srgbClr val="0071B9"/>
                </a:solidFill>
              </a:rPr>
              <a:t>Linksonder: Waalse Krook</a:t>
            </a:r>
            <a:r>
              <a:rPr lang="nl-BE" u="sng" baseline="0" dirty="0">
                <a:solidFill>
                  <a:srgbClr val="0071B9"/>
                </a:solidFill>
              </a:rPr>
              <a:t> Gent</a:t>
            </a:r>
          </a:p>
          <a:p>
            <a:pPr marL="628650" lvl="1" indent="-171450">
              <a:buFontTx/>
              <a:buChar char="-"/>
            </a:pPr>
            <a:r>
              <a:rPr lang="nl-BE" baseline="0" dirty="0">
                <a:solidFill>
                  <a:srgbClr val="0071B9"/>
                </a:solidFill>
              </a:rPr>
              <a:t>2013</a:t>
            </a:r>
          </a:p>
          <a:p>
            <a:pPr marL="628650" lvl="1" indent="-171450">
              <a:buFontTx/>
              <a:buChar char="-"/>
            </a:pPr>
            <a:r>
              <a:rPr lang="nl-BE" baseline="0" dirty="0">
                <a:solidFill>
                  <a:srgbClr val="0071B9"/>
                </a:solidFill>
              </a:rPr>
              <a:t>Beperkte bereikbaarheid door smalle toegangswegen</a:t>
            </a:r>
          </a:p>
          <a:p>
            <a:pPr marL="628650" lvl="1" indent="-171450">
              <a:buFontTx/>
              <a:buChar char="-"/>
            </a:pPr>
            <a:r>
              <a:rPr lang="nl-BE" baseline="0" dirty="0">
                <a:solidFill>
                  <a:srgbClr val="0071B9"/>
                </a:solidFill>
              </a:rPr>
              <a:t>42.000 ton grondverzet</a:t>
            </a:r>
          </a:p>
          <a:p>
            <a:pPr marL="628650" lvl="1" indent="-171450">
              <a:buFontTx/>
              <a:buChar char="-"/>
            </a:pPr>
            <a:r>
              <a:rPr lang="nl-BE" baseline="0" dirty="0">
                <a:solidFill>
                  <a:srgbClr val="0071B9"/>
                </a:solidFill>
              </a:rPr>
              <a:t>270 boten i.p.v. 1.610 vrachtwagens</a:t>
            </a:r>
          </a:p>
          <a:p>
            <a:endParaRPr lang="nl-NL" b="0" u="none" baseline="0" dirty="0"/>
          </a:p>
          <a:p>
            <a:r>
              <a:rPr lang="nl-NL" b="0" u="none" baseline="0" dirty="0"/>
              <a:t>In totaal zal er zo'n 42.000 ton grond via het water worden getransporteerd.</a:t>
            </a:r>
          </a:p>
          <a:p>
            <a:endParaRPr lang="nl-NL" b="0" u="none" baseline="0" dirty="0"/>
          </a:p>
          <a:p>
            <a:endParaRPr lang="nl-NL" b="0" u="sng" baseline="0" dirty="0"/>
          </a:p>
          <a:p>
            <a:r>
              <a:rPr lang="nl-NL" b="0" u="sng" baseline="0" dirty="0" err="1"/>
              <a:t>Quartier</a:t>
            </a:r>
            <a:r>
              <a:rPr lang="nl-NL" b="0" u="sng" baseline="0" dirty="0"/>
              <a:t> Bleu Hasselt: grondafvoer en (misschien) aanvoer materialen</a:t>
            </a:r>
          </a:p>
          <a:p>
            <a:endParaRPr lang="nl-NL" b="0" baseline="0" dirty="0"/>
          </a:p>
          <a:p>
            <a:r>
              <a:rPr lang="nl-NL" b="0" dirty="0"/>
              <a:t>600,000</a:t>
            </a:r>
            <a:r>
              <a:rPr lang="nl-NL" b="0" baseline="0" dirty="0"/>
              <a:t> m³ - </a:t>
            </a:r>
            <a:r>
              <a:rPr lang="nl-NL" b="0" dirty="0"/>
              <a:t>27000 vrachtwagens </a:t>
            </a:r>
            <a:br>
              <a:rPr lang="nl-NL" b="0" dirty="0"/>
            </a:br>
            <a:r>
              <a:rPr lang="nl-NL" b="0" dirty="0"/>
              <a:t>Kanaalkom, de aftakking van het Albertkanaal die tot het centrum van de Limburgse hoofdstad loopt. Het past binnen de ruimere opwaardering van die hele zone onder de noemer ‘De Blauwe Boulevard’.</a:t>
            </a:r>
          </a:p>
          <a:p>
            <a:endParaRPr lang="nl-NL" b="0" dirty="0"/>
          </a:p>
        </p:txBody>
      </p:sp>
      <p:sp>
        <p:nvSpPr>
          <p:cNvPr id="4" name="Tijdelijke aanduiding voor dianummer 3"/>
          <p:cNvSpPr>
            <a:spLocks noGrp="1"/>
          </p:cNvSpPr>
          <p:nvPr>
            <p:ph type="sldNum" sz="quarter" idx="10"/>
          </p:nvPr>
        </p:nvSpPr>
        <p:spPr/>
        <p:txBody>
          <a:bodyPr/>
          <a:lstStyle/>
          <a:p>
            <a:fld id="{10964DA8-2729-4EE0-8E33-26E48764BEF1}" type="slidenum">
              <a:rPr lang="nl-BE" smtClean="0"/>
              <a:t>34</a:t>
            </a:fld>
            <a:endParaRPr lang="nl-BE"/>
          </a:p>
        </p:txBody>
      </p:sp>
    </p:spTree>
    <p:extLst>
      <p:ext uri="{BB962C8B-B14F-4D97-AF65-F5344CB8AC3E}">
        <p14:creationId xmlns:p14="http://schemas.microsoft.com/office/powerpoint/2010/main" val="39774712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192338" y="474663"/>
            <a:ext cx="4679950" cy="3509962"/>
          </a:xfrm>
        </p:spPr>
      </p:sp>
      <p:sp>
        <p:nvSpPr>
          <p:cNvPr id="3" name="Tijdelijke aanduiding voor notities 2"/>
          <p:cNvSpPr>
            <a:spLocks noGrp="1"/>
          </p:cNvSpPr>
          <p:nvPr>
            <p:ph type="body" idx="1"/>
          </p:nvPr>
        </p:nvSpPr>
        <p:spPr/>
        <p:txBody>
          <a:bodyPr/>
          <a:lstStyle/>
          <a:p>
            <a:pPr lvl="0"/>
            <a:endParaRPr lang="nl-BE" sz="1300" dirty="0"/>
          </a:p>
        </p:txBody>
      </p:sp>
      <p:sp>
        <p:nvSpPr>
          <p:cNvPr id="4" name="Tijdelijke aanduiding voor dianummer 3"/>
          <p:cNvSpPr>
            <a:spLocks noGrp="1"/>
          </p:cNvSpPr>
          <p:nvPr>
            <p:ph type="sldNum" sz="quarter" idx="10"/>
          </p:nvPr>
        </p:nvSpPr>
        <p:spPr/>
        <p:txBody>
          <a:bodyPr/>
          <a:lstStyle/>
          <a:p>
            <a:pPr defTabSz="910011">
              <a:defRPr/>
            </a:pPr>
            <a:fld id="{72B9C7C9-094B-4520-8AE3-D6A7DC8E3A87}" type="slidenum">
              <a:rPr lang="nl-BE" sz="1000">
                <a:solidFill>
                  <a:prstClr val="black"/>
                </a:solidFill>
                <a:latin typeface="Calibri"/>
              </a:rPr>
              <a:pPr defTabSz="910011">
                <a:defRPr/>
              </a:pPr>
              <a:t>35</a:t>
            </a:fld>
            <a:endParaRPr lang="nl-BE" sz="1000">
              <a:solidFill>
                <a:prstClr val="black"/>
              </a:solidFill>
              <a:latin typeface="Calibri"/>
            </a:endParaRPr>
          </a:p>
        </p:txBody>
      </p:sp>
    </p:spTree>
    <p:extLst>
      <p:ext uri="{BB962C8B-B14F-4D97-AF65-F5344CB8AC3E}">
        <p14:creationId xmlns:p14="http://schemas.microsoft.com/office/powerpoint/2010/main" val="5274364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Foto: Ford Genk</a:t>
            </a:r>
          </a:p>
        </p:txBody>
      </p:sp>
      <p:sp>
        <p:nvSpPr>
          <p:cNvPr id="4" name="Tijdelijke aanduiding voor dianummer 3"/>
          <p:cNvSpPr>
            <a:spLocks noGrp="1"/>
          </p:cNvSpPr>
          <p:nvPr>
            <p:ph type="sldNum" sz="quarter" idx="5"/>
          </p:nvPr>
        </p:nvSpPr>
        <p:spPr/>
        <p:txBody>
          <a:bodyPr/>
          <a:lstStyle/>
          <a:p>
            <a:fld id="{746409AC-1942-4CE8-8AEE-DA25BF5F0F87}" type="slidenum">
              <a:rPr lang="nl-BE" smtClean="0"/>
              <a:t>36</a:t>
            </a:fld>
            <a:endParaRPr lang="nl-BE"/>
          </a:p>
        </p:txBody>
      </p:sp>
    </p:spTree>
    <p:extLst>
      <p:ext uri="{BB962C8B-B14F-4D97-AF65-F5344CB8AC3E}">
        <p14:creationId xmlns:p14="http://schemas.microsoft.com/office/powerpoint/2010/main" val="23679644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ts val="1300"/>
              </a:lnSpc>
              <a:spcBef>
                <a:spcPts val="1100"/>
              </a:spcBef>
              <a:spcAft>
                <a:spcPts val="1100"/>
              </a:spcAft>
            </a:pPr>
            <a:r>
              <a:rPr lang="nl-BE" sz="1800" b="1" dirty="0">
                <a:effectLst/>
                <a:latin typeface="Calibri" panose="020F0502020204030204" pitchFamily="34" charset="0"/>
                <a:ea typeface="Calibri" panose="020F0502020204030204" pitchFamily="34" charset="0"/>
                <a:cs typeface="Times New Roman" panose="02020603050405020304" pitchFamily="18" charset="0"/>
              </a:rPr>
              <a:t>Publiek-private samenwerking voor de bouw van laad- en losinstallaties</a:t>
            </a:r>
          </a:p>
          <a:p>
            <a:pPr>
              <a:lnSpc>
                <a:spcPts val="1300"/>
              </a:lnSpc>
              <a:spcBef>
                <a:spcPts val="1100"/>
              </a:spcBef>
              <a:spcAft>
                <a:spcPts val="1100"/>
              </a:spcAft>
            </a:pPr>
            <a:r>
              <a:rPr lang="nl-BE" sz="1800" b="1" dirty="0">
                <a:effectLst/>
                <a:latin typeface="Calibri" panose="020F0502020204030204" pitchFamily="34" charset="0"/>
                <a:ea typeface="Calibri" panose="020F0502020204030204" pitchFamily="34" charset="0"/>
                <a:cs typeface="Times New Roman" panose="02020603050405020304" pitchFamily="18" charset="0"/>
              </a:rPr>
              <a:t>Evaluatie 1998-2020</a:t>
            </a:r>
          </a:p>
          <a:p>
            <a:pPr>
              <a:lnSpc>
                <a:spcPts val="1300"/>
              </a:lnSpc>
              <a:spcAft>
                <a:spcPts val="1100"/>
              </a:spcAft>
            </a:pPr>
            <a:r>
              <a:rPr lang="nl-BE" sz="1800" dirty="0">
                <a:effectLst/>
                <a:latin typeface="Calibri" panose="020F0502020204030204" pitchFamily="34" charset="0"/>
                <a:ea typeface="Calibri" panose="020F0502020204030204" pitchFamily="34" charset="0"/>
                <a:cs typeface="Times New Roman" panose="02020603050405020304" pitchFamily="18" charset="0"/>
              </a:rPr>
              <a:t> </a:t>
            </a:r>
          </a:p>
          <a:p>
            <a:pPr algn="just">
              <a:lnSpc>
                <a:spcPts val="1300"/>
              </a:lnSpc>
              <a:spcAft>
                <a:spcPts val="1100"/>
              </a:spcAft>
            </a:pPr>
            <a:r>
              <a:rPr lang="nl-BE" sz="1800" dirty="0">
                <a:effectLst/>
                <a:latin typeface="Calibri" panose="020F0502020204030204" pitchFamily="34" charset="0"/>
                <a:ea typeface="Calibri" panose="020F0502020204030204" pitchFamily="34" charset="0"/>
                <a:cs typeface="Times New Roman" panose="02020603050405020304" pitchFamily="18" charset="0"/>
              </a:rPr>
              <a:t>Sinds februari 1998 kunnen bedrijven in Vlaanderen via een publiek-private samenwerking (PPS) met het Vlaams Gewest een laad- en losinstallatie langs de waterweg bouwen. Bedrijven kunnen via deze regeling rekenen op een overheidsdeelname in de kosten van maximaal 80% voor de aanleg van de infrastructuur. De eigen inbreng bedraagt minimaal 20%. Daartegenover staat evenwel een tonnageverplichting gedurende 10 jaar. </a:t>
            </a:r>
          </a:p>
          <a:p>
            <a:pPr algn="just">
              <a:lnSpc>
                <a:spcPts val="1300"/>
              </a:lnSpc>
              <a:spcAft>
                <a:spcPts val="1100"/>
              </a:spcAft>
            </a:pPr>
            <a:r>
              <a:rPr lang="nl-BE" sz="1800" dirty="0">
                <a:effectLst/>
                <a:latin typeface="Calibri" panose="020F0502020204030204" pitchFamily="34" charset="0"/>
                <a:ea typeface="Calibri" panose="020F0502020204030204" pitchFamily="34" charset="0"/>
                <a:cs typeface="Times New Roman" panose="02020603050405020304" pitchFamily="18" charset="0"/>
              </a:rPr>
              <a:t>Dit project kadert in de doelstellingen van de Vlaamse Regering om het vervoer via de binnenvaart te stimuleren. </a:t>
            </a:r>
          </a:p>
          <a:p>
            <a:pPr algn="just">
              <a:lnSpc>
                <a:spcPts val="1300"/>
              </a:lnSpc>
              <a:spcAft>
                <a:spcPts val="1100"/>
              </a:spcAft>
            </a:pPr>
            <a:r>
              <a:rPr lang="nl-BE" sz="1800" dirty="0">
                <a:effectLst/>
                <a:latin typeface="Calibri" panose="020F0502020204030204" pitchFamily="34" charset="0"/>
                <a:ea typeface="Calibri" panose="020F0502020204030204" pitchFamily="34" charset="0"/>
                <a:cs typeface="Times New Roman" panose="02020603050405020304" pitchFamily="18" charset="0"/>
              </a:rPr>
              <a:t>In de periode 1998-2020 werden er 216 aanvragen ingediend en goedgekeurd. De projecten zijn verspreid over heel Vlaanderen en situeren zich zowel langs het hoofdwaterwegennet als langs kleine waterwegen. 123 kaaimuren werden inmiddels in gebruik genomen, 27 dossiers zijn momenteel in uitvoering of zitten in de voorbereidings- of studiefase. 29 dossiers staan momenteel on </a:t>
            </a:r>
            <a:r>
              <a:rPr lang="nl-BE" sz="1800" dirty="0" err="1">
                <a:effectLst/>
                <a:latin typeface="Calibri" panose="020F0502020204030204" pitchFamily="34" charset="0"/>
                <a:ea typeface="Calibri" panose="020F0502020204030204" pitchFamily="34" charset="0"/>
                <a:cs typeface="Times New Roman" panose="02020603050405020304" pitchFamily="18" charset="0"/>
              </a:rPr>
              <a:t>hold</a:t>
            </a:r>
            <a:r>
              <a:rPr lang="nl-BE" sz="1800" dirty="0">
                <a:effectLst/>
                <a:latin typeface="Calibri" panose="020F0502020204030204" pitchFamily="34" charset="0"/>
                <a:ea typeface="Calibri" panose="020F0502020204030204" pitchFamily="34" charset="0"/>
                <a:cs typeface="Times New Roman" panose="02020603050405020304" pitchFamily="18" charset="0"/>
              </a:rPr>
              <a:t> omwille van diverse redenen en tot slot werden er door de jaren heen 37 dossiers geschrapt. </a:t>
            </a:r>
          </a:p>
          <a:p>
            <a:pPr algn="just">
              <a:lnSpc>
                <a:spcPts val="1300"/>
              </a:lnSpc>
              <a:spcAft>
                <a:spcPts val="1100"/>
              </a:spcAft>
            </a:pPr>
            <a:r>
              <a:rPr lang="nl-BE" sz="1800" dirty="0">
                <a:effectLst/>
                <a:latin typeface="Calibri" panose="020F0502020204030204" pitchFamily="34" charset="0"/>
                <a:ea typeface="Calibri" panose="020F0502020204030204" pitchFamily="34" charset="0"/>
                <a:cs typeface="Times New Roman" panose="02020603050405020304" pitchFamily="18" charset="0"/>
              </a:rPr>
              <a:t>Er werd in de afgelopen 22 jaar 109.100.000 euro geïnvesteerd in het kaaimurenprogramma. Hier tegenover staat een tonnageverplichting van 157.849.694 ton. In werkelijkheid werd er van 1998 tot en met 2020 477.733.944 ton overgeslagen via de kaaimuren die voortvloeien uit dit project. De return on investment is dus beduidend hoger dan vooropgesteld wordt. Er kan dus gesteld worden dat het kaaimurenprogramma zeker succesvol is en bijdraagt tot gebruik van de binnenvaart. </a:t>
            </a:r>
          </a:p>
          <a:p>
            <a:pPr algn="just">
              <a:lnSpc>
                <a:spcPts val="1300"/>
              </a:lnSpc>
              <a:spcAft>
                <a:spcPts val="1100"/>
              </a:spcAft>
            </a:pPr>
            <a:r>
              <a:rPr lang="nl-BE" sz="1800" dirty="0">
                <a:effectLst/>
                <a:latin typeface="Calibri" panose="020F0502020204030204" pitchFamily="34" charset="0"/>
                <a:ea typeface="Calibri" panose="020F0502020204030204" pitchFamily="34" charset="0"/>
                <a:cs typeface="Times New Roman" panose="02020603050405020304" pitchFamily="18" charset="0"/>
              </a:rPr>
              <a:t>Deze resultaten zijn ook direct voelbaar op ons wegennet. Sinds de start van het programma werden 23.886.697 vrachtwagenritten vermeden.</a:t>
            </a:r>
          </a:p>
          <a:p>
            <a:pPr algn="just">
              <a:lnSpc>
                <a:spcPts val="1300"/>
              </a:lnSpc>
              <a:spcAft>
                <a:spcPts val="1100"/>
              </a:spcAft>
            </a:pPr>
            <a:r>
              <a:rPr lang="nl-BE" sz="1800" dirty="0">
                <a:effectLst/>
                <a:latin typeface="Calibri" panose="020F0502020204030204" pitchFamily="34" charset="0"/>
                <a:ea typeface="Calibri" panose="020F0502020204030204" pitchFamily="34" charset="0"/>
                <a:cs typeface="Times New Roman" panose="02020603050405020304" pitchFamily="18" charset="0"/>
              </a:rPr>
              <a:t>Deze evaluatie is een stand van zaken tot en met 31 december 2020. Met betrekking tot toekomstige investeringen kan alvast het volgende worden meegegeven. In 2021 werd 16.900.000 euro voorzien voor het kaaimurenprogramma. </a:t>
            </a:r>
          </a:p>
          <a:p>
            <a:r>
              <a:rPr lang="nl-BE" sz="1800" dirty="0">
                <a:effectLst/>
                <a:latin typeface="Calibri" panose="020F0502020204030204" pitchFamily="34" charset="0"/>
                <a:ea typeface="Calibri" panose="020F0502020204030204" pitchFamily="34" charset="0"/>
                <a:cs typeface="Times New Roman" panose="02020603050405020304" pitchFamily="18" charset="0"/>
              </a:rPr>
              <a:t>Gedurende 10 jaar heeft elk dossier een tonnageverplichting die gelijk is aan 6% ten opzichte van de investering. </a:t>
            </a:r>
          </a:p>
          <a:p>
            <a:r>
              <a:rPr lang="nl-BE" sz="1800" dirty="0">
                <a:effectLst/>
                <a:latin typeface="Calibri" panose="020F0502020204030204" pitchFamily="34" charset="0"/>
                <a:ea typeface="Calibri" panose="020F0502020204030204" pitchFamily="34" charset="0"/>
                <a:cs typeface="Times New Roman" panose="02020603050405020304" pitchFamily="18" charset="0"/>
              </a:rPr>
              <a:t>Het containeraandeel hierin is 7.868.949 TEU. </a:t>
            </a:r>
          </a:p>
          <a:p>
            <a:r>
              <a:rPr lang="nl-BE" sz="1800" dirty="0">
                <a:effectLst/>
                <a:latin typeface="Calibri" panose="020F0502020204030204" pitchFamily="34" charset="0"/>
                <a:ea typeface="Calibri" panose="020F0502020204030204" pitchFamily="34" charset="0"/>
                <a:cs typeface="Times New Roman" panose="02020603050405020304" pitchFamily="18" charset="0"/>
              </a:rPr>
              <a:t>1 vrachtwagen vertegenwoordigt 20 ton. </a:t>
            </a:r>
          </a:p>
          <a:p>
            <a:pPr lvl="0"/>
            <a:endParaRPr lang="nl-BE" dirty="0"/>
          </a:p>
        </p:txBody>
      </p:sp>
      <p:sp>
        <p:nvSpPr>
          <p:cNvPr id="4" name="Tijdelijke aanduiding voor dianummer 3"/>
          <p:cNvSpPr>
            <a:spLocks noGrp="1"/>
          </p:cNvSpPr>
          <p:nvPr>
            <p:ph type="sldNum" sz="quarter" idx="10"/>
          </p:nvPr>
        </p:nvSpPr>
        <p:spPr/>
        <p:txBody>
          <a:bodyPr/>
          <a:lstStyle/>
          <a:p>
            <a:fld id="{10964DA8-2729-4EE0-8E33-26E48764BEF1}" type="slidenum">
              <a:rPr lang="nl-BE" smtClean="0"/>
              <a:t>37</a:t>
            </a:fld>
            <a:endParaRPr lang="nl-BE"/>
          </a:p>
        </p:txBody>
      </p:sp>
    </p:spTree>
    <p:extLst>
      <p:ext uri="{BB962C8B-B14F-4D97-AF65-F5344CB8AC3E}">
        <p14:creationId xmlns:p14="http://schemas.microsoft.com/office/powerpoint/2010/main" val="10882681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192338" y="474663"/>
            <a:ext cx="4679950" cy="3509962"/>
          </a:xfrm>
        </p:spPr>
      </p:sp>
      <p:sp>
        <p:nvSpPr>
          <p:cNvPr id="3" name="Tijdelijke aanduiding voor notities 2"/>
          <p:cNvSpPr>
            <a:spLocks noGrp="1"/>
          </p:cNvSpPr>
          <p:nvPr>
            <p:ph type="body" idx="1"/>
          </p:nvPr>
        </p:nvSpPr>
        <p:spPr/>
        <p:txBody>
          <a:bodyPr/>
          <a:lstStyle/>
          <a:p>
            <a:pPr lvl="0"/>
            <a:endParaRPr lang="nl-BE" sz="1300" dirty="0"/>
          </a:p>
        </p:txBody>
      </p:sp>
      <p:sp>
        <p:nvSpPr>
          <p:cNvPr id="4" name="Tijdelijke aanduiding voor dianummer 3"/>
          <p:cNvSpPr>
            <a:spLocks noGrp="1"/>
          </p:cNvSpPr>
          <p:nvPr>
            <p:ph type="sldNum" sz="quarter" idx="10"/>
          </p:nvPr>
        </p:nvSpPr>
        <p:spPr/>
        <p:txBody>
          <a:bodyPr/>
          <a:lstStyle/>
          <a:p>
            <a:pPr defTabSz="910011">
              <a:defRPr/>
            </a:pPr>
            <a:fld id="{72B9C7C9-094B-4520-8AE3-D6A7DC8E3A87}" type="slidenum">
              <a:rPr lang="nl-BE" sz="1000">
                <a:solidFill>
                  <a:prstClr val="black"/>
                </a:solidFill>
                <a:latin typeface="Calibri"/>
              </a:rPr>
              <a:pPr defTabSz="910011">
                <a:defRPr/>
              </a:pPr>
              <a:t>38</a:t>
            </a:fld>
            <a:endParaRPr lang="nl-BE" sz="1000">
              <a:solidFill>
                <a:prstClr val="black"/>
              </a:solidFill>
              <a:latin typeface="Calibri"/>
            </a:endParaRPr>
          </a:p>
        </p:txBody>
      </p:sp>
    </p:spTree>
    <p:extLst>
      <p:ext uri="{BB962C8B-B14F-4D97-AF65-F5344CB8AC3E}">
        <p14:creationId xmlns:p14="http://schemas.microsoft.com/office/powerpoint/2010/main" val="19759134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192338" y="474663"/>
            <a:ext cx="4679950" cy="3509962"/>
          </a:xfrm>
        </p:spPr>
      </p:sp>
      <p:sp>
        <p:nvSpPr>
          <p:cNvPr id="3" name="Tijdelijke aanduiding voor notities 2"/>
          <p:cNvSpPr>
            <a:spLocks noGrp="1"/>
          </p:cNvSpPr>
          <p:nvPr>
            <p:ph type="body" idx="1"/>
          </p:nvPr>
        </p:nvSpPr>
        <p:spPr/>
        <p:txBody>
          <a:bodyPr/>
          <a:lstStyle/>
          <a:p>
            <a:pPr lvl="0"/>
            <a:endParaRPr lang="nl-BE" sz="1300" dirty="0"/>
          </a:p>
        </p:txBody>
      </p:sp>
      <p:sp>
        <p:nvSpPr>
          <p:cNvPr id="4" name="Tijdelijke aanduiding voor dianummer 3"/>
          <p:cNvSpPr>
            <a:spLocks noGrp="1"/>
          </p:cNvSpPr>
          <p:nvPr>
            <p:ph type="sldNum" sz="quarter" idx="10"/>
          </p:nvPr>
        </p:nvSpPr>
        <p:spPr/>
        <p:txBody>
          <a:bodyPr/>
          <a:lstStyle/>
          <a:p>
            <a:pPr defTabSz="910011">
              <a:defRPr/>
            </a:pPr>
            <a:fld id="{72B9C7C9-094B-4520-8AE3-D6A7DC8E3A87}" type="slidenum">
              <a:rPr lang="nl-BE" sz="1000">
                <a:solidFill>
                  <a:prstClr val="black"/>
                </a:solidFill>
                <a:latin typeface="Calibri"/>
              </a:rPr>
              <a:pPr defTabSz="910011">
                <a:defRPr/>
              </a:pPr>
              <a:t>39</a:t>
            </a:fld>
            <a:endParaRPr lang="nl-BE" sz="1000">
              <a:solidFill>
                <a:prstClr val="black"/>
              </a:solidFill>
              <a:latin typeface="Calibri"/>
            </a:endParaRPr>
          </a:p>
        </p:txBody>
      </p:sp>
    </p:spTree>
    <p:extLst>
      <p:ext uri="{BB962C8B-B14F-4D97-AF65-F5344CB8AC3E}">
        <p14:creationId xmlns:p14="http://schemas.microsoft.com/office/powerpoint/2010/main" val="23243621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746409AC-1942-4CE8-8AEE-DA25BF5F0F87}" type="slidenum">
              <a:rPr lang="nl-BE" smtClean="0"/>
              <a:t>40</a:t>
            </a:fld>
            <a:endParaRPr lang="nl-BE"/>
          </a:p>
        </p:txBody>
      </p:sp>
    </p:spTree>
    <p:extLst>
      <p:ext uri="{BB962C8B-B14F-4D97-AF65-F5344CB8AC3E}">
        <p14:creationId xmlns:p14="http://schemas.microsoft.com/office/powerpoint/2010/main" val="3035121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192338" y="474663"/>
            <a:ext cx="4679950" cy="3509962"/>
          </a:xfrm>
        </p:spPr>
      </p:sp>
      <p:sp>
        <p:nvSpPr>
          <p:cNvPr id="3" name="Tijdelijke aanduiding voor notities 2"/>
          <p:cNvSpPr>
            <a:spLocks noGrp="1"/>
          </p:cNvSpPr>
          <p:nvPr>
            <p:ph type="body" idx="1"/>
          </p:nvPr>
        </p:nvSpPr>
        <p:spPr/>
        <p:txBody>
          <a:bodyPr/>
          <a:lstStyle/>
          <a:p>
            <a:pPr lvl="0"/>
            <a:endParaRPr lang="nl-BE" sz="1300" dirty="0"/>
          </a:p>
        </p:txBody>
      </p:sp>
      <p:sp>
        <p:nvSpPr>
          <p:cNvPr id="4" name="Tijdelijke aanduiding voor dianummer 3"/>
          <p:cNvSpPr>
            <a:spLocks noGrp="1"/>
          </p:cNvSpPr>
          <p:nvPr>
            <p:ph type="sldNum" sz="quarter" idx="10"/>
          </p:nvPr>
        </p:nvSpPr>
        <p:spPr/>
        <p:txBody>
          <a:bodyPr/>
          <a:lstStyle/>
          <a:p>
            <a:pPr defTabSz="910011">
              <a:defRPr/>
            </a:pPr>
            <a:fld id="{72B9C7C9-094B-4520-8AE3-D6A7DC8E3A87}" type="slidenum">
              <a:rPr lang="nl-BE" sz="1000">
                <a:solidFill>
                  <a:prstClr val="black"/>
                </a:solidFill>
                <a:latin typeface="Calibri"/>
              </a:rPr>
              <a:pPr defTabSz="910011">
                <a:defRPr/>
              </a:pPr>
              <a:t>41</a:t>
            </a:fld>
            <a:endParaRPr lang="nl-BE" sz="1000">
              <a:solidFill>
                <a:prstClr val="black"/>
              </a:solidFill>
              <a:latin typeface="Calibri"/>
            </a:endParaRPr>
          </a:p>
        </p:txBody>
      </p:sp>
    </p:spTree>
    <p:extLst>
      <p:ext uri="{BB962C8B-B14F-4D97-AF65-F5344CB8AC3E}">
        <p14:creationId xmlns:p14="http://schemas.microsoft.com/office/powerpoint/2010/main" val="24111991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59A78679-57E4-4A90-9A7A-9CCA606F460E}" type="slidenum">
              <a:rPr lang="nl-BE" smtClean="0"/>
              <a:t>42</a:t>
            </a:fld>
            <a:endParaRPr lang="nl-BE"/>
          </a:p>
        </p:txBody>
      </p:sp>
    </p:spTree>
    <p:extLst>
      <p:ext uri="{BB962C8B-B14F-4D97-AF65-F5344CB8AC3E}">
        <p14:creationId xmlns:p14="http://schemas.microsoft.com/office/powerpoint/2010/main" val="25617021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Missie &amp; visie</a:t>
            </a:r>
          </a:p>
          <a:p>
            <a:endParaRPr lang="nl-BE" dirty="0"/>
          </a:p>
          <a:p>
            <a:r>
              <a:rPr lang="nl-BE" dirty="0"/>
              <a:t>Decretale taken (</a:t>
            </a:r>
            <a:r>
              <a:rPr lang="nl-BE" i="1" dirty="0"/>
              <a:t>niét nominatief overlopen)</a:t>
            </a:r>
            <a:endParaRPr lang="nl-BE" dirty="0"/>
          </a:p>
          <a:p>
            <a:pPr marL="171450" indent="-171450">
              <a:buFont typeface="Arial" panose="020B0604020202020204" pitchFamily="34" charset="0"/>
              <a:buChar char="•"/>
            </a:pPr>
            <a:r>
              <a:rPr lang="nl-BE" sz="1200" dirty="0"/>
              <a:t>De aankoop/verkoop van gronden die (niet) nodig zijn voor de infrastructuur, het bedienen en exploiteren van de waterwegen en de waterbeheersing;</a:t>
            </a:r>
          </a:p>
          <a:p>
            <a:pPr marL="171450" indent="-171450">
              <a:buFont typeface="Arial" panose="020B0604020202020204" pitchFamily="34" charset="0"/>
              <a:buChar char="•"/>
            </a:pPr>
            <a:r>
              <a:rPr lang="nl-BE" sz="1200" dirty="0"/>
              <a:t>Het voeren van een watergebonden grondbeleid (huren/verhuren/in concessie geven/vestigen van rechten) gericht op watergebonden bedrijvigheid en overslag;</a:t>
            </a:r>
          </a:p>
          <a:p>
            <a:pPr marL="171450" indent="-171450">
              <a:buFont typeface="Arial" panose="020B0604020202020204" pitchFamily="34" charset="0"/>
              <a:buChar char="•"/>
            </a:pPr>
            <a:r>
              <a:rPr lang="nl-BE" sz="1200" dirty="0"/>
              <a:t>Het bouwrijp maken van gronden en het creëren van watergebonden bedrijfszones;</a:t>
            </a:r>
          </a:p>
          <a:p>
            <a:pPr marL="171450" indent="-171450">
              <a:buFont typeface="Arial" panose="020B0604020202020204" pitchFamily="34" charset="0"/>
              <a:buChar char="•"/>
            </a:pPr>
            <a:r>
              <a:rPr lang="nl-BE" sz="1200" dirty="0"/>
              <a:t>Het nemen van initiatieven en maatregelen ter ontwikkeling en bevordering van de waterwegmobiliteit, inzonderheid de verhoging van het aandeel van het vrachtvervoer via de waterwegen;</a:t>
            </a:r>
          </a:p>
          <a:p>
            <a:pPr marL="171450" indent="-171450">
              <a:buFont typeface="Arial" panose="020B0604020202020204" pitchFamily="34" charset="0"/>
              <a:buChar char="•"/>
            </a:pPr>
            <a:r>
              <a:rPr lang="nl-BE" sz="1200" dirty="0"/>
              <a:t>Het winnen van energie uit waterwegen</a:t>
            </a:r>
          </a:p>
          <a:p>
            <a:pPr marL="171450" indent="-171450">
              <a:buFont typeface="Arial" panose="020B0604020202020204" pitchFamily="34" charset="0"/>
              <a:buChar char="•"/>
            </a:pPr>
            <a:r>
              <a:rPr lang="nl-BE" sz="1200" dirty="0"/>
              <a:t>Het regelen van de vaart </a:t>
            </a:r>
          </a:p>
          <a:p>
            <a:pPr marL="171450" indent="-171450">
              <a:buFont typeface="Arial" panose="020B0604020202020204" pitchFamily="34" charset="0"/>
              <a:buChar char="•"/>
            </a:pPr>
            <a:r>
              <a:rPr lang="nl-BE" sz="1200" dirty="0"/>
              <a:t>Het bouwen, vernieuwen, onderhouden, herstellen, bedienen en uitrusten van de sluizen, bruggen, stuwen, oevers, kaaien, waterkeringen, dijken, gecontroleerde overstromingsgebieden en jaagpaden</a:t>
            </a:r>
          </a:p>
          <a:p>
            <a:pPr marL="171450" indent="-171450">
              <a:buFont typeface="Arial" panose="020B0604020202020204" pitchFamily="34" charset="0"/>
              <a:buChar char="•"/>
            </a:pPr>
            <a:r>
              <a:rPr lang="nl-BE" sz="1200" dirty="0"/>
              <a:t>Het uitvoeren van baggerwerkzaamheden voor de instandhouding van de diepten; </a:t>
            </a:r>
          </a:p>
          <a:p>
            <a:pPr marL="171450" indent="-171450">
              <a:buFont typeface="Arial" panose="020B0604020202020204" pitchFamily="34" charset="0"/>
              <a:buChar char="•"/>
            </a:pPr>
            <a:r>
              <a:rPr lang="nl-BE" sz="1200" dirty="0"/>
              <a:t>Het aanleggen, verbeteren, inrichten en outilleren van laad- en loskaaien </a:t>
            </a:r>
          </a:p>
          <a:p>
            <a:pPr marL="171450" indent="-171450">
              <a:buFont typeface="Arial" panose="020B0604020202020204" pitchFamily="34" charset="0"/>
              <a:buChar char="•"/>
            </a:pPr>
            <a:r>
              <a:rPr lang="nl-BE" sz="1200" dirty="0"/>
              <a:t>Het organiseren van de sleep- en loodsdienst; </a:t>
            </a:r>
          </a:p>
          <a:p>
            <a:pPr marL="171450" indent="-171450">
              <a:buFont typeface="Arial" panose="020B0604020202020204" pitchFamily="34" charset="0"/>
              <a:buChar char="•"/>
            </a:pPr>
            <a:r>
              <a:rPr lang="nl-BE" sz="1200" dirty="0"/>
              <a:t>De organisatie van streek- en watergebonden overleg met regionale en lokale besturen en belangenvertegenwoordigingen; </a:t>
            </a:r>
          </a:p>
          <a:p>
            <a:pPr marL="171450" indent="-171450">
              <a:buFont typeface="Arial" panose="020B0604020202020204" pitchFamily="34" charset="0"/>
              <a:buChar char="•"/>
            </a:pPr>
            <a:r>
              <a:rPr lang="nl-BE" sz="1200" dirty="0"/>
              <a:t>Het toezicht op de naleving en de bestuurlijke handhaving van de regels van politie over het verkeer op de waterwegen; </a:t>
            </a:r>
          </a:p>
          <a:p>
            <a:pPr marL="171450" indent="-171450">
              <a:buFont typeface="Arial" panose="020B0604020202020204" pitchFamily="34" charset="0"/>
              <a:buChar char="•"/>
            </a:pPr>
            <a:r>
              <a:rPr lang="nl-BE" sz="1200" dirty="0"/>
              <a:t>Het uitvoeren van de voorschriften voor de waterwegen en havens met betrekking tot het vervoer van gevaarlijke goederen over de binnenwateren. </a:t>
            </a:r>
          </a:p>
          <a:p>
            <a:endParaRPr lang="nl-BE" dirty="0"/>
          </a:p>
        </p:txBody>
      </p:sp>
      <p:sp>
        <p:nvSpPr>
          <p:cNvPr id="4" name="Tijdelijke aanduiding voor dianummer 3"/>
          <p:cNvSpPr>
            <a:spLocks noGrp="1"/>
          </p:cNvSpPr>
          <p:nvPr>
            <p:ph type="sldNum" sz="quarter" idx="5"/>
          </p:nvPr>
        </p:nvSpPr>
        <p:spPr/>
        <p:txBody>
          <a:bodyPr/>
          <a:lstStyle/>
          <a:p>
            <a:fld id="{59A78679-57E4-4A90-9A7A-9CCA606F460E}" type="slidenum">
              <a:rPr lang="nl-BE" smtClean="0"/>
              <a:t>5</a:t>
            </a:fld>
            <a:endParaRPr lang="nl-BE"/>
          </a:p>
        </p:txBody>
      </p:sp>
    </p:spTree>
    <p:extLst>
      <p:ext uri="{BB962C8B-B14F-4D97-AF65-F5344CB8AC3E}">
        <p14:creationId xmlns:p14="http://schemas.microsoft.com/office/powerpoint/2010/main" val="35031922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59A78679-57E4-4A90-9A7A-9CCA606F460E}" type="slidenum">
              <a:rPr lang="nl-BE" smtClean="0"/>
              <a:t>43</a:t>
            </a:fld>
            <a:endParaRPr lang="nl-BE"/>
          </a:p>
        </p:txBody>
      </p:sp>
    </p:spTree>
    <p:extLst>
      <p:ext uri="{BB962C8B-B14F-4D97-AF65-F5344CB8AC3E}">
        <p14:creationId xmlns:p14="http://schemas.microsoft.com/office/powerpoint/2010/main" val="2667369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Naast investeren in </a:t>
            </a:r>
          </a:p>
          <a:p>
            <a:pPr marL="228600" indent="-228600">
              <a:buFont typeface="+mj-lt"/>
              <a:buAutoNum type="arabicPeriod"/>
            </a:pPr>
            <a:r>
              <a:rPr lang="nl-BE" dirty="0"/>
              <a:t>Onderhoud</a:t>
            </a:r>
          </a:p>
          <a:p>
            <a:pPr marL="228600" indent="-228600">
              <a:buFont typeface="+mj-lt"/>
              <a:buAutoNum type="arabicPeriod"/>
            </a:pPr>
            <a:r>
              <a:rPr lang="nl-BE" dirty="0"/>
              <a:t>Infrastructuur</a:t>
            </a:r>
          </a:p>
          <a:p>
            <a:pPr marL="228600" indent="-228600">
              <a:buFont typeface="+mj-lt"/>
              <a:buAutoNum type="arabicPeriod"/>
            </a:pPr>
            <a:r>
              <a:rPr lang="nl-BE" dirty="0"/>
              <a:t>Waterbeheersing</a:t>
            </a:r>
          </a:p>
          <a:p>
            <a:pPr marL="228600" indent="-228600">
              <a:buFont typeface="+mj-lt"/>
              <a:buAutoNum type="arabicPeriod"/>
            </a:pPr>
            <a:r>
              <a:rPr lang="nl-BE" dirty="0"/>
              <a:t>Ondernemers</a:t>
            </a:r>
          </a:p>
          <a:p>
            <a:pPr marL="228600" indent="-228600">
              <a:buFont typeface="+mj-lt"/>
              <a:buAutoNum type="arabicPeriod"/>
            </a:pPr>
            <a:r>
              <a:rPr lang="nl-BE" dirty="0"/>
              <a:t>En innovatie</a:t>
            </a:r>
          </a:p>
          <a:p>
            <a:pPr marL="228600" indent="-228600">
              <a:buFont typeface="+mj-lt"/>
              <a:buAutoNum type="arabicPeriod"/>
            </a:pPr>
            <a:endParaRPr lang="nl-BE" dirty="0"/>
          </a:p>
          <a:p>
            <a:pPr marL="228600" indent="-228600">
              <a:buFont typeface="+mj-lt"/>
              <a:buAutoNum type="arabicPeriod"/>
            </a:pPr>
            <a:r>
              <a:rPr lang="nl-BE" dirty="0"/>
              <a:t>Investeert De Vlaamse Waterweg tot slot ook in haar partnerschappen. Daarom zijn we vandaag hier. Om de banden aan te halen. En voor jullie duidelijk te maken dat De Vlaamse Waterweg garant staat voor het aangaan van haar uitdagingen en het inlossen van jullie verwachtingen.</a:t>
            </a:r>
          </a:p>
          <a:p>
            <a:pPr marL="228600" indent="-228600">
              <a:buFont typeface="+mj-lt"/>
              <a:buAutoNum type="arabicPeriod"/>
            </a:pPr>
            <a:endParaRPr lang="nl-BE" dirty="0"/>
          </a:p>
          <a:p>
            <a:pPr marL="0" indent="0">
              <a:buFont typeface="+mj-lt"/>
              <a:buNone/>
            </a:pPr>
            <a:r>
              <a:rPr lang="nl-BE" dirty="0"/>
              <a:t>Bedankt voor jullie aandacht.</a:t>
            </a:r>
          </a:p>
        </p:txBody>
      </p:sp>
      <p:sp>
        <p:nvSpPr>
          <p:cNvPr id="4" name="Tijdelijke aanduiding voor dianummer 3"/>
          <p:cNvSpPr>
            <a:spLocks noGrp="1"/>
          </p:cNvSpPr>
          <p:nvPr>
            <p:ph type="sldNum" sz="quarter" idx="10"/>
          </p:nvPr>
        </p:nvSpPr>
        <p:spPr/>
        <p:txBody>
          <a:bodyPr/>
          <a:lstStyle/>
          <a:p>
            <a:fld id="{746409AC-1942-4CE8-8AEE-DA25BF5F0F87}" type="slidenum">
              <a:rPr lang="nl-BE" smtClean="0"/>
              <a:t>44</a:t>
            </a:fld>
            <a:endParaRPr lang="nl-BE"/>
          </a:p>
        </p:txBody>
      </p:sp>
    </p:spTree>
    <p:extLst>
      <p:ext uri="{BB962C8B-B14F-4D97-AF65-F5344CB8AC3E}">
        <p14:creationId xmlns:p14="http://schemas.microsoft.com/office/powerpoint/2010/main" val="31707569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Zijn er nog vragen?</a:t>
            </a:r>
          </a:p>
        </p:txBody>
      </p:sp>
      <p:sp>
        <p:nvSpPr>
          <p:cNvPr id="4" name="Tijdelijke aanduiding voor dianummer 3"/>
          <p:cNvSpPr>
            <a:spLocks noGrp="1"/>
          </p:cNvSpPr>
          <p:nvPr>
            <p:ph type="sldNum" sz="quarter" idx="5"/>
          </p:nvPr>
        </p:nvSpPr>
        <p:spPr/>
        <p:txBody>
          <a:bodyPr/>
          <a:lstStyle/>
          <a:p>
            <a:fld id="{59A78679-57E4-4A90-9A7A-9CCA606F460E}" type="slidenum">
              <a:rPr lang="nl-BE" smtClean="0"/>
              <a:t>45</a:t>
            </a:fld>
            <a:endParaRPr lang="nl-BE"/>
          </a:p>
        </p:txBody>
      </p:sp>
    </p:spTree>
    <p:extLst>
      <p:ext uri="{BB962C8B-B14F-4D97-AF65-F5344CB8AC3E}">
        <p14:creationId xmlns:p14="http://schemas.microsoft.com/office/powerpoint/2010/main" val="625526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i="0" dirty="0"/>
              <a:t>6 zetels (hoofdzetel Hasselt), 3 regio’s + districtswerking</a:t>
            </a:r>
          </a:p>
        </p:txBody>
      </p:sp>
      <p:sp>
        <p:nvSpPr>
          <p:cNvPr id="4" name="Tijdelijke aanduiding voor dianummer 3"/>
          <p:cNvSpPr>
            <a:spLocks noGrp="1"/>
          </p:cNvSpPr>
          <p:nvPr>
            <p:ph type="sldNum" sz="quarter" idx="5"/>
          </p:nvPr>
        </p:nvSpPr>
        <p:spPr/>
        <p:txBody>
          <a:bodyPr/>
          <a:lstStyle/>
          <a:p>
            <a:fld id="{746409AC-1942-4CE8-8AEE-DA25BF5F0F87}" type="slidenum">
              <a:rPr lang="nl-BE" smtClean="0"/>
              <a:t>6</a:t>
            </a:fld>
            <a:endParaRPr lang="nl-BE"/>
          </a:p>
        </p:txBody>
      </p:sp>
    </p:spTree>
    <p:extLst>
      <p:ext uri="{BB962C8B-B14F-4D97-AF65-F5344CB8AC3E}">
        <p14:creationId xmlns:p14="http://schemas.microsoft.com/office/powerpoint/2010/main" val="30872904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Een beeld zegt meer dan 1000 woorden… onze kerncijfers gebundeld op 1 pagina. </a:t>
            </a:r>
          </a:p>
          <a:p>
            <a:r>
              <a:rPr lang="nl-BE" dirty="0"/>
              <a:t>Meer dan 1000km bevaarbare waterwegen, en ook ongeveer dubbel zoveel jaagpaden, 800 bruggen, 131 sluizen, 78 jachthavens 1340 personeelsleden, 171 gemeenten van de 300 Vlaamse steden en gemeenten waar een waterweg doorloopt … Om een idee te geven van onze kerngegevens en activiteiten.</a:t>
            </a:r>
          </a:p>
          <a:p>
            <a:endParaRPr lang="nl-BE" dirty="0"/>
          </a:p>
          <a:p>
            <a:r>
              <a:rPr lang="nl-BE" dirty="0"/>
              <a:t>Trafiekcijfers: over naar volgende slide</a:t>
            </a:r>
          </a:p>
        </p:txBody>
      </p:sp>
      <p:sp>
        <p:nvSpPr>
          <p:cNvPr id="4" name="Tijdelijke aanduiding voor dianummer 3"/>
          <p:cNvSpPr>
            <a:spLocks noGrp="1"/>
          </p:cNvSpPr>
          <p:nvPr>
            <p:ph type="sldNum" sz="quarter" idx="5"/>
          </p:nvPr>
        </p:nvSpPr>
        <p:spPr/>
        <p:txBody>
          <a:bodyPr/>
          <a:lstStyle/>
          <a:p>
            <a:fld id="{746409AC-1942-4CE8-8AEE-DA25BF5F0F87}" type="slidenum">
              <a:rPr lang="nl-BE" smtClean="0"/>
              <a:t>7</a:t>
            </a:fld>
            <a:endParaRPr lang="nl-BE"/>
          </a:p>
        </p:txBody>
      </p:sp>
    </p:spTree>
    <p:extLst>
      <p:ext uri="{BB962C8B-B14F-4D97-AF65-F5344CB8AC3E}">
        <p14:creationId xmlns:p14="http://schemas.microsoft.com/office/powerpoint/2010/main" val="11615965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We realiseren dit niet alleen vóór, maar ook sámen met heel wat partners, gaande van het lokale tot Europese niveau, tot zowel private gebruikers van onze waterwegen als bedrijven, ondernemers, leveranciers, netwerkorganisaties … </a:t>
            </a:r>
          </a:p>
          <a:p>
            <a:endParaRPr lang="nl-BE" dirty="0"/>
          </a:p>
          <a:p>
            <a:r>
              <a:rPr lang="nl-BE" dirty="0"/>
              <a:t>22 van de 42 Limburgse gemeenten liggen aan een waterweg, namelijk BERINGEN, BILZEN, BOCHOLT, BREE, DIEPENBEEK, DILSEN-STOKKEM, GENK, HAM, HAMONT-ACHEL, HASSELT, HEUSDEN-ZOLDER, KINROOI, LANAKEN, LEOPOLDSBURG, LOMMEL, LUMMEN, MAASEIK, MAASMECHELEN, PELT, RIEMST, TESSENDERLO en ZUTENDAAL.</a:t>
            </a:r>
          </a:p>
          <a:p>
            <a:endParaRPr lang="nl-BE" dirty="0"/>
          </a:p>
          <a:p>
            <a:r>
              <a:rPr lang="nl-BE" dirty="0"/>
              <a:t>Welke niet? Alken, As, Borgloon, Gingelom, Halen, Hechtel-Eksel, Heers, Herk-de-Stad, Herstappe, Hoeselt, Houthalen-Helchteren, Kortessem, </a:t>
            </a:r>
            <a:r>
              <a:rPr lang="nl-BE" dirty="0" err="1"/>
              <a:t>Oudsbergen</a:t>
            </a:r>
            <a:r>
              <a:rPr lang="nl-BE" dirty="0"/>
              <a:t>, Nieuwerkerken, Peer, Sint-Truiden, Tongeren, Voeren, Wellen en Zonhoven.</a:t>
            </a:r>
          </a:p>
          <a:p>
            <a:endParaRPr lang="nl-BE"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DC4DF5-7243-4928-93F9-937CEC893A94}"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33382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De Vlaamse Waterweg nv sloot 2021 af met sterke cijfers. 71,9 miljoen ton goederen vonden in 2021 over het water hun weg, het equivalent van ruim 2,87 miljoen vermeden vrachtwagenritten. Dit is ook 2.922.300 ton meer dan in 2020, een stijging met 4,23%. </a:t>
            </a:r>
          </a:p>
          <a:p>
            <a:endParaRPr lang="nl-BE" dirty="0"/>
          </a:p>
          <a:p>
            <a:r>
              <a:rPr lang="nl-BE" dirty="0"/>
              <a:t>Met 1.022.607 vervoerde TEU  vestigde het containertransport andermaal een absoluut record. Het leeuwendeel hiervan werd over het Albertkanaal vervoerd (705.192 TEU, +1,3%).</a:t>
            </a:r>
          </a:p>
          <a:p>
            <a:endParaRPr lang="nl-BE" dirty="0"/>
          </a:p>
        </p:txBody>
      </p:sp>
      <p:sp>
        <p:nvSpPr>
          <p:cNvPr id="4" name="Tijdelijke aanduiding voor dianummer 3"/>
          <p:cNvSpPr>
            <a:spLocks noGrp="1"/>
          </p:cNvSpPr>
          <p:nvPr>
            <p:ph type="sldNum" sz="quarter" idx="5"/>
          </p:nvPr>
        </p:nvSpPr>
        <p:spPr/>
        <p:txBody>
          <a:bodyPr/>
          <a:lstStyle/>
          <a:p>
            <a:fld id="{59A78679-57E4-4A90-9A7A-9CCA606F460E}" type="slidenum">
              <a:rPr lang="nl-BE" smtClean="0"/>
              <a:t>9</a:t>
            </a:fld>
            <a:endParaRPr lang="nl-BE"/>
          </a:p>
        </p:txBody>
      </p:sp>
    </p:spTree>
    <p:extLst>
      <p:ext uri="{BB962C8B-B14F-4D97-AF65-F5344CB8AC3E}">
        <p14:creationId xmlns:p14="http://schemas.microsoft.com/office/powerpoint/2010/main" val="61527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914288">
              <a:defRPr/>
            </a:pPr>
            <a:r>
              <a:rPr lang="nl-NL" dirty="0"/>
              <a:t>Behoorlijk goeie cijfers, maar de ambitie van Vlaanderen reikt zoals uit het RA blijkt hoger…</a:t>
            </a:r>
            <a:br>
              <a:rPr lang="nl-NL" dirty="0"/>
            </a:br>
            <a:r>
              <a:rPr lang="nl-NL" dirty="0"/>
              <a:t>Het aandeel van binnenvaart en spoor in het goederenvervoer moet toenemen</a:t>
            </a:r>
            <a:br>
              <a:rPr lang="nl-NL" dirty="0"/>
            </a:br>
            <a:r>
              <a:rPr lang="nl-NL" dirty="0"/>
              <a:t>En niet ten onrechte</a:t>
            </a:r>
            <a:br>
              <a:rPr lang="nl-NL" dirty="0"/>
            </a:br>
            <a:r>
              <a:rPr lang="nl-NL" dirty="0"/>
              <a:t>Nergens</a:t>
            </a:r>
            <a:r>
              <a:rPr lang="nl-NL" baseline="0" dirty="0"/>
              <a:t> zijn de files zo lang als in België en bovendien wordt nog een aanzienlijke groei van het goederentransport voorspeld</a:t>
            </a:r>
            <a:endParaRPr lang="nl-NL" dirty="0"/>
          </a:p>
          <a:p>
            <a:pPr defTabSz="914288">
              <a:defRPr/>
            </a:pPr>
            <a:endParaRPr lang="nl-NL" dirty="0"/>
          </a:p>
          <a:p>
            <a:pPr lvl="0"/>
            <a:r>
              <a:rPr lang="nl-BE" dirty="0"/>
              <a:t>Om</a:t>
            </a:r>
            <a:r>
              <a:rPr lang="nl-BE" baseline="0" dirty="0"/>
              <a:t> nog meer ondernemers te overtuigen om een </a:t>
            </a:r>
            <a:r>
              <a:rPr lang="nl-BE" baseline="0" dirty="0" err="1"/>
              <a:t>mental</a:t>
            </a:r>
            <a:r>
              <a:rPr lang="nl-BE" baseline="0" dirty="0"/>
              <a:t> shift te maken is het zaak om over een sterk product te beschikken</a:t>
            </a:r>
            <a:br>
              <a:rPr lang="nl-BE" baseline="0" dirty="0"/>
            </a:br>
            <a:r>
              <a:rPr lang="nl-BE" baseline="0" dirty="0"/>
              <a:t>In ons geval over waterwegen die aantrekkelijk en betrouwbaar zijn</a:t>
            </a:r>
            <a:endParaRPr lang="nl-BE" dirty="0"/>
          </a:p>
          <a:p>
            <a:endParaRPr lang="nl-BE" dirty="0"/>
          </a:p>
        </p:txBody>
      </p:sp>
      <p:sp>
        <p:nvSpPr>
          <p:cNvPr id="4" name="Tijdelijke aanduiding voor dianummer 3"/>
          <p:cNvSpPr>
            <a:spLocks noGrp="1"/>
          </p:cNvSpPr>
          <p:nvPr>
            <p:ph type="sldNum" sz="quarter" idx="10"/>
          </p:nvPr>
        </p:nvSpPr>
        <p:spPr/>
        <p:txBody>
          <a:bodyPr/>
          <a:lstStyle/>
          <a:p>
            <a:fld id="{10964DA8-2729-4EE0-8E33-26E48764BEF1}" type="slidenum">
              <a:rPr lang="nl-BE" smtClean="0"/>
              <a:t>10</a:t>
            </a:fld>
            <a:endParaRPr lang="nl-BE"/>
          </a:p>
        </p:txBody>
      </p:sp>
    </p:spTree>
    <p:extLst>
      <p:ext uri="{BB962C8B-B14F-4D97-AF65-F5344CB8AC3E}">
        <p14:creationId xmlns:p14="http://schemas.microsoft.com/office/powerpoint/2010/main" val="16931773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775437" y="288000"/>
            <a:ext cx="6096000" cy="6266688"/>
          </a:xfrm>
          <a:prstGeom prst="rect">
            <a:avLst/>
          </a:prstGeom>
        </p:spPr>
      </p:pic>
      <p:pic>
        <p:nvPicPr>
          <p:cNvPr id="10" name="Afbeelding 9"/>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73139" y="287457"/>
            <a:ext cx="5955045" cy="6267231"/>
          </a:xfrm>
          <a:prstGeom prst="rect">
            <a:avLst/>
          </a:prstGeom>
        </p:spPr>
      </p:pic>
      <p:sp>
        <p:nvSpPr>
          <p:cNvPr id="2" name="Titel 1"/>
          <p:cNvSpPr>
            <a:spLocks noGrp="1"/>
          </p:cNvSpPr>
          <p:nvPr>
            <p:ph type="ctrTitle" hasCustomPrompt="1"/>
          </p:nvPr>
        </p:nvSpPr>
        <p:spPr>
          <a:xfrm>
            <a:off x="467544" y="3068960"/>
            <a:ext cx="4501474" cy="2808114"/>
          </a:xfrm>
        </p:spPr>
        <p:txBody>
          <a:bodyPr wrap="square" anchor="t" anchorCtr="0">
            <a:noAutofit/>
          </a:bodyPr>
          <a:lstStyle>
            <a:lvl1pPr algn="l">
              <a:lnSpc>
                <a:spcPct val="100000"/>
              </a:lnSpc>
              <a:defRPr sz="3800" b="1" i="0">
                <a:solidFill>
                  <a:schemeClr val="bg1"/>
                </a:solidFill>
                <a:latin typeface="+mn-lt"/>
                <a:cs typeface="FlandersArtSans-Bold" panose="00000800000000000000" pitchFamily="2" charset="0"/>
              </a:defRPr>
            </a:lvl1pPr>
          </a:lstStyle>
          <a:p>
            <a:r>
              <a:rPr lang="nl-NL" dirty="0"/>
              <a:t>Titel van de presentatie</a:t>
            </a:r>
            <a:endParaRPr lang="nl-BE" dirty="0"/>
          </a:p>
        </p:txBody>
      </p:sp>
      <p:sp>
        <p:nvSpPr>
          <p:cNvPr id="3" name="Ondertitel 2"/>
          <p:cNvSpPr>
            <a:spLocks noGrp="1"/>
          </p:cNvSpPr>
          <p:nvPr>
            <p:ph type="subTitle" idx="1" hasCustomPrompt="1"/>
          </p:nvPr>
        </p:nvSpPr>
        <p:spPr>
          <a:xfrm>
            <a:off x="467543" y="2420888"/>
            <a:ext cx="4307071" cy="625221"/>
          </a:xfrm>
          <a:prstGeom prst="rect">
            <a:avLst/>
          </a:prstGeom>
        </p:spPr>
        <p:txBody>
          <a:bodyPr bIns="0" anchor="b">
            <a:noAutofit/>
          </a:bodyPr>
          <a:lstStyle>
            <a:lvl1pPr marL="0" marR="0" indent="0" algn="l" defTabSz="914400" rtl="0" eaLnBrk="1" fontAlgn="auto" latinLnBrk="0" hangingPunct="1">
              <a:lnSpc>
                <a:spcPts val="1760"/>
              </a:lnSpc>
              <a:spcBef>
                <a:spcPts val="300"/>
              </a:spcBef>
              <a:spcAft>
                <a:spcPts val="0"/>
              </a:spcAft>
              <a:buClrTx/>
              <a:buSzPct val="90000"/>
              <a:buFontTx/>
              <a:buNone/>
              <a:tabLst/>
              <a:defRPr sz="1800" b="1">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Presentator(en) en functie(s)</a:t>
            </a:r>
          </a:p>
        </p:txBody>
      </p:sp>
      <p:pic>
        <p:nvPicPr>
          <p:cNvPr id="8" name="Afbeelding 7"/>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11770" y="673507"/>
            <a:ext cx="2551844" cy="823244"/>
          </a:xfrm>
          <a:prstGeom prst="rect">
            <a:avLst/>
          </a:prstGeom>
        </p:spPr>
      </p:pic>
      <p:sp>
        <p:nvSpPr>
          <p:cNvPr id="18" name="Tijdelijke aanduiding voor tekst 17"/>
          <p:cNvSpPr>
            <a:spLocks noGrp="1"/>
          </p:cNvSpPr>
          <p:nvPr>
            <p:ph type="body" sz="quarter" idx="11" hasCustomPrompt="1"/>
          </p:nvPr>
        </p:nvSpPr>
        <p:spPr>
          <a:xfrm>
            <a:off x="971600" y="5899924"/>
            <a:ext cx="4968552" cy="497413"/>
          </a:xfrm>
        </p:spPr>
        <p:txBody>
          <a:bodyPr anchor="ctr">
            <a:normAutofit/>
          </a:bodyPr>
          <a:lstStyle>
            <a:lvl1pPr marL="0" indent="0">
              <a:buNone/>
              <a:defRPr sz="1600" b="1">
                <a:solidFill>
                  <a:schemeClr val="bg1"/>
                </a:solidFill>
              </a:defRPr>
            </a:lvl1pPr>
          </a:lstStyle>
          <a:p>
            <a:pPr lvl="0"/>
            <a:r>
              <a:rPr lang="nl-NL" dirty="0"/>
              <a:t>Evenement, locatie en datum</a:t>
            </a:r>
            <a:endParaRPr lang="nl-BE" dirty="0"/>
          </a:p>
        </p:txBody>
      </p:sp>
      <p:pic>
        <p:nvPicPr>
          <p:cNvPr id="24" name="Afbeelding 23"/>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67543" y="5919421"/>
            <a:ext cx="452428" cy="477917"/>
          </a:xfrm>
          <a:prstGeom prst="rect">
            <a:avLst/>
          </a:prstGeom>
        </p:spPr>
      </p:pic>
    </p:spTree>
    <p:extLst>
      <p:ext uri="{BB962C8B-B14F-4D97-AF65-F5344CB8AC3E}">
        <p14:creationId xmlns:p14="http://schemas.microsoft.com/office/powerpoint/2010/main" val="39881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ekstdia">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normAutofit/>
          </a:bodyPr>
          <a:lstStyle>
            <a:lvl1pPr>
              <a:defRPr sz="4400" b="1">
                <a:solidFill>
                  <a:srgbClr val="0071B9"/>
                </a:solidFill>
              </a:defRPr>
            </a:lvl1pPr>
          </a:lstStyle>
          <a:p>
            <a:r>
              <a:rPr lang="nl-NL" dirty="0"/>
              <a:t>Titel</a:t>
            </a:r>
            <a:endParaRPr lang="nl-BE" dirty="0"/>
          </a:p>
        </p:txBody>
      </p:sp>
      <p:sp>
        <p:nvSpPr>
          <p:cNvPr id="3" name="Tijdelijke aanduiding voor inhoud 2"/>
          <p:cNvSpPr>
            <a:spLocks noGrp="1"/>
          </p:cNvSpPr>
          <p:nvPr>
            <p:ph idx="1"/>
          </p:nvPr>
        </p:nvSpPr>
        <p:spPr>
          <a:xfrm>
            <a:off x="755576" y="1600200"/>
            <a:ext cx="7931224" cy="4205063"/>
          </a:xfrm>
        </p:spPr>
        <p:txBody>
          <a:bodyPr/>
          <a:lstStyle>
            <a:lvl1pPr>
              <a:defRPr>
                <a:solidFill>
                  <a:srgbClr val="0071B9"/>
                </a:solidFill>
              </a:defRPr>
            </a:lvl1pPr>
            <a:lvl2pPr>
              <a:defRPr>
                <a:solidFill>
                  <a:srgbClr val="0071B9"/>
                </a:solidFill>
              </a:defRPr>
            </a:lvl2pPr>
            <a:lvl3pPr>
              <a:defRPr>
                <a:solidFill>
                  <a:srgbClr val="0071B9"/>
                </a:solidFill>
              </a:defRPr>
            </a:lvl3pPr>
            <a:lvl4pPr>
              <a:defRPr>
                <a:solidFill>
                  <a:srgbClr val="0071B9"/>
                </a:solidFill>
              </a:defRPr>
            </a:lvl4pPr>
            <a:lvl5pPr>
              <a:defRPr>
                <a:solidFill>
                  <a:srgbClr val="0071B9"/>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7" name="Rechthoek 6"/>
          <p:cNvSpPr/>
          <p:nvPr userDrawn="1"/>
        </p:nvSpPr>
        <p:spPr>
          <a:xfrm>
            <a:off x="0" y="0"/>
            <a:ext cx="322118" cy="6858000"/>
          </a:xfrm>
          <a:prstGeom prst="rect">
            <a:avLst/>
          </a:prstGeom>
          <a:solidFill>
            <a:srgbClr val="007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Calibri" panose="020F0502020204030204" pitchFamily="34" charset="0"/>
            </a:endParaRPr>
          </a:p>
        </p:txBody>
      </p:sp>
      <p:pic>
        <p:nvPicPr>
          <p:cNvPr id="8" name="Afbeelding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1560" y="6021288"/>
            <a:ext cx="1584176" cy="511025"/>
          </a:xfrm>
          <a:prstGeom prst="rect">
            <a:avLst/>
          </a:prstGeom>
        </p:spPr>
      </p:pic>
      <p:sp>
        <p:nvSpPr>
          <p:cNvPr id="6" name="Rechthoek 5">
            <a:extLst>
              <a:ext uri="{FF2B5EF4-FFF2-40B4-BE49-F238E27FC236}">
                <a16:creationId xmlns:a16="http://schemas.microsoft.com/office/drawing/2014/main" id="{3BC4C0D5-9102-41B8-BD15-F9F974334FC8}"/>
              </a:ext>
            </a:extLst>
          </p:cNvPr>
          <p:cNvSpPr/>
          <p:nvPr userDrawn="1"/>
        </p:nvSpPr>
        <p:spPr>
          <a:xfrm>
            <a:off x="20708" y="0"/>
            <a:ext cx="322118" cy="6858000"/>
          </a:xfrm>
          <a:prstGeom prst="rect">
            <a:avLst/>
          </a:prstGeom>
          <a:solidFill>
            <a:srgbClr val="007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Calibri" panose="020F0502020204030204" pitchFamily="34" charset="0"/>
            </a:endParaRPr>
          </a:p>
        </p:txBody>
      </p:sp>
    </p:spTree>
    <p:extLst>
      <p:ext uri="{BB962C8B-B14F-4D97-AF65-F5344CB8AC3E}">
        <p14:creationId xmlns:p14="http://schemas.microsoft.com/office/powerpoint/2010/main" val="138390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ekstdia_negatief">
    <p:spTree>
      <p:nvGrpSpPr>
        <p:cNvPr id="1" name=""/>
        <p:cNvGrpSpPr/>
        <p:nvPr/>
      </p:nvGrpSpPr>
      <p:grpSpPr>
        <a:xfrm>
          <a:off x="0" y="0"/>
          <a:ext cx="0" cy="0"/>
          <a:chOff x="0" y="0"/>
          <a:chExt cx="0" cy="0"/>
        </a:xfrm>
      </p:grpSpPr>
      <p:sp>
        <p:nvSpPr>
          <p:cNvPr id="7" name="Rechthoek 6"/>
          <p:cNvSpPr/>
          <p:nvPr userDrawn="1"/>
        </p:nvSpPr>
        <p:spPr>
          <a:xfrm>
            <a:off x="323528" y="0"/>
            <a:ext cx="8820472" cy="6858000"/>
          </a:xfrm>
          <a:prstGeom prst="rect">
            <a:avLst/>
          </a:prstGeom>
          <a:solidFill>
            <a:srgbClr val="007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Calibri" panose="020F0502020204030204" pitchFamily="34" charset="0"/>
            </a:endParaRPr>
          </a:p>
        </p:txBody>
      </p:sp>
      <p:sp>
        <p:nvSpPr>
          <p:cNvPr id="2" name="Titel 1"/>
          <p:cNvSpPr>
            <a:spLocks noGrp="1"/>
          </p:cNvSpPr>
          <p:nvPr>
            <p:ph type="title" hasCustomPrompt="1"/>
          </p:nvPr>
        </p:nvSpPr>
        <p:spPr/>
        <p:txBody>
          <a:bodyPr>
            <a:normAutofit/>
          </a:bodyPr>
          <a:lstStyle>
            <a:lvl1pPr>
              <a:defRPr sz="4400" b="1">
                <a:solidFill>
                  <a:schemeClr val="bg1"/>
                </a:solidFill>
              </a:defRPr>
            </a:lvl1pPr>
          </a:lstStyle>
          <a:p>
            <a:r>
              <a:rPr lang="nl-NL" dirty="0"/>
              <a:t>Titel</a:t>
            </a:r>
            <a:endParaRPr lang="nl-BE" dirty="0"/>
          </a:p>
        </p:txBody>
      </p:sp>
      <p:sp>
        <p:nvSpPr>
          <p:cNvPr id="3" name="Tijdelijke aanduiding voor inhoud 2"/>
          <p:cNvSpPr>
            <a:spLocks noGrp="1"/>
          </p:cNvSpPr>
          <p:nvPr>
            <p:ph idx="1"/>
          </p:nvPr>
        </p:nvSpPr>
        <p:spPr>
          <a:xfrm>
            <a:off x="755576" y="1600200"/>
            <a:ext cx="7931224" cy="42050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pic>
        <p:nvPicPr>
          <p:cNvPr id="8" name="Afbeelding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1626" y="6021288"/>
            <a:ext cx="1584043" cy="511025"/>
          </a:xfrm>
          <a:prstGeom prst="rect">
            <a:avLst/>
          </a:prstGeom>
        </p:spPr>
      </p:pic>
    </p:spTree>
    <p:extLst>
      <p:ext uri="{BB962C8B-B14F-4D97-AF65-F5344CB8AC3E}">
        <p14:creationId xmlns:p14="http://schemas.microsoft.com/office/powerpoint/2010/main" val="2780191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75437" y="288000"/>
            <a:ext cx="6096000" cy="6266688"/>
          </a:xfrm>
          <a:prstGeom prst="rect">
            <a:avLst/>
          </a:prstGeom>
        </p:spPr>
      </p:pic>
      <p:pic>
        <p:nvPicPr>
          <p:cNvPr id="10" name="Afbeelding 9"/>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273139" y="287457"/>
            <a:ext cx="5955045" cy="6267231"/>
          </a:xfrm>
          <a:prstGeom prst="rect">
            <a:avLst/>
          </a:prstGeom>
        </p:spPr>
      </p:pic>
      <p:sp>
        <p:nvSpPr>
          <p:cNvPr id="2" name="Titel 1"/>
          <p:cNvSpPr>
            <a:spLocks noGrp="1"/>
          </p:cNvSpPr>
          <p:nvPr>
            <p:ph type="ctrTitle" hasCustomPrompt="1"/>
          </p:nvPr>
        </p:nvSpPr>
        <p:spPr>
          <a:xfrm>
            <a:off x="467544" y="3068960"/>
            <a:ext cx="4501474" cy="2808114"/>
          </a:xfrm>
        </p:spPr>
        <p:txBody>
          <a:bodyPr wrap="square" anchor="t" anchorCtr="0">
            <a:noAutofit/>
          </a:bodyPr>
          <a:lstStyle>
            <a:lvl1pPr algn="l">
              <a:lnSpc>
                <a:spcPct val="100000"/>
              </a:lnSpc>
              <a:defRPr sz="3800" b="1" i="0">
                <a:solidFill>
                  <a:schemeClr val="bg1"/>
                </a:solidFill>
                <a:latin typeface="+mn-lt"/>
                <a:cs typeface="FlandersArtSans-Bold" panose="00000800000000000000" pitchFamily="2" charset="0"/>
              </a:defRPr>
            </a:lvl1pPr>
          </a:lstStyle>
          <a:p>
            <a:r>
              <a:rPr lang="nl-NL" dirty="0"/>
              <a:t>Titel van de presentatie</a:t>
            </a:r>
            <a:endParaRPr lang="nl-BE" dirty="0"/>
          </a:p>
        </p:txBody>
      </p:sp>
      <p:sp>
        <p:nvSpPr>
          <p:cNvPr id="3" name="Ondertitel 2"/>
          <p:cNvSpPr>
            <a:spLocks noGrp="1"/>
          </p:cNvSpPr>
          <p:nvPr>
            <p:ph type="subTitle" idx="1" hasCustomPrompt="1"/>
          </p:nvPr>
        </p:nvSpPr>
        <p:spPr>
          <a:xfrm>
            <a:off x="467543" y="2420888"/>
            <a:ext cx="4307071" cy="625221"/>
          </a:xfrm>
          <a:prstGeom prst="rect">
            <a:avLst/>
          </a:prstGeom>
        </p:spPr>
        <p:txBody>
          <a:bodyPr bIns="0" anchor="b">
            <a:noAutofit/>
          </a:bodyPr>
          <a:lstStyle>
            <a:lvl1pPr marL="0" marR="0" indent="0" algn="l" defTabSz="914400" rtl="0" eaLnBrk="1" fontAlgn="auto" latinLnBrk="0" hangingPunct="1">
              <a:lnSpc>
                <a:spcPts val="1760"/>
              </a:lnSpc>
              <a:spcBef>
                <a:spcPts val="300"/>
              </a:spcBef>
              <a:spcAft>
                <a:spcPts val="0"/>
              </a:spcAft>
              <a:buClrTx/>
              <a:buSzPct val="90000"/>
              <a:buFontTx/>
              <a:buNone/>
              <a:tabLst/>
              <a:defRPr sz="1800" b="1">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Presentator(en) en functie(s)</a:t>
            </a:r>
          </a:p>
        </p:txBody>
      </p:sp>
      <p:pic>
        <p:nvPicPr>
          <p:cNvPr id="8" name="Afbeelding 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11770" y="673507"/>
            <a:ext cx="2551844" cy="823244"/>
          </a:xfrm>
          <a:prstGeom prst="rect">
            <a:avLst/>
          </a:prstGeom>
        </p:spPr>
      </p:pic>
      <p:sp>
        <p:nvSpPr>
          <p:cNvPr id="18" name="Tijdelijke aanduiding voor tekst 17"/>
          <p:cNvSpPr>
            <a:spLocks noGrp="1"/>
          </p:cNvSpPr>
          <p:nvPr>
            <p:ph type="body" sz="quarter" idx="11" hasCustomPrompt="1"/>
          </p:nvPr>
        </p:nvSpPr>
        <p:spPr>
          <a:xfrm>
            <a:off x="971600" y="5899924"/>
            <a:ext cx="4968552" cy="497413"/>
          </a:xfrm>
        </p:spPr>
        <p:txBody>
          <a:bodyPr anchor="ctr">
            <a:normAutofit/>
          </a:bodyPr>
          <a:lstStyle>
            <a:lvl1pPr marL="0" indent="0">
              <a:buNone/>
              <a:defRPr sz="1600" b="1">
                <a:solidFill>
                  <a:schemeClr val="bg1"/>
                </a:solidFill>
              </a:defRPr>
            </a:lvl1pPr>
          </a:lstStyle>
          <a:p>
            <a:pPr lvl="0"/>
            <a:r>
              <a:rPr lang="nl-NL" dirty="0"/>
              <a:t>Evenement, locatie en datum</a:t>
            </a:r>
            <a:endParaRPr lang="nl-BE" dirty="0"/>
          </a:p>
        </p:txBody>
      </p:sp>
      <p:pic>
        <p:nvPicPr>
          <p:cNvPr id="24" name="Afbeelding 2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467543" y="5919421"/>
            <a:ext cx="452428" cy="477917"/>
          </a:xfrm>
          <a:prstGeom prst="rect">
            <a:avLst/>
          </a:prstGeom>
        </p:spPr>
      </p:pic>
    </p:spTree>
    <p:extLst>
      <p:ext uri="{BB962C8B-B14F-4D97-AF65-F5344CB8AC3E}">
        <p14:creationId xmlns:p14="http://schemas.microsoft.com/office/powerpoint/2010/main" val="798004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ekstdia">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normAutofit/>
          </a:bodyPr>
          <a:lstStyle>
            <a:lvl1pPr>
              <a:defRPr sz="4400" b="1">
                <a:solidFill>
                  <a:srgbClr val="0071B9"/>
                </a:solidFill>
              </a:defRPr>
            </a:lvl1pPr>
          </a:lstStyle>
          <a:p>
            <a:r>
              <a:rPr lang="nl-NL" dirty="0"/>
              <a:t>Titel</a:t>
            </a:r>
            <a:endParaRPr lang="nl-BE" dirty="0"/>
          </a:p>
        </p:txBody>
      </p:sp>
      <p:sp>
        <p:nvSpPr>
          <p:cNvPr id="3" name="Tijdelijke aanduiding voor inhoud 2"/>
          <p:cNvSpPr>
            <a:spLocks noGrp="1"/>
          </p:cNvSpPr>
          <p:nvPr>
            <p:ph idx="1"/>
          </p:nvPr>
        </p:nvSpPr>
        <p:spPr>
          <a:xfrm>
            <a:off x="755576" y="1600200"/>
            <a:ext cx="7931224" cy="4205063"/>
          </a:xfrm>
        </p:spPr>
        <p:txBody>
          <a:bodyPr/>
          <a:lstStyle>
            <a:lvl1pPr>
              <a:defRPr>
                <a:solidFill>
                  <a:srgbClr val="0071B9"/>
                </a:solidFill>
              </a:defRPr>
            </a:lvl1pPr>
            <a:lvl2pPr>
              <a:defRPr>
                <a:solidFill>
                  <a:srgbClr val="0071B9"/>
                </a:solidFill>
              </a:defRPr>
            </a:lvl2pPr>
            <a:lvl3pPr>
              <a:defRPr>
                <a:solidFill>
                  <a:srgbClr val="0071B9"/>
                </a:solidFill>
              </a:defRPr>
            </a:lvl3pPr>
            <a:lvl4pPr>
              <a:defRPr>
                <a:solidFill>
                  <a:srgbClr val="0071B9"/>
                </a:solidFill>
              </a:defRPr>
            </a:lvl4pPr>
            <a:lvl5pPr>
              <a:defRPr>
                <a:solidFill>
                  <a:srgbClr val="0071B9"/>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7" name="Rechthoek 6"/>
          <p:cNvSpPr/>
          <p:nvPr userDrawn="1"/>
        </p:nvSpPr>
        <p:spPr>
          <a:xfrm>
            <a:off x="0" y="0"/>
            <a:ext cx="322118" cy="6858000"/>
          </a:xfrm>
          <a:prstGeom prst="rect">
            <a:avLst/>
          </a:prstGeom>
          <a:solidFill>
            <a:srgbClr val="007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Calibri" panose="020F0502020204030204" pitchFamily="34" charset="0"/>
            </a:endParaRPr>
          </a:p>
        </p:txBody>
      </p:sp>
      <p:pic>
        <p:nvPicPr>
          <p:cNvPr id="8" name="Afbeelding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11560" y="6021288"/>
            <a:ext cx="1584176" cy="511025"/>
          </a:xfrm>
          <a:prstGeom prst="rect">
            <a:avLst/>
          </a:prstGeom>
        </p:spPr>
      </p:pic>
    </p:spTree>
    <p:extLst>
      <p:ext uri="{BB962C8B-B14F-4D97-AF65-F5344CB8AC3E}">
        <p14:creationId xmlns:p14="http://schemas.microsoft.com/office/powerpoint/2010/main" val="731706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ekstdia_negatief">
    <p:spTree>
      <p:nvGrpSpPr>
        <p:cNvPr id="1" name=""/>
        <p:cNvGrpSpPr/>
        <p:nvPr/>
      </p:nvGrpSpPr>
      <p:grpSpPr>
        <a:xfrm>
          <a:off x="0" y="0"/>
          <a:ext cx="0" cy="0"/>
          <a:chOff x="0" y="0"/>
          <a:chExt cx="0" cy="0"/>
        </a:xfrm>
      </p:grpSpPr>
      <p:sp>
        <p:nvSpPr>
          <p:cNvPr id="7" name="Rechthoek 6"/>
          <p:cNvSpPr/>
          <p:nvPr userDrawn="1"/>
        </p:nvSpPr>
        <p:spPr>
          <a:xfrm>
            <a:off x="323528" y="0"/>
            <a:ext cx="8820472" cy="6858000"/>
          </a:xfrm>
          <a:prstGeom prst="rect">
            <a:avLst/>
          </a:prstGeom>
          <a:solidFill>
            <a:srgbClr val="007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Calibri" panose="020F0502020204030204" pitchFamily="34" charset="0"/>
            </a:endParaRPr>
          </a:p>
        </p:txBody>
      </p:sp>
      <p:sp>
        <p:nvSpPr>
          <p:cNvPr id="2" name="Titel 1"/>
          <p:cNvSpPr>
            <a:spLocks noGrp="1"/>
          </p:cNvSpPr>
          <p:nvPr>
            <p:ph type="title" hasCustomPrompt="1"/>
          </p:nvPr>
        </p:nvSpPr>
        <p:spPr/>
        <p:txBody>
          <a:bodyPr>
            <a:normAutofit/>
          </a:bodyPr>
          <a:lstStyle>
            <a:lvl1pPr>
              <a:defRPr sz="4400" b="1">
                <a:solidFill>
                  <a:schemeClr val="bg1"/>
                </a:solidFill>
              </a:defRPr>
            </a:lvl1pPr>
          </a:lstStyle>
          <a:p>
            <a:r>
              <a:rPr lang="nl-NL" dirty="0"/>
              <a:t>Titel</a:t>
            </a:r>
            <a:endParaRPr lang="nl-BE" dirty="0"/>
          </a:p>
        </p:txBody>
      </p:sp>
      <p:sp>
        <p:nvSpPr>
          <p:cNvPr id="3" name="Tijdelijke aanduiding voor inhoud 2"/>
          <p:cNvSpPr>
            <a:spLocks noGrp="1"/>
          </p:cNvSpPr>
          <p:nvPr>
            <p:ph idx="1"/>
          </p:nvPr>
        </p:nvSpPr>
        <p:spPr>
          <a:xfrm>
            <a:off x="755576" y="1600200"/>
            <a:ext cx="7931224" cy="42050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pic>
        <p:nvPicPr>
          <p:cNvPr id="8" name="Afbeelding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11626" y="6021288"/>
            <a:ext cx="1584043" cy="511025"/>
          </a:xfrm>
          <a:prstGeom prst="rect">
            <a:avLst/>
          </a:prstGeom>
        </p:spPr>
      </p:pic>
    </p:spTree>
    <p:extLst>
      <p:ext uri="{BB962C8B-B14F-4D97-AF65-F5344CB8AC3E}">
        <p14:creationId xmlns:p14="http://schemas.microsoft.com/office/powerpoint/2010/main" val="25960372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755576" y="274638"/>
            <a:ext cx="7931224" cy="1143000"/>
          </a:xfrm>
          <a:prstGeom prst="rect">
            <a:avLst/>
          </a:prstGeom>
        </p:spPr>
        <p:txBody>
          <a:bodyPr vert="horz" lIns="91440" tIns="45720" rIns="91440" bIns="45720" rtlCol="0" anchor="ctr">
            <a:normAutofit/>
          </a:bodyPr>
          <a:lstStyle/>
          <a:p>
            <a:r>
              <a:rPr lang="nl-NL" dirty="0"/>
              <a:t>Klik om de stijl te bewerken</a:t>
            </a:r>
            <a:endParaRPr lang="nl-BE" dirty="0"/>
          </a:p>
        </p:txBody>
      </p:sp>
      <p:sp>
        <p:nvSpPr>
          <p:cNvPr id="3" name="Tijdelijke aanduiding voor tekst 2"/>
          <p:cNvSpPr>
            <a:spLocks noGrp="1"/>
          </p:cNvSpPr>
          <p:nvPr>
            <p:ph type="body" idx="1"/>
          </p:nvPr>
        </p:nvSpPr>
        <p:spPr>
          <a:xfrm>
            <a:off x="755576" y="1600200"/>
            <a:ext cx="7931224"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705888893"/>
      </p:ext>
    </p:extLst>
  </p:cSld>
  <p:clrMap bg1="lt1" tx1="dk1" bg2="lt2" tx2="dk2" accent1="accent1" accent2="accent2" accent3="accent3" accent4="accent4" accent5="accent5" accent6="accent6" hlink="hlink" folHlink="folHlink"/>
  <p:sldLayoutIdLst>
    <p:sldLayoutId id="2147483651" r:id="rId1"/>
    <p:sldLayoutId id="2147483650" r:id="rId2"/>
    <p:sldLayoutId id="2147483652" r:id="rId3"/>
  </p:sldLayoutIdLst>
  <p:txStyles>
    <p:titleStyle>
      <a:lvl1pPr algn="ctr" defTabSz="914400" rtl="0" eaLnBrk="1" latinLnBrk="0" hangingPunct="1">
        <a:spcBef>
          <a:spcPct val="0"/>
        </a:spcBef>
        <a:buNone/>
        <a:defRPr sz="4400" b="1" kern="1200">
          <a:solidFill>
            <a:srgbClr val="0071B9"/>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rgbClr val="0071B9"/>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0071B9"/>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0071B9"/>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0071B9"/>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0071B9"/>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755576" y="274638"/>
            <a:ext cx="7931224" cy="1143000"/>
          </a:xfrm>
          <a:prstGeom prst="rect">
            <a:avLst/>
          </a:prstGeom>
        </p:spPr>
        <p:txBody>
          <a:bodyPr vert="horz" lIns="91440" tIns="45720" rIns="91440" bIns="45720" rtlCol="0" anchor="ctr">
            <a:normAutofit/>
          </a:bodyPr>
          <a:lstStyle/>
          <a:p>
            <a:r>
              <a:rPr lang="nl-NL" dirty="0"/>
              <a:t>Klik om de stijl te bewerken</a:t>
            </a:r>
            <a:endParaRPr lang="nl-BE" dirty="0"/>
          </a:p>
        </p:txBody>
      </p:sp>
      <p:sp>
        <p:nvSpPr>
          <p:cNvPr id="3" name="Tijdelijke aanduiding voor tekst 2"/>
          <p:cNvSpPr>
            <a:spLocks noGrp="1"/>
          </p:cNvSpPr>
          <p:nvPr>
            <p:ph type="body" idx="1"/>
          </p:nvPr>
        </p:nvSpPr>
        <p:spPr>
          <a:xfrm>
            <a:off x="755576" y="1600200"/>
            <a:ext cx="7931224"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275742334"/>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Lst>
  <p:txStyles>
    <p:titleStyle>
      <a:lvl1pPr algn="ctr" defTabSz="914400" rtl="0" eaLnBrk="1" latinLnBrk="0" hangingPunct="1">
        <a:spcBef>
          <a:spcPct val="0"/>
        </a:spcBef>
        <a:buNone/>
        <a:defRPr sz="4400" b="1" kern="1200">
          <a:solidFill>
            <a:srgbClr val="0071B9"/>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rgbClr val="0071B9"/>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0071B9"/>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0071B9"/>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0071B9"/>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0071B9"/>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4.jpe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45.png"/><Relationship Id="rId4" Type="http://schemas.openxmlformats.org/officeDocument/2006/relationships/image" Target="../media/image5.jpeg"/><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47.jpeg"/></Relationships>
</file>

<file path=ppt/slides/_rels/slide12.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1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jp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6.png"/><Relationship Id="rId9"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7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g"/><Relationship Id="rId4" Type="http://schemas.openxmlformats.org/officeDocument/2006/relationships/image" Target="../media/image67.jpg"/></Relationships>
</file>

<file path=ppt/slides/_rels/slide2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36.png"/><Relationship Id="rId4" Type="http://schemas.openxmlformats.org/officeDocument/2006/relationships/image" Target="../media/image73.png"/></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2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76.jpeg"/></Relationships>
</file>

<file path=ppt/slides/_rels/slide2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2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82.jpeg"/></Relationships>
</file>

<file path=ppt/slides/_rels/slide2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3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86.jpeg"/><Relationship Id="rId4" Type="http://schemas.openxmlformats.org/officeDocument/2006/relationships/hyperlink" Target="https://www.google.be/url?sa=i&amp;rct=j&amp;q=&amp;esrc=s&amp;source=images&amp;cd=&amp;cad=rja&amp;uact=8&amp;ved=2ahUKEwjmncG63oLeAhWC2qQKHTqKCzsQjRx6BAgBEAU&amp;url=https://www.slideshare.net/Sectorwerking_TOV/sectormoment-21042016-polders-van-kruibeke-61413770&amp;psig=AOvVaw1T2t-K0shoDBg6EEJuRoms&amp;ust=1539496752075679"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89.jpg"/><Relationship Id="rId4" Type="http://schemas.openxmlformats.org/officeDocument/2006/relationships/image" Target="../media/image88.jpeg"/></Relationships>
</file>

<file path=ppt/slides/_rels/slide3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hyperlink" Target="https://www.google.be/url?sa=i&amp;rct=j&amp;q=&amp;esrc=s&amp;source=images&amp;cd=&amp;cad=rja&amp;uact=8&amp;ved=2ahUKEwiDk8mThIPeAhUENOwKHfcGDtoQjRx6BAgBEAU&amp;url=https://play.google.com/store/apps/details?id%3Dbe.visuris.android%26hl%3Den_US&amp;psig=AOvVaw0pw51yRJAE7-LtTrsHo1rL&amp;ust=1539506837632146" TargetMode="External"/></Relationships>
</file>

<file path=ppt/slides/_rels/slide34.xml.rels><?xml version="1.0" encoding="UTF-8" standalone="yes"?>
<Relationships xmlns="http://schemas.openxmlformats.org/package/2006/relationships"><Relationship Id="rId8" Type="http://schemas.openxmlformats.org/officeDocument/2006/relationships/hyperlink" Target="https://www.google.be/url?sa=i&amp;rct=j&amp;q=&amp;esrc=s&amp;source=images&amp;cd=&amp;cad=rja&amp;uact=8&amp;ved=2ahUKEwis4rnUjYPeAhUO-6QKHfbVDb0QjRx6BAgBEAU&amp;url=https://twitter.com/henrisiggis&amp;psig=AOvVaw0pw51yRJAE7-LtTrsHo1rL&amp;ust=1539506837632146" TargetMode="External"/><Relationship Id="rId3" Type="http://schemas.openxmlformats.org/officeDocument/2006/relationships/image" Target="../media/image92.jpeg"/><Relationship Id="rId7" Type="http://schemas.openxmlformats.org/officeDocument/2006/relationships/image" Target="../media/image91.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s://www.google.be/url?sa=i&amp;rct=j&amp;q=&amp;esrc=s&amp;source=images&amp;cd=&amp;cad=rja&amp;uact=8&amp;ved=2ahUKEwiDk8mThIPeAhUENOwKHfcGDtoQjRx6BAgBEAU&amp;url=https://play.google.com/store/apps/details?id%3Dbe.visuris.android%26hl%3Den_US&amp;psig=AOvVaw0pw51yRJAE7-LtTrsHo1rL&amp;ust=1539506837632146" TargetMode="External"/><Relationship Id="rId5" Type="http://schemas.openxmlformats.org/officeDocument/2006/relationships/image" Target="../media/image93.jpeg"/><Relationship Id="rId4" Type="http://schemas.openxmlformats.org/officeDocument/2006/relationships/hyperlink" Target="http://www.google.be/url?sa=i&amp;rct=j&amp;q=&amp;esrc=s&amp;source=images&amp;cd=&amp;cad=rja&amp;uact=8&amp;ved=2ahUKEwieru_65ILeAhXE_aQKHUKPBxAQjRx6BAgBEAQ&amp;url=http://www.agidens.be/nl/file/case-zeekanaal-brussel-schelde-download&amp;psig=AOvVaw12yrcb5RcZX7U_c8OmI7hx&amp;ust=1539498492210879" TargetMode="External"/><Relationship Id="rId9" Type="http://schemas.openxmlformats.org/officeDocument/2006/relationships/image" Target="../media/image94.jpeg"/></Relationships>
</file>

<file path=ppt/slides/_rels/slide3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93.jpeg"/><Relationship Id="rId4" Type="http://schemas.openxmlformats.org/officeDocument/2006/relationships/hyperlink" Target="http://www.google.be/url?sa=i&amp;rct=j&amp;q=&amp;esrc=s&amp;source=images&amp;cd=&amp;cad=rja&amp;uact=8&amp;ved=2ahUKEwieru_65ILeAhXE_aQKHUKPBxAQjRx6BAgBEAQ&amp;url=http://www.agidens.be/nl/file/case-zeekanaal-brussel-schelde-download&amp;psig=AOvVaw12yrcb5RcZX7U_c8OmI7hx&amp;ust=1539498492210879"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99.jpg"/></Relationships>
</file>

<file path=ppt/slides/_rels/slide4.xml.rels><?xml version="1.0" encoding="UTF-8" standalone="yes"?>
<Relationships xmlns="http://schemas.openxmlformats.org/package/2006/relationships"><Relationship Id="rId8" Type="http://schemas.openxmlformats.org/officeDocument/2006/relationships/image" Target="../media/image25.wmf"/><Relationship Id="rId13" Type="http://schemas.openxmlformats.org/officeDocument/2006/relationships/oleObject" Target="../embeddings/oleObject5.bin"/><Relationship Id="rId18" Type="http://schemas.openxmlformats.org/officeDocument/2006/relationships/image" Target="../media/image30.wmf"/><Relationship Id="rId3" Type="http://schemas.openxmlformats.org/officeDocument/2006/relationships/notesSlide" Target="../notesSlides/notesSlide3.xml"/><Relationship Id="rId21" Type="http://schemas.openxmlformats.org/officeDocument/2006/relationships/image" Target="../media/image33.png"/><Relationship Id="rId7" Type="http://schemas.openxmlformats.org/officeDocument/2006/relationships/oleObject" Target="../embeddings/oleObject2.bin"/><Relationship Id="rId12" Type="http://schemas.openxmlformats.org/officeDocument/2006/relationships/image" Target="../media/image27.wmf"/><Relationship Id="rId17" Type="http://schemas.openxmlformats.org/officeDocument/2006/relationships/oleObject" Target="../embeddings/oleObject7.bin"/><Relationship Id="rId2" Type="http://schemas.openxmlformats.org/officeDocument/2006/relationships/slideLayout" Target="../slideLayouts/slideLayout2.xml"/><Relationship Id="rId16" Type="http://schemas.openxmlformats.org/officeDocument/2006/relationships/image" Target="../media/image29.wmf"/><Relationship Id="rId20" Type="http://schemas.openxmlformats.org/officeDocument/2006/relationships/image" Target="../media/image31.wmf"/><Relationship Id="rId1" Type="http://schemas.openxmlformats.org/officeDocument/2006/relationships/vmlDrawing" Target="../drawings/vmlDrawing1.vml"/><Relationship Id="rId6" Type="http://schemas.openxmlformats.org/officeDocument/2006/relationships/image" Target="../media/image24.wmf"/><Relationship Id="rId11" Type="http://schemas.openxmlformats.org/officeDocument/2006/relationships/oleObject" Target="../embeddings/oleObject4.bin"/><Relationship Id="rId24" Type="http://schemas.openxmlformats.org/officeDocument/2006/relationships/image" Target="../media/image35.png"/><Relationship Id="rId5" Type="http://schemas.openxmlformats.org/officeDocument/2006/relationships/oleObject" Target="../embeddings/oleObject1.bin"/><Relationship Id="rId15" Type="http://schemas.openxmlformats.org/officeDocument/2006/relationships/oleObject" Target="../embeddings/oleObject6.bin"/><Relationship Id="rId23" Type="http://schemas.openxmlformats.org/officeDocument/2006/relationships/image" Target="../media/image34.png"/><Relationship Id="rId10" Type="http://schemas.openxmlformats.org/officeDocument/2006/relationships/image" Target="../media/image26.wmf"/><Relationship Id="rId19" Type="http://schemas.openxmlformats.org/officeDocument/2006/relationships/oleObject" Target="../embeddings/oleObject8.bin"/><Relationship Id="rId4" Type="http://schemas.openxmlformats.org/officeDocument/2006/relationships/image" Target="../media/image32.jpeg"/><Relationship Id="rId9" Type="http://schemas.openxmlformats.org/officeDocument/2006/relationships/oleObject" Target="../embeddings/oleObject3.bin"/><Relationship Id="rId14" Type="http://schemas.openxmlformats.org/officeDocument/2006/relationships/image" Target="../media/image28.wmf"/><Relationship Id="rId22"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100.jpeg"/><Relationship Id="rId7" Type="http://schemas.openxmlformats.org/officeDocument/2006/relationships/image" Target="../media/image104.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jpg"/><Relationship Id="rId4" Type="http://schemas.openxmlformats.org/officeDocument/2006/relationships/image" Target="../media/image101.jpeg"/></Relationships>
</file>

<file path=ppt/slides/_rels/slide4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08.jpeg"/><Relationship Id="rId5" Type="http://schemas.openxmlformats.org/officeDocument/2006/relationships/image" Target="../media/image107.png"/><Relationship Id="rId4" Type="http://schemas.openxmlformats.org/officeDocument/2006/relationships/image" Target="../media/image106.jpeg"/></Relationships>
</file>

<file path=ppt/slides/_rels/slide42.xml.rels><?xml version="1.0" encoding="UTF-8" standalone="yes"?>
<Relationships xmlns="http://schemas.openxmlformats.org/package/2006/relationships"><Relationship Id="rId8" Type="http://schemas.openxmlformats.org/officeDocument/2006/relationships/image" Target="../media/image28.wmf"/><Relationship Id="rId3" Type="http://schemas.openxmlformats.org/officeDocument/2006/relationships/notesSlide" Target="../notesSlides/notesSlide39.xml"/><Relationship Id="rId7"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4.png"/><Relationship Id="rId5" Type="http://schemas.openxmlformats.org/officeDocument/2006/relationships/hyperlink" Target="mailto:joel.palmans@vlaamsewaterweg.be" TargetMode="External"/><Relationship Id="rId4" Type="http://schemas.openxmlformats.org/officeDocument/2006/relationships/hyperlink" Target="mailto:tom.grutman@vlaamsewaterweg.be"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hyperlink" Target="mailto:paula.palmans@vlaamsewaterweg.be" TargetMode="External"/><Relationship Id="rId5" Type="http://schemas.openxmlformats.org/officeDocument/2006/relationships/image" Target="../media/image110.jpeg"/><Relationship Id="rId4" Type="http://schemas.openxmlformats.org/officeDocument/2006/relationships/hyperlink" Target="mailto:Johan.grutman@vlaamsewaterweg.be"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4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8.jpe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39.jpeg"/><Relationship Id="rId9"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E97F0F81-4663-467E-B311-03DE064A132E}"/>
              </a:ext>
            </a:extLst>
          </p:cNvPr>
          <p:cNvSpPr>
            <a:spLocks noGrp="1"/>
          </p:cNvSpPr>
          <p:nvPr>
            <p:ph idx="1"/>
          </p:nvPr>
        </p:nvSpPr>
        <p:spPr>
          <a:xfrm>
            <a:off x="633027" y="421850"/>
            <a:ext cx="6988232" cy="1482363"/>
          </a:xfrm>
        </p:spPr>
        <p:txBody>
          <a:bodyPr>
            <a:normAutofit fontScale="55000" lnSpcReduction="20000"/>
          </a:bodyPr>
          <a:lstStyle/>
          <a:p>
            <a:pPr marL="0" indent="0" algn="ctr">
              <a:lnSpc>
                <a:spcPct val="80000"/>
              </a:lnSpc>
              <a:buNone/>
            </a:pPr>
            <a:r>
              <a:rPr lang="nl-BE" sz="5100" b="1" dirty="0"/>
              <a:t>Event Netwerk De Vlaamse Waterweg </a:t>
            </a:r>
          </a:p>
          <a:p>
            <a:pPr marL="0" indent="0" algn="ctr">
              <a:lnSpc>
                <a:spcPct val="80000"/>
              </a:lnSpc>
              <a:buNone/>
            </a:pPr>
            <a:r>
              <a:rPr lang="nl-BE" sz="5100" b="1" dirty="0" err="1"/>
              <a:t>Logistics</a:t>
            </a:r>
            <a:r>
              <a:rPr lang="nl-BE" sz="5100" b="1" dirty="0"/>
              <a:t> Valley </a:t>
            </a:r>
            <a:r>
              <a:rPr lang="nl-BE" sz="5100" b="1" dirty="0" err="1"/>
              <a:t>Flanders</a:t>
            </a:r>
            <a:endParaRPr lang="nl-BE" sz="5100" b="1" dirty="0"/>
          </a:p>
          <a:p>
            <a:pPr marL="0" indent="0" algn="ctr">
              <a:lnSpc>
                <a:spcPct val="80000"/>
              </a:lnSpc>
              <a:buNone/>
            </a:pPr>
            <a:endParaRPr lang="nl-BE" sz="5100" b="1" dirty="0"/>
          </a:p>
          <a:p>
            <a:pPr marL="0" indent="0" algn="ctr">
              <a:lnSpc>
                <a:spcPct val="80000"/>
              </a:lnSpc>
              <a:buNone/>
            </a:pPr>
            <a:endParaRPr lang="nl-BE" sz="2800" b="1" dirty="0"/>
          </a:p>
          <a:p>
            <a:pPr marL="0" indent="0" algn="ctr">
              <a:lnSpc>
                <a:spcPct val="80000"/>
              </a:lnSpc>
              <a:buNone/>
            </a:pPr>
            <a:r>
              <a:rPr lang="nl-BE" sz="2800" b="1" dirty="0"/>
              <a:t>  </a:t>
            </a:r>
          </a:p>
          <a:p>
            <a:pPr marL="0" indent="0">
              <a:lnSpc>
                <a:spcPct val="80000"/>
              </a:lnSpc>
              <a:buNone/>
            </a:pPr>
            <a:endParaRPr lang="nl-BE" sz="2800" dirty="0"/>
          </a:p>
        </p:txBody>
      </p:sp>
      <p:pic>
        <p:nvPicPr>
          <p:cNvPr id="4" name="Afbeelding 3">
            <a:extLst>
              <a:ext uri="{FF2B5EF4-FFF2-40B4-BE49-F238E27FC236}">
                <a16:creationId xmlns:a16="http://schemas.microsoft.com/office/drawing/2014/main" id="{7EB103E9-E81B-422E-AD3B-2E0FC9DD508A}"/>
              </a:ext>
            </a:extLst>
          </p:cNvPr>
          <p:cNvPicPr>
            <a:picLocks noChangeAspect="1"/>
          </p:cNvPicPr>
          <p:nvPr/>
        </p:nvPicPr>
        <p:blipFill rotWithShape="1">
          <a:blip r:embed="rId2"/>
          <a:srcRect l="32371" t="11558" r="16653" b="19713"/>
          <a:stretch/>
        </p:blipFill>
        <p:spPr>
          <a:xfrm>
            <a:off x="1126815" y="1661474"/>
            <a:ext cx="4661243" cy="3535051"/>
          </a:xfrm>
          <a:prstGeom prst="rect">
            <a:avLst/>
          </a:prstGeom>
          <a:ln w="25400">
            <a:solidFill>
              <a:schemeClr val="accent1"/>
            </a:solidFill>
          </a:ln>
        </p:spPr>
      </p:pic>
      <p:sp>
        <p:nvSpPr>
          <p:cNvPr id="5" name="Tekstvak 4">
            <a:extLst>
              <a:ext uri="{FF2B5EF4-FFF2-40B4-BE49-F238E27FC236}">
                <a16:creationId xmlns:a16="http://schemas.microsoft.com/office/drawing/2014/main" id="{8AA872F5-BA12-4C24-91A3-409666811733}"/>
              </a:ext>
            </a:extLst>
          </p:cNvPr>
          <p:cNvSpPr txBox="1"/>
          <p:nvPr/>
        </p:nvSpPr>
        <p:spPr>
          <a:xfrm>
            <a:off x="6275566" y="3026735"/>
            <a:ext cx="2538496" cy="584775"/>
          </a:xfrm>
          <a:prstGeom prst="rect">
            <a:avLst/>
          </a:prstGeom>
          <a:noFill/>
          <a:ln w="25400">
            <a:solidFill>
              <a:schemeClr val="accent1"/>
            </a:solidFill>
          </a:ln>
        </p:spPr>
        <p:txBody>
          <a:bodyPr wrap="square" rtlCol="0">
            <a:spAutoFit/>
          </a:bodyPr>
          <a:lstStyle/>
          <a:p>
            <a:r>
              <a:rPr lang="nl-BE" sz="1600" dirty="0">
                <a:solidFill>
                  <a:srgbClr val="0071B9"/>
                </a:solidFill>
              </a:rPr>
              <a:t>Koen Anciaux</a:t>
            </a:r>
            <a:br>
              <a:rPr lang="nl-BE" sz="1600" dirty="0">
                <a:solidFill>
                  <a:srgbClr val="0071B9"/>
                </a:solidFill>
              </a:rPr>
            </a:br>
            <a:r>
              <a:rPr lang="nl-BE" sz="1600" dirty="0">
                <a:solidFill>
                  <a:srgbClr val="0071B9"/>
                </a:solidFill>
              </a:rPr>
              <a:t>Voorzitter Raad van Bestuur</a:t>
            </a:r>
          </a:p>
        </p:txBody>
      </p:sp>
      <p:pic>
        <p:nvPicPr>
          <p:cNvPr id="7" name="Afbeelding 6">
            <a:extLst>
              <a:ext uri="{FF2B5EF4-FFF2-40B4-BE49-F238E27FC236}">
                <a16:creationId xmlns:a16="http://schemas.microsoft.com/office/drawing/2014/main" id="{1A4EC42A-D30B-4F94-B6E7-D92125E6D59C}"/>
              </a:ext>
            </a:extLst>
          </p:cNvPr>
          <p:cNvPicPr>
            <a:picLocks noChangeAspect="1"/>
          </p:cNvPicPr>
          <p:nvPr/>
        </p:nvPicPr>
        <p:blipFill>
          <a:blip r:embed="rId3"/>
          <a:stretch>
            <a:fillRect/>
          </a:stretch>
        </p:blipFill>
        <p:spPr>
          <a:xfrm>
            <a:off x="6275566" y="1409923"/>
            <a:ext cx="1039633" cy="1491191"/>
          </a:xfrm>
          <a:prstGeom prst="rect">
            <a:avLst/>
          </a:prstGeom>
        </p:spPr>
      </p:pic>
      <p:pic>
        <p:nvPicPr>
          <p:cNvPr id="8" name="Afbeelding 7">
            <a:extLst>
              <a:ext uri="{FF2B5EF4-FFF2-40B4-BE49-F238E27FC236}">
                <a16:creationId xmlns:a16="http://schemas.microsoft.com/office/drawing/2014/main" id="{B926FD67-ACD0-46D9-B78F-B765DFD77B5C}"/>
              </a:ext>
            </a:extLst>
          </p:cNvPr>
          <p:cNvPicPr>
            <a:picLocks noChangeAspect="1"/>
          </p:cNvPicPr>
          <p:nvPr/>
        </p:nvPicPr>
        <p:blipFill rotWithShape="1">
          <a:blip r:embed="rId4"/>
          <a:srcRect r="7626"/>
          <a:stretch/>
        </p:blipFill>
        <p:spPr>
          <a:xfrm>
            <a:off x="6275566" y="3868724"/>
            <a:ext cx="1039633" cy="1496847"/>
          </a:xfrm>
          <a:prstGeom prst="rect">
            <a:avLst/>
          </a:prstGeom>
        </p:spPr>
      </p:pic>
      <p:sp>
        <p:nvSpPr>
          <p:cNvPr id="10" name="Tekstvak 9">
            <a:extLst>
              <a:ext uri="{FF2B5EF4-FFF2-40B4-BE49-F238E27FC236}">
                <a16:creationId xmlns:a16="http://schemas.microsoft.com/office/drawing/2014/main" id="{AA2BD0C0-8D5C-483F-A65A-65C07B0259B4}"/>
              </a:ext>
            </a:extLst>
          </p:cNvPr>
          <p:cNvSpPr txBox="1"/>
          <p:nvPr/>
        </p:nvSpPr>
        <p:spPr>
          <a:xfrm>
            <a:off x="6275566" y="5448077"/>
            <a:ext cx="2538496" cy="584775"/>
          </a:xfrm>
          <a:prstGeom prst="rect">
            <a:avLst/>
          </a:prstGeom>
          <a:noFill/>
          <a:ln w="25400">
            <a:solidFill>
              <a:schemeClr val="accent1"/>
            </a:solidFill>
          </a:ln>
        </p:spPr>
        <p:txBody>
          <a:bodyPr wrap="square" rtlCol="0">
            <a:spAutoFit/>
          </a:bodyPr>
          <a:lstStyle/>
          <a:p>
            <a:r>
              <a:rPr lang="nl-BE" sz="1600" dirty="0">
                <a:solidFill>
                  <a:srgbClr val="0071B9"/>
                </a:solidFill>
              </a:rPr>
              <a:t>Chris Danckaerts</a:t>
            </a:r>
          </a:p>
          <a:p>
            <a:r>
              <a:rPr lang="nl-BE" sz="1600" dirty="0">
                <a:solidFill>
                  <a:srgbClr val="0071B9"/>
                </a:solidFill>
              </a:rPr>
              <a:t>gedelegeerd bestuurder</a:t>
            </a:r>
          </a:p>
        </p:txBody>
      </p:sp>
    </p:spTree>
    <p:extLst>
      <p:ext uri="{BB962C8B-B14F-4D97-AF65-F5344CB8AC3E}">
        <p14:creationId xmlns:p14="http://schemas.microsoft.com/office/powerpoint/2010/main" val="13345837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Afbeeldingsresultaa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6629" y="1232493"/>
            <a:ext cx="4193507" cy="2357482"/>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5048949" y="1790411"/>
            <a:ext cx="4093641" cy="814076"/>
          </a:xfrm>
          <a:solidFill>
            <a:schemeClr val="accent5">
              <a:lumMod val="40000"/>
              <a:lumOff val="60000"/>
            </a:schemeClr>
          </a:solidFill>
        </p:spPr>
        <p:txBody>
          <a:bodyPr anchor="t">
            <a:noAutofit/>
          </a:bodyPr>
          <a:lstStyle/>
          <a:p>
            <a:r>
              <a:rPr lang="nl-BE" sz="2000" b="0" dirty="0"/>
              <a:t>Verwachte groei 2040</a:t>
            </a:r>
            <a:br>
              <a:rPr lang="nl-BE" sz="2000" b="0" dirty="0"/>
            </a:br>
            <a:r>
              <a:rPr lang="nl-BE" sz="2000" b="0" dirty="0"/>
              <a:t> </a:t>
            </a:r>
            <a:r>
              <a:rPr lang="nl-NL" sz="2000" b="0" dirty="0"/>
              <a:t>30  % extra vrachtverkeer </a:t>
            </a:r>
            <a:br>
              <a:rPr lang="nl-NL" sz="2400" b="0" dirty="0"/>
            </a:br>
            <a:br>
              <a:rPr lang="nl-NL" sz="700" b="0" dirty="0"/>
            </a:br>
            <a:endParaRPr lang="nl-BE" sz="2400" b="0" dirty="0"/>
          </a:p>
        </p:txBody>
      </p:sp>
      <p:sp>
        <p:nvSpPr>
          <p:cNvPr id="7" name="Rechthoek 6"/>
          <p:cNvSpPr/>
          <p:nvPr/>
        </p:nvSpPr>
        <p:spPr>
          <a:xfrm>
            <a:off x="0" y="0"/>
            <a:ext cx="322118" cy="6858000"/>
          </a:xfrm>
          <a:prstGeom prst="rect">
            <a:avLst/>
          </a:prstGeom>
          <a:solidFill>
            <a:srgbClr val="007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Calibri" panose="020F0502020204030204" pitchFamily="34" charset="0"/>
            </a:endParaRPr>
          </a:p>
        </p:txBody>
      </p:sp>
      <p:pic>
        <p:nvPicPr>
          <p:cNvPr id="8" name="Afbeelding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1560" y="6021310"/>
            <a:ext cx="1584000" cy="510967"/>
          </a:xfrm>
          <a:prstGeom prst="rect">
            <a:avLst/>
          </a:prstGeom>
        </p:spPr>
      </p:pic>
      <p:sp>
        <p:nvSpPr>
          <p:cNvPr id="9" name="Rechthoek 8"/>
          <p:cNvSpPr/>
          <p:nvPr/>
        </p:nvSpPr>
        <p:spPr>
          <a:xfrm>
            <a:off x="1410" y="0"/>
            <a:ext cx="322118" cy="6858000"/>
          </a:xfrm>
          <a:prstGeom prst="rect">
            <a:avLst/>
          </a:prstGeom>
          <a:solidFill>
            <a:srgbClr val="007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Calibri" panose="020F0502020204030204" pitchFamily="34" charset="0"/>
            </a:endParaRPr>
          </a:p>
        </p:txBody>
      </p:sp>
      <p:pic>
        <p:nvPicPr>
          <p:cNvPr id="1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8323" y="3789039"/>
            <a:ext cx="5792393" cy="274323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2" name="Ondertitel 5"/>
          <p:cNvSpPr txBox="1">
            <a:spLocks/>
          </p:cNvSpPr>
          <p:nvPr/>
        </p:nvSpPr>
        <p:spPr>
          <a:xfrm>
            <a:off x="5910605" y="712955"/>
            <a:ext cx="2895043" cy="977924"/>
          </a:xfrm>
          <a:prstGeom prst="rect">
            <a:avLst/>
          </a:prstGeom>
          <a:solidFill>
            <a:schemeClr val="accent5">
              <a:lumMod val="40000"/>
              <a:lumOff val="60000"/>
            </a:schemeClr>
          </a:solidFill>
        </p:spPr>
        <p:txBody>
          <a:bodyPr vert="horz" lIns="0" tIns="0" rIns="0" bIns="45720" rtlCol="0" anchor="ctr" anchorCtr="0">
            <a:noAutofit/>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6"/>
              </a:buBlip>
              <a:tabLst/>
              <a:defRPr sz="2200" kern="1200" spc="0" baseline="0">
                <a:solidFill>
                  <a:schemeClr val="tx1"/>
                </a:solidFill>
                <a:latin typeface="FlandersArtSans-Bold" panose="00000800000000000000" pitchFamily="2"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Tx/>
              <a:buBlip>
                <a:blip r:embed="rId7"/>
              </a:buBlip>
              <a:tabLst/>
              <a:defRPr sz="2200" kern="1200" spc="0" baseline="0">
                <a:solidFill>
                  <a:srgbClr val="9B9B9B"/>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Tx/>
              <a:buBlip>
                <a:blip r:embed="rId8"/>
              </a:buBlip>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9"/>
              </a:buBlip>
              <a:tabLst/>
              <a:defRPr sz="2000" kern="1200" spc="0" baseline="0">
                <a:solidFill>
                  <a:schemeClr val="tx1"/>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6"/>
              </a:buBlip>
              <a:tabLst/>
              <a:defRPr sz="20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6000" lvl="2" indent="0" algn="ctr">
              <a:buClr>
                <a:srgbClr val="0071B9"/>
              </a:buClr>
              <a:buNone/>
            </a:pPr>
            <a:r>
              <a:rPr lang="nl-BE" dirty="0">
                <a:solidFill>
                  <a:srgbClr val="0071B9"/>
                </a:solidFill>
                <a:latin typeface="+mn-lt"/>
              </a:rPr>
              <a:t>Nergens zo lang in de file als in België</a:t>
            </a:r>
          </a:p>
        </p:txBody>
      </p:sp>
      <p:sp>
        <p:nvSpPr>
          <p:cNvPr id="13" name="Titel 1"/>
          <p:cNvSpPr txBox="1">
            <a:spLocks/>
          </p:cNvSpPr>
          <p:nvPr/>
        </p:nvSpPr>
        <p:spPr>
          <a:xfrm>
            <a:off x="755576" y="44624"/>
            <a:ext cx="7931224"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a:solidFill>
                  <a:srgbClr val="0071B9"/>
                </a:solidFill>
                <a:latin typeface="+mj-lt"/>
                <a:ea typeface="+mj-ea"/>
                <a:cs typeface="+mj-cs"/>
              </a:defRPr>
            </a:lvl1pPr>
          </a:lstStyle>
          <a:p>
            <a:endParaRPr lang="nl-BE" sz="2800" dirty="0"/>
          </a:p>
        </p:txBody>
      </p:sp>
      <p:sp>
        <p:nvSpPr>
          <p:cNvPr id="14" name="Titel 1"/>
          <p:cNvSpPr txBox="1">
            <a:spLocks/>
          </p:cNvSpPr>
          <p:nvPr/>
        </p:nvSpPr>
        <p:spPr>
          <a:xfrm>
            <a:off x="5718160" y="5350596"/>
            <a:ext cx="3623287" cy="1507404"/>
          </a:xfrm>
          <a:prstGeom prst="rect">
            <a:avLst/>
          </a:prstGeom>
          <a:solidFill>
            <a:srgbClr val="FFC000"/>
          </a:solidFill>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b="1" kern="1200">
                <a:solidFill>
                  <a:srgbClr val="0071B9"/>
                </a:solidFill>
                <a:latin typeface="+mj-lt"/>
                <a:ea typeface="+mj-ea"/>
                <a:cs typeface="+mj-cs"/>
              </a:defRPr>
            </a:lvl1pPr>
          </a:lstStyle>
          <a:p>
            <a:pPr marL="457200" indent="-457200">
              <a:buFont typeface="Arial" panose="020B0604020202020204" pitchFamily="34" charset="0"/>
              <a:buChar char="•"/>
            </a:pPr>
            <a:br>
              <a:rPr lang="nl-BE" sz="2600" b="0" dirty="0">
                <a:solidFill>
                  <a:srgbClr val="FF0000"/>
                </a:solidFill>
              </a:rPr>
            </a:br>
            <a:r>
              <a:rPr lang="nl-BE" sz="2600" b="0" dirty="0" err="1">
                <a:solidFill>
                  <a:srgbClr val="FF0000"/>
                </a:solidFill>
              </a:rPr>
              <a:t>mental</a:t>
            </a:r>
            <a:r>
              <a:rPr lang="nl-BE" sz="2600" b="0" dirty="0">
                <a:solidFill>
                  <a:srgbClr val="FF0000"/>
                </a:solidFill>
              </a:rPr>
              <a:t> shift </a:t>
            </a:r>
            <a:r>
              <a:rPr lang="nl-BE" sz="2600" b="0" dirty="0">
                <a:solidFill>
                  <a:srgbClr val="FF0000"/>
                </a:solidFill>
                <a:sym typeface="Symbol" panose="05050102010706020507" pitchFamily="18" charset="2"/>
              </a:rPr>
              <a:t> </a:t>
            </a:r>
            <a:r>
              <a:rPr lang="nl-BE" sz="2600" b="0" dirty="0" err="1">
                <a:solidFill>
                  <a:srgbClr val="FF0000"/>
                </a:solidFill>
              </a:rPr>
              <a:t>modal</a:t>
            </a:r>
            <a:r>
              <a:rPr lang="nl-BE" sz="2600" b="0" dirty="0">
                <a:solidFill>
                  <a:srgbClr val="FF0000"/>
                </a:solidFill>
              </a:rPr>
              <a:t> shift</a:t>
            </a:r>
          </a:p>
          <a:p>
            <a:r>
              <a:rPr lang="nl-BE" sz="2600" b="0" dirty="0">
                <a:solidFill>
                  <a:srgbClr val="FF0000"/>
                </a:solidFill>
              </a:rPr>
              <a:t>hoogwaardig netwerk</a:t>
            </a:r>
          </a:p>
          <a:p>
            <a:r>
              <a:rPr lang="nl-BE" sz="2600" b="0" dirty="0">
                <a:solidFill>
                  <a:srgbClr val="FF0000"/>
                </a:solidFill>
              </a:rPr>
              <a:t>faciliteren watergebonden ondernemen</a:t>
            </a:r>
          </a:p>
          <a:p>
            <a:endParaRPr lang="nl-BE" sz="2800" b="0" dirty="0">
              <a:solidFill>
                <a:srgbClr val="FF0000"/>
              </a:solidFill>
            </a:endParaRPr>
          </a:p>
        </p:txBody>
      </p:sp>
      <p:sp>
        <p:nvSpPr>
          <p:cNvPr id="3" name="PIJL-OMLAAG 2"/>
          <p:cNvSpPr/>
          <p:nvPr/>
        </p:nvSpPr>
        <p:spPr>
          <a:xfrm>
            <a:off x="7227064" y="2755596"/>
            <a:ext cx="605481" cy="83438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Titel 1">
            <a:extLst>
              <a:ext uri="{FF2B5EF4-FFF2-40B4-BE49-F238E27FC236}">
                <a16:creationId xmlns:a16="http://schemas.microsoft.com/office/drawing/2014/main" id="{358CF281-3189-4F3C-A5CB-85A86A923802}"/>
              </a:ext>
            </a:extLst>
          </p:cNvPr>
          <p:cNvSpPr txBox="1">
            <a:spLocks/>
          </p:cNvSpPr>
          <p:nvPr/>
        </p:nvSpPr>
        <p:spPr>
          <a:xfrm>
            <a:off x="-194555" y="179345"/>
            <a:ext cx="6034710" cy="695229"/>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b="1" kern="1200">
                <a:solidFill>
                  <a:srgbClr val="0071B9"/>
                </a:solidFill>
                <a:latin typeface="+mj-lt"/>
                <a:ea typeface="+mj-ea"/>
                <a:cs typeface="+mj-cs"/>
              </a:defRPr>
            </a:lvl1pPr>
          </a:lstStyle>
          <a:p>
            <a:pPr marL="576000" lvl="2" algn="ctr">
              <a:buClr>
                <a:srgbClr val="0071B9"/>
              </a:buClr>
            </a:pPr>
            <a:r>
              <a:rPr lang="nl-BE" sz="4000" b="1" kern="0" dirty="0">
                <a:solidFill>
                  <a:srgbClr val="0071B9"/>
                </a:solidFill>
                <a:latin typeface="+mj-lt"/>
              </a:rPr>
              <a:t>Uitdaging 1 </a:t>
            </a:r>
            <a:r>
              <a:rPr lang="nl-BE" sz="4000" b="1" kern="0" dirty="0">
                <a:solidFill>
                  <a:srgbClr val="0071B9"/>
                </a:solidFill>
                <a:latin typeface="+mj-lt"/>
                <a:sym typeface="Symbol" panose="05050102010706020507" pitchFamily="18" charset="2"/>
              </a:rPr>
              <a:t> </a:t>
            </a:r>
            <a:r>
              <a:rPr lang="nl-BE" sz="4000" b="1" kern="0" dirty="0">
                <a:solidFill>
                  <a:srgbClr val="0071B9"/>
                </a:solidFill>
                <a:latin typeface="+mj-lt"/>
              </a:rPr>
              <a:t>mobiliteit</a:t>
            </a:r>
            <a:endParaRPr lang="nl-BE" sz="4000" kern="0" dirty="0">
              <a:solidFill>
                <a:srgbClr val="0071B9"/>
              </a:solidFill>
              <a:latin typeface="+mj-lt"/>
            </a:endParaRPr>
          </a:p>
        </p:txBody>
      </p:sp>
      <p:sp>
        <p:nvSpPr>
          <p:cNvPr id="17" name="Tekstvak 16">
            <a:extLst>
              <a:ext uri="{FF2B5EF4-FFF2-40B4-BE49-F238E27FC236}">
                <a16:creationId xmlns:a16="http://schemas.microsoft.com/office/drawing/2014/main" id="{877A5B3B-B418-49A1-92E3-BD0AE3BDB6C7}"/>
              </a:ext>
            </a:extLst>
          </p:cNvPr>
          <p:cNvSpPr txBox="1"/>
          <p:nvPr/>
        </p:nvSpPr>
        <p:spPr>
          <a:xfrm>
            <a:off x="6320716" y="3810505"/>
            <a:ext cx="2761673" cy="430887"/>
          </a:xfrm>
          <a:prstGeom prst="rect">
            <a:avLst/>
          </a:prstGeom>
          <a:solidFill>
            <a:srgbClr val="FFC000"/>
          </a:solidFill>
        </p:spPr>
        <p:txBody>
          <a:bodyPr wrap="square" rtlCol="0">
            <a:spAutoFit/>
          </a:bodyPr>
          <a:lstStyle/>
          <a:p>
            <a:pPr algn="ctr"/>
            <a:r>
              <a:rPr lang="nl-BE" sz="2200" dirty="0">
                <a:solidFill>
                  <a:srgbClr val="FF0000"/>
                </a:solidFill>
              </a:rPr>
              <a:t>BIVA  16 %    </a:t>
            </a:r>
            <a:r>
              <a:rPr lang="nl-BE" sz="2200" dirty="0">
                <a:solidFill>
                  <a:srgbClr val="FF0000"/>
                </a:solidFill>
                <a:sym typeface="Symbol" panose="05050102010706020507" pitchFamily="18" charset="2"/>
              </a:rPr>
              <a:t></a:t>
            </a:r>
            <a:endParaRPr lang="nl-BE" sz="2200" dirty="0">
              <a:solidFill>
                <a:srgbClr val="FF0000"/>
              </a:solidFill>
            </a:endParaRPr>
          </a:p>
        </p:txBody>
      </p:sp>
      <p:sp>
        <p:nvSpPr>
          <p:cNvPr id="18" name="PIJL-OMLAAG 2">
            <a:extLst>
              <a:ext uri="{FF2B5EF4-FFF2-40B4-BE49-F238E27FC236}">
                <a16:creationId xmlns:a16="http://schemas.microsoft.com/office/drawing/2014/main" id="{BF013CB0-ACC5-4D31-BF1D-4E7698F92141}"/>
              </a:ext>
            </a:extLst>
          </p:cNvPr>
          <p:cNvSpPr/>
          <p:nvPr/>
        </p:nvSpPr>
        <p:spPr>
          <a:xfrm>
            <a:off x="7227064" y="4378804"/>
            <a:ext cx="605481" cy="83438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0928087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Waterschaarste bedreigt toekomstige economische groei">
            <a:extLst>
              <a:ext uri="{FF2B5EF4-FFF2-40B4-BE49-F238E27FC236}">
                <a16:creationId xmlns:a16="http://schemas.microsoft.com/office/drawing/2014/main" id="{C8F03B59-1C58-46CC-81BA-1E4354D22C9F}"/>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r="19616"/>
          <a:stretch/>
        </p:blipFill>
        <p:spPr bwMode="auto">
          <a:xfrm flipH="1">
            <a:off x="341022" y="847737"/>
            <a:ext cx="5383106" cy="3487614"/>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89505" y="4779150"/>
            <a:ext cx="8802976" cy="975128"/>
          </a:xfrm>
        </p:spPr>
        <p:txBody>
          <a:bodyPr anchor="t">
            <a:noAutofit/>
          </a:bodyPr>
          <a:lstStyle/>
          <a:p>
            <a:pPr marL="432000" lvl="2" algn="ctr">
              <a:buClr>
                <a:srgbClr val="0071B9"/>
              </a:buClr>
            </a:pPr>
            <a:r>
              <a:rPr lang="nl-BE" sz="3200" b="1" dirty="0">
                <a:solidFill>
                  <a:srgbClr val="0071B9"/>
                </a:solidFill>
                <a:latin typeface="+mj-lt"/>
              </a:rPr>
              <a:t>Uitdaging 2 – klimaatverandering</a:t>
            </a:r>
            <a:br>
              <a:rPr lang="nl-BE" sz="3200" b="1" dirty="0">
                <a:solidFill>
                  <a:srgbClr val="0071B9"/>
                </a:solidFill>
                <a:latin typeface="+mj-lt"/>
              </a:rPr>
            </a:br>
            <a:r>
              <a:rPr lang="nl-BE" sz="2400" b="1" dirty="0">
                <a:solidFill>
                  <a:srgbClr val="0071B9"/>
                </a:solidFill>
                <a:latin typeface="+mj-lt"/>
              </a:rPr>
              <a:t>periodes van langdurige droogte</a:t>
            </a:r>
            <a:br>
              <a:rPr lang="nl-BE" sz="2400" b="1" dirty="0">
                <a:solidFill>
                  <a:srgbClr val="0071B9"/>
                </a:solidFill>
                <a:latin typeface="+mj-lt"/>
              </a:rPr>
            </a:br>
            <a:r>
              <a:rPr lang="nl-BE" sz="2400" b="1" dirty="0">
                <a:solidFill>
                  <a:srgbClr val="0071B9"/>
                </a:solidFill>
                <a:latin typeface="+mj-lt"/>
              </a:rPr>
              <a:t>periodes van intense neerslag</a:t>
            </a:r>
            <a:r>
              <a:rPr lang="nl-BE" sz="3200" b="1" dirty="0">
                <a:solidFill>
                  <a:srgbClr val="0071B9"/>
                </a:solidFill>
                <a:latin typeface="+mj-lt"/>
              </a:rPr>
              <a:t> </a:t>
            </a:r>
            <a:endParaRPr lang="nl-BE" sz="2800" dirty="0">
              <a:solidFill>
                <a:srgbClr val="0071B9"/>
              </a:solidFill>
              <a:latin typeface="+mj-lt"/>
            </a:endParaRPr>
          </a:p>
        </p:txBody>
      </p:sp>
      <p:pic>
        <p:nvPicPr>
          <p:cNvPr id="9218" name="Picture 2" descr="LIVE. Na zondvloed opnieuw regen en onweer aangekondigd: vol... - Het  Belang van Limburg Mobile">
            <a:extLst>
              <a:ext uri="{FF2B5EF4-FFF2-40B4-BE49-F238E27FC236}">
                <a16:creationId xmlns:a16="http://schemas.microsoft.com/office/drawing/2014/main" id="{B25E4051-3F51-46D0-B34A-91B5109BBF0C}"/>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572000" y="850677"/>
            <a:ext cx="4646232" cy="3484674"/>
          </a:xfrm>
          <a:prstGeom prst="rect">
            <a:avLst/>
          </a:prstGeom>
          <a:noFill/>
          <a:extLst>
            <a:ext uri="{909E8E84-426E-40DD-AFC4-6F175D3DCCD1}">
              <a14:hiddenFill xmlns:a14="http://schemas.microsoft.com/office/drawing/2010/main">
                <a:solidFill>
                  <a:srgbClr val="FFFFFF"/>
                </a:solidFill>
              </a14:hiddenFill>
            </a:ext>
          </a:extLst>
        </p:spPr>
      </p:pic>
      <p:sp>
        <p:nvSpPr>
          <p:cNvPr id="7" name="Rechthoek 6">
            <a:extLst>
              <a:ext uri="{FF2B5EF4-FFF2-40B4-BE49-F238E27FC236}">
                <a16:creationId xmlns:a16="http://schemas.microsoft.com/office/drawing/2014/main" id="{D7952816-66D3-4D26-A569-F650C862AD6B}"/>
              </a:ext>
            </a:extLst>
          </p:cNvPr>
          <p:cNvSpPr/>
          <p:nvPr/>
        </p:nvSpPr>
        <p:spPr>
          <a:xfrm>
            <a:off x="0" y="0"/>
            <a:ext cx="341022" cy="6858000"/>
          </a:xfrm>
          <a:prstGeom prst="rect">
            <a:avLst/>
          </a:prstGeom>
          <a:solidFill>
            <a:srgbClr val="007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nl-BE" sz="1350">
              <a:solidFill>
                <a:prstClr val="white"/>
              </a:solidFill>
              <a:latin typeface="Calibri"/>
            </a:endParaRPr>
          </a:p>
        </p:txBody>
      </p:sp>
    </p:spTree>
    <p:extLst>
      <p:ext uri="{BB962C8B-B14F-4D97-AF65-F5344CB8AC3E}">
        <p14:creationId xmlns:p14="http://schemas.microsoft.com/office/powerpoint/2010/main" val="16716877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A3BC41DE-4942-4D43-B944-680C18259C6B}"/>
              </a:ext>
            </a:extLst>
          </p:cNvPr>
          <p:cNvPicPr>
            <a:picLocks noChangeAspect="1"/>
          </p:cNvPicPr>
          <p:nvPr/>
        </p:nvPicPr>
        <p:blipFill>
          <a:blip r:embed="rId3" cstate="hqprint">
            <a:extLst>
              <a:ext uri="{28A0092B-C50C-407E-A947-70E740481C1C}">
                <a14:useLocalDpi xmlns:a14="http://schemas.microsoft.com/office/drawing/2010/main"/>
              </a:ext>
            </a:extLst>
          </a:blip>
          <a:srcRect l="1312" r="1312"/>
          <a:stretch/>
        </p:blipFill>
        <p:spPr>
          <a:xfrm>
            <a:off x="961253" y="616043"/>
            <a:ext cx="7677533" cy="4597503"/>
          </a:xfrm>
          <a:prstGeom prst="rect">
            <a:avLst/>
          </a:prstGeom>
        </p:spPr>
      </p:pic>
      <p:pic>
        <p:nvPicPr>
          <p:cNvPr id="6" name="Tijdelijke aanduiding voor inhoud 5" descr="Afbeelding met gras, buiten, spoor, trein&#10;&#10;Automatisch gegenereerde beschrijving">
            <a:extLst>
              <a:ext uri="{FF2B5EF4-FFF2-40B4-BE49-F238E27FC236}">
                <a16:creationId xmlns:a16="http://schemas.microsoft.com/office/drawing/2014/main" id="{B4D64ED6-E751-4BBC-A150-922E19CD0A6D}"/>
              </a:ext>
            </a:extLst>
          </p:cNvPr>
          <p:cNvPicPr>
            <a:picLocks noGrp="1" noChangeAspect="1"/>
          </p:cNvPicPr>
          <p:nvPr>
            <p:ph idx="1"/>
          </p:nvPr>
        </p:nvPicPr>
        <p:blipFill>
          <a:blip r:embed="rId4" cstate="print">
            <a:extLst>
              <a:ext uri="{28A0092B-C50C-407E-A947-70E740481C1C}">
                <a14:useLocalDpi xmlns:a14="http://schemas.microsoft.com/office/drawing/2010/main"/>
              </a:ext>
            </a:extLst>
          </a:blip>
          <a:stretch>
            <a:fillRect/>
          </a:stretch>
        </p:blipFill>
        <p:spPr>
          <a:xfrm>
            <a:off x="395536" y="2908276"/>
            <a:ext cx="2430628" cy="1620749"/>
          </a:xfrm>
        </p:spPr>
      </p:pic>
      <p:pic>
        <p:nvPicPr>
          <p:cNvPr id="9" name="Picture 8" descr="P1030727">
            <a:extLst>
              <a:ext uri="{FF2B5EF4-FFF2-40B4-BE49-F238E27FC236}">
                <a16:creationId xmlns:a16="http://schemas.microsoft.com/office/drawing/2014/main" id="{745D4DAC-C3EB-4804-AE69-32FF2B5A5D5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270975" y="4873603"/>
            <a:ext cx="2269077" cy="1699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 descr="P1040887">
            <a:extLst>
              <a:ext uri="{FF2B5EF4-FFF2-40B4-BE49-F238E27FC236}">
                <a16:creationId xmlns:a16="http://schemas.microsoft.com/office/drawing/2014/main" id="{948E783D-D89A-4FCA-9114-D2605A58A94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33381" y="4796836"/>
            <a:ext cx="2736927" cy="1826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descr="Michelle-aan-fonteintje">
            <a:extLst>
              <a:ext uri="{FF2B5EF4-FFF2-40B4-BE49-F238E27FC236}">
                <a16:creationId xmlns:a16="http://schemas.microsoft.com/office/drawing/2014/main" id="{1EBD9618-93D7-44EE-8C01-082F57F7A302}"/>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080333" y="3468943"/>
            <a:ext cx="1672649" cy="2232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Pijl: omhoog 11">
            <a:extLst>
              <a:ext uri="{FF2B5EF4-FFF2-40B4-BE49-F238E27FC236}">
                <a16:creationId xmlns:a16="http://schemas.microsoft.com/office/drawing/2014/main" id="{4826254A-12B9-45E4-AE54-C1FE4DD83F4B}"/>
              </a:ext>
            </a:extLst>
          </p:cNvPr>
          <p:cNvSpPr/>
          <p:nvPr/>
        </p:nvSpPr>
        <p:spPr>
          <a:xfrm rot="14318755">
            <a:off x="2451175" y="1763491"/>
            <a:ext cx="636736" cy="134807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BE" dirty="0"/>
              <a:t>Landbouw</a:t>
            </a:r>
          </a:p>
        </p:txBody>
      </p:sp>
      <p:sp>
        <p:nvSpPr>
          <p:cNvPr id="13" name="Pijl: omhoog 12">
            <a:extLst>
              <a:ext uri="{FF2B5EF4-FFF2-40B4-BE49-F238E27FC236}">
                <a16:creationId xmlns:a16="http://schemas.microsoft.com/office/drawing/2014/main" id="{4DE2ECCA-5E70-4617-BCC1-DF4D0FF6380B}"/>
              </a:ext>
            </a:extLst>
          </p:cNvPr>
          <p:cNvSpPr/>
          <p:nvPr/>
        </p:nvSpPr>
        <p:spPr>
          <a:xfrm rot="13175807">
            <a:off x="3277669" y="3477263"/>
            <a:ext cx="636736" cy="134807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BE" dirty="0"/>
              <a:t>Industrie</a:t>
            </a:r>
          </a:p>
        </p:txBody>
      </p:sp>
      <p:sp>
        <p:nvSpPr>
          <p:cNvPr id="14" name="Pijl: omhoog 13">
            <a:extLst>
              <a:ext uri="{FF2B5EF4-FFF2-40B4-BE49-F238E27FC236}">
                <a16:creationId xmlns:a16="http://schemas.microsoft.com/office/drawing/2014/main" id="{926243D4-C4A5-41B2-8695-5068AC7BF779}"/>
              </a:ext>
            </a:extLst>
          </p:cNvPr>
          <p:cNvSpPr/>
          <p:nvPr/>
        </p:nvSpPr>
        <p:spPr>
          <a:xfrm rot="10800000">
            <a:off x="4986603" y="3409850"/>
            <a:ext cx="636736" cy="134807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nl-BE" dirty="0"/>
              <a:t>Natuur</a:t>
            </a:r>
          </a:p>
        </p:txBody>
      </p:sp>
      <p:sp>
        <p:nvSpPr>
          <p:cNvPr id="15" name="Pijl: omhoog 14">
            <a:extLst>
              <a:ext uri="{FF2B5EF4-FFF2-40B4-BE49-F238E27FC236}">
                <a16:creationId xmlns:a16="http://schemas.microsoft.com/office/drawing/2014/main" id="{380B2BAC-FC91-483E-901E-C45828763114}"/>
              </a:ext>
            </a:extLst>
          </p:cNvPr>
          <p:cNvSpPr/>
          <p:nvPr/>
        </p:nvSpPr>
        <p:spPr>
          <a:xfrm rot="7845523">
            <a:off x="6086085" y="2563921"/>
            <a:ext cx="636736" cy="134807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nl-BE" dirty="0"/>
              <a:t>Drinkwater</a:t>
            </a:r>
          </a:p>
        </p:txBody>
      </p:sp>
      <p:sp>
        <p:nvSpPr>
          <p:cNvPr id="16" name="Pijl: omhoog 15">
            <a:extLst>
              <a:ext uri="{FF2B5EF4-FFF2-40B4-BE49-F238E27FC236}">
                <a16:creationId xmlns:a16="http://schemas.microsoft.com/office/drawing/2014/main" id="{DA917B8B-60E3-4DBA-A985-3E139860C850}"/>
              </a:ext>
            </a:extLst>
          </p:cNvPr>
          <p:cNvSpPr/>
          <p:nvPr/>
        </p:nvSpPr>
        <p:spPr>
          <a:xfrm rot="2977029">
            <a:off x="5621051" y="1219660"/>
            <a:ext cx="636736" cy="152947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nl-BE" dirty="0"/>
              <a:t>Scheepvaart</a:t>
            </a:r>
          </a:p>
        </p:txBody>
      </p:sp>
      <p:pic>
        <p:nvPicPr>
          <p:cNvPr id="3" name="Afbeelding 2">
            <a:extLst>
              <a:ext uri="{FF2B5EF4-FFF2-40B4-BE49-F238E27FC236}">
                <a16:creationId xmlns:a16="http://schemas.microsoft.com/office/drawing/2014/main" id="{8D608C9E-72BD-4B83-9A50-A08D5B1ED79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568663" y="77253"/>
            <a:ext cx="2575337" cy="1449382"/>
          </a:xfrm>
          <a:prstGeom prst="rect">
            <a:avLst/>
          </a:prstGeom>
        </p:spPr>
      </p:pic>
      <p:sp>
        <p:nvSpPr>
          <p:cNvPr id="4" name="Tekstvak 3">
            <a:extLst>
              <a:ext uri="{FF2B5EF4-FFF2-40B4-BE49-F238E27FC236}">
                <a16:creationId xmlns:a16="http://schemas.microsoft.com/office/drawing/2014/main" id="{CA150E0F-3FB1-4722-8CF0-E156DA4F875A}"/>
              </a:ext>
            </a:extLst>
          </p:cNvPr>
          <p:cNvSpPr txBox="1"/>
          <p:nvPr/>
        </p:nvSpPr>
        <p:spPr>
          <a:xfrm>
            <a:off x="505214" y="292878"/>
            <a:ext cx="5616624" cy="64633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nl-BE" b="1" dirty="0">
                <a:solidFill>
                  <a:srgbClr val="445599"/>
                </a:solidFill>
              </a:rPr>
              <a:t>1000 km bevaarbare rivieren en kanalen : </a:t>
            </a:r>
            <a:br>
              <a:rPr lang="nl-BE" b="1" dirty="0">
                <a:solidFill>
                  <a:srgbClr val="445599"/>
                </a:solidFill>
              </a:rPr>
            </a:br>
            <a:r>
              <a:rPr lang="nl-BE" b="1" dirty="0">
                <a:solidFill>
                  <a:srgbClr val="445599"/>
                </a:solidFill>
              </a:rPr>
              <a:t>bron van leven en maatschappij</a:t>
            </a:r>
          </a:p>
        </p:txBody>
      </p:sp>
    </p:spTree>
    <p:extLst>
      <p:ext uri="{BB962C8B-B14F-4D97-AF65-F5344CB8AC3E}">
        <p14:creationId xmlns:p14="http://schemas.microsoft.com/office/powerpoint/2010/main" val="8844974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DF4097-AD2F-47DC-B456-130A8A1951A9}"/>
              </a:ext>
            </a:extLst>
          </p:cNvPr>
          <p:cNvSpPr>
            <a:spLocks noGrp="1"/>
          </p:cNvSpPr>
          <p:nvPr>
            <p:ph type="title"/>
          </p:nvPr>
        </p:nvSpPr>
        <p:spPr/>
        <p:txBody>
          <a:bodyPr>
            <a:normAutofit/>
          </a:bodyPr>
          <a:lstStyle/>
          <a:p>
            <a:r>
              <a:rPr lang="nl-BE" sz="2800" dirty="0"/>
              <a:t>Kerntaken – verantwoordelijkheden - ambitie</a:t>
            </a:r>
          </a:p>
        </p:txBody>
      </p:sp>
      <p:sp>
        <p:nvSpPr>
          <p:cNvPr id="3" name="Tijdelijke aanduiding voor inhoud 2">
            <a:extLst>
              <a:ext uri="{FF2B5EF4-FFF2-40B4-BE49-F238E27FC236}">
                <a16:creationId xmlns:a16="http://schemas.microsoft.com/office/drawing/2014/main" id="{B8C878F3-F848-4C9D-9EB5-A4882A03434E}"/>
              </a:ext>
            </a:extLst>
          </p:cNvPr>
          <p:cNvSpPr>
            <a:spLocks noGrp="1"/>
          </p:cNvSpPr>
          <p:nvPr>
            <p:ph idx="1"/>
          </p:nvPr>
        </p:nvSpPr>
        <p:spPr>
          <a:xfrm>
            <a:off x="755575" y="1600200"/>
            <a:ext cx="8388423" cy="4205063"/>
          </a:xfrm>
        </p:spPr>
        <p:txBody>
          <a:bodyPr>
            <a:normAutofit/>
          </a:bodyPr>
          <a:lstStyle/>
          <a:p>
            <a:pPr marL="324000">
              <a:spcBef>
                <a:spcPts val="0"/>
              </a:spcBef>
            </a:pPr>
            <a:r>
              <a:rPr lang="nl-BE" sz="2000" dirty="0"/>
              <a:t>assetmanagement/onderhoud waterwegen en patrimonium</a:t>
            </a:r>
          </a:p>
          <a:p>
            <a:pPr marL="324000">
              <a:spcBef>
                <a:spcPts val="0"/>
              </a:spcBef>
            </a:pPr>
            <a:r>
              <a:rPr lang="nl-BE" sz="2000" dirty="0"/>
              <a:t>uitbouw waterwegennet (TEN-T kernnetwerk)</a:t>
            </a:r>
          </a:p>
          <a:p>
            <a:pPr marL="324000">
              <a:spcBef>
                <a:spcPts val="0"/>
              </a:spcBef>
            </a:pPr>
            <a:r>
              <a:rPr lang="nl-BE" sz="2000" dirty="0"/>
              <a:t>waterbeheersing : wateroverlast &amp; waterschaarste</a:t>
            </a:r>
          </a:p>
          <a:p>
            <a:pPr marL="324000">
              <a:spcBef>
                <a:spcPts val="0"/>
              </a:spcBef>
            </a:pPr>
            <a:r>
              <a:rPr lang="nl-BE" sz="2000" dirty="0"/>
              <a:t>sluis- en brugbediening / verkeersmanagement</a:t>
            </a:r>
          </a:p>
          <a:p>
            <a:pPr marL="324000">
              <a:spcBef>
                <a:spcPts val="0"/>
              </a:spcBef>
            </a:pPr>
            <a:r>
              <a:rPr lang="nl-BE" sz="2000" dirty="0"/>
              <a:t>marketing &amp; sales watergebonden assets</a:t>
            </a:r>
          </a:p>
          <a:p>
            <a:pPr marL="324000">
              <a:spcBef>
                <a:spcPts val="0"/>
              </a:spcBef>
            </a:pPr>
            <a:r>
              <a:rPr lang="nl-BE" sz="2000" dirty="0"/>
              <a:t>innovatie - waterbeleving - multifunctionaliteit</a:t>
            </a:r>
          </a:p>
          <a:p>
            <a:pPr marL="0" indent="0" algn="ctr">
              <a:lnSpc>
                <a:spcPct val="120000"/>
              </a:lnSpc>
              <a:spcBef>
                <a:spcPts val="0"/>
              </a:spcBef>
              <a:buNone/>
            </a:pPr>
            <a:endParaRPr lang="nl-BE" sz="2000" b="1" dirty="0">
              <a:latin typeface="+mj-lt"/>
              <a:ea typeface="+mj-ea"/>
              <a:cs typeface="+mj-cs"/>
            </a:endParaRPr>
          </a:p>
          <a:p>
            <a:pPr marL="0" indent="0" algn="ctr">
              <a:lnSpc>
                <a:spcPct val="120000"/>
              </a:lnSpc>
              <a:spcBef>
                <a:spcPts val="0"/>
              </a:spcBef>
              <a:buNone/>
            </a:pPr>
            <a:br>
              <a:rPr lang="nl-BE" sz="2000" b="1" dirty="0"/>
            </a:br>
            <a:endParaRPr lang="nl-BE" sz="2000" b="1" dirty="0"/>
          </a:p>
          <a:p>
            <a:pPr marL="0" indent="0" algn="ctr">
              <a:lnSpc>
                <a:spcPct val="120000"/>
              </a:lnSpc>
              <a:spcBef>
                <a:spcPts val="0"/>
              </a:spcBef>
              <a:buNone/>
            </a:pPr>
            <a:r>
              <a:rPr lang="nl-BE" sz="2400" b="1" dirty="0"/>
              <a:t>Aantrekkelijke, veilige, betrouwbare</a:t>
            </a:r>
            <a:br>
              <a:rPr lang="nl-BE" sz="2400" b="1" dirty="0"/>
            </a:br>
            <a:r>
              <a:rPr lang="nl-BE" sz="2400" b="1" dirty="0"/>
              <a:t>en innovatieve waterwegen!</a:t>
            </a:r>
          </a:p>
          <a:p>
            <a:endParaRPr lang="nl-BE" sz="2800" dirty="0"/>
          </a:p>
        </p:txBody>
      </p:sp>
      <p:pic>
        <p:nvPicPr>
          <p:cNvPr id="4" name="Picture 2" descr="Background Agua Png - Soft And Strong Water, Transparent Png , Transparent  Png Image - PNGitem">
            <a:extLst>
              <a:ext uri="{FF2B5EF4-FFF2-40B4-BE49-F238E27FC236}">
                <a16:creationId xmlns:a16="http://schemas.microsoft.com/office/drawing/2014/main" id="{C1488B07-E083-4DAF-ADAA-E3E3586655C5}"/>
              </a:ext>
            </a:extLst>
          </p:cNvPr>
          <p:cNvPicPr>
            <a:picLocks noChangeAspect="1" noChangeArrowheads="1"/>
          </p:cNvPicPr>
          <p:nvPr/>
        </p:nvPicPr>
        <p:blipFill rotWithShape="1">
          <a:blip r:embed="rId2">
            <a:clrChange>
              <a:clrFrom>
                <a:srgbClr val="F7F7F7"/>
              </a:clrFrom>
              <a:clrTo>
                <a:srgbClr val="F7F7F7">
                  <a:alpha val="0"/>
                </a:srgbClr>
              </a:clrTo>
            </a:clrChange>
            <a:extLst>
              <a:ext uri="{28A0092B-C50C-407E-A947-70E740481C1C}">
                <a14:useLocalDpi xmlns:a14="http://schemas.microsoft.com/office/drawing/2010/main"/>
              </a:ext>
            </a:extLst>
          </a:blip>
          <a:srcRect l="4412"/>
          <a:stretch/>
        </p:blipFill>
        <p:spPr bwMode="auto">
          <a:xfrm rot="10800000">
            <a:off x="5444228" y="5013175"/>
            <a:ext cx="3699771" cy="2149993"/>
          </a:xfrm>
          <a:prstGeom prst="rect">
            <a:avLst/>
          </a:prstGeom>
          <a:noFill/>
          <a:extLst>
            <a:ext uri="{909E8E84-426E-40DD-AFC4-6F175D3DCCD1}">
              <a14:hiddenFill xmlns:a14="http://schemas.microsoft.com/office/drawing/2010/main">
                <a:solidFill>
                  <a:srgbClr val="FFFFFF"/>
                </a:solidFill>
              </a14:hiddenFill>
            </a:ext>
          </a:extLst>
        </p:spPr>
      </p:pic>
      <p:sp>
        <p:nvSpPr>
          <p:cNvPr id="5" name="Pijl: omlaag 4">
            <a:extLst>
              <a:ext uri="{FF2B5EF4-FFF2-40B4-BE49-F238E27FC236}">
                <a16:creationId xmlns:a16="http://schemas.microsoft.com/office/drawing/2014/main" id="{1D0E7A99-2074-4C44-B25B-CB92901F1CEA}"/>
              </a:ext>
            </a:extLst>
          </p:cNvPr>
          <p:cNvSpPr/>
          <p:nvPr/>
        </p:nvSpPr>
        <p:spPr>
          <a:xfrm>
            <a:off x="4067944" y="3573016"/>
            <a:ext cx="648072" cy="874340"/>
          </a:xfrm>
          <a:prstGeom prst="downArrow">
            <a:avLst/>
          </a:prstGeom>
          <a:solidFill>
            <a:srgbClr val="0062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6014474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63040" y="4671138"/>
            <a:ext cx="6322972" cy="1139343"/>
          </a:xfrm>
        </p:spPr>
        <p:txBody>
          <a:bodyPr anchor="t">
            <a:noAutofit/>
          </a:bodyPr>
          <a:lstStyle/>
          <a:p>
            <a:pPr marL="432000" lvl="2" algn="ctr">
              <a:buClr>
                <a:srgbClr val="0071B9"/>
              </a:buClr>
            </a:pPr>
            <a:r>
              <a:rPr lang="nl-BE" sz="3000" b="1" dirty="0">
                <a:solidFill>
                  <a:srgbClr val="0071B9"/>
                </a:solidFill>
                <a:latin typeface="+mj-lt"/>
              </a:rPr>
              <a:t>Uitbouw sterk, betrouwbaar en toekomstbestendig waterwegennet</a:t>
            </a:r>
            <a:endParaRPr lang="nl-BE" sz="2400" dirty="0">
              <a:solidFill>
                <a:srgbClr val="0071B9"/>
              </a:solidFill>
              <a:latin typeface="+mj-lt"/>
            </a:endParaRPr>
          </a:p>
        </p:txBody>
      </p:sp>
      <p:sp>
        <p:nvSpPr>
          <p:cNvPr id="4" name="Rechthoek 3">
            <a:extLst>
              <a:ext uri="{FF2B5EF4-FFF2-40B4-BE49-F238E27FC236}">
                <a16:creationId xmlns:a16="http://schemas.microsoft.com/office/drawing/2014/main" id="{EE8F852D-9028-48DA-9C99-28A19C8D5E33}"/>
              </a:ext>
            </a:extLst>
          </p:cNvPr>
          <p:cNvSpPr/>
          <p:nvPr/>
        </p:nvSpPr>
        <p:spPr>
          <a:xfrm>
            <a:off x="0" y="851334"/>
            <a:ext cx="341022" cy="5149416"/>
          </a:xfrm>
          <a:prstGeom prst="rect">
            <a:avLst/>
          </a:prstGeom>
          <a:solidFill>
            <a:srgbClr val="007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nl-BE" sz="1350">
              <a:solidFill>
                <a:prstClr val="white"/>
              </a:solidFill>
              <a:latin typeface="Calibri"/>
            </a:endParaRPr>
          </a:p>
        </p:txBody>
      </p:sp>
      <p:sp>
        <p:nvSpPr>
          <p:cNvPr id="8" name="Rechthoek 7">
            <a:extLst>
              <a:ext uri="{FF2B5EF4-FFF2-40B4-BE49-F238E27FC236}">
                <a16:creationId xmlns:a16="http://schemas.microsoft.com/office/drawing/2014/main" id="{6B6635CB-9C0D-4EF0-BEFF-4DDAC8F5407A}"/>
              </a:ext>
            </a:extLst>
          </p:cNvPr>
          <p:cNvSpPr/>
          <p:nvPr/>
        </p:nvSpPr>
        <p:spPr>
          <a:xfrm>
            <a:off x="0" y="0"/>
            <a:ext cx="341022" cy="6858000"/>
          </a:xfrm>
          <a:prstGeom prst="rect">
            <a:avLst/>
          </a:prstGeom>
          <a:solidFill>
            <a:srgbClr val="007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nl-BE" sz="1350">
              <a:solidFill>
                <a:prstClr val="white"/>
              </a:solidFill>
              <a:latin typeface="Calibri"/>
            </a:endParaRPr>
          </a:p>
        </p:txBody>
      </p:sp>
      <p:pic>
        <p:nvPicPr>
          <p:cNvPr id="7" name="80d6659a-3afd-4079-99ba-7d5fdebbbcd5" descr="Image">
            <a:extLst>
              <a:ext uri="{FF2B5EF4-FFF2-40B4-BE49-F238E27FC236}">
                <a16:creationId xmlns:a16="http://schemas.microsoft.com/office/drawing/2014/main" id="{DC885A7C-54C7-4B3B-9A02-A42773AE72AE}"/>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10843"/>
          <a:stretch/>
        </p:blipFill>
        <p:spPr bwMode="auto">
          <a:xfrm>
            <a:off x="341022" y="393093"/>
            <a:ext cx="8802978" cy="4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05803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6EC59F-FAA7-407D-A326-7734C0C4009C}"/>
              </a:ext>
            </a:extLst>
          </p:cNvPr>
          <p:cNvSpPr>
            <a:spLocks noGrp="1"/>
          </p:cNvSpPr>
          <p:nvPr>
            <p:ph type="title"/>
          </p:nvPr>
        </p:nvSpPr>
        <p:spPr>
          <a:xfrm>
            <a:off x="755576" y="274638"/>
            <a:ext cx="7931224" cy="1143000"/>
          </a:xfrm>
          <a:ln>
            <a:solidFill>
              <a:schemeClr val="accent1"/>
            </a:solidFill>
          </a:ln>
        </p:spPr>
        <p:txBody>
          <a:bodyPr>
            <a:normAutofit fontScale="90000"/>
          </a:bodyPr>
          <a:lstStyle/>
          <a:p>
            <a:r>
              <a:rPr lang="nl-BE" sz="3600" dirty="0"/>
              <a:t>Assetmanagement -analyse</a:t>
            </a:r>
            <a:br>
              <a:rPr lang="nl-BE" sz="3600" dirty="0"/>
            </a:br>
            <a:r>
              <a:rPr lang="nl-BE" sz="3600" dirty="0">
                <a:sym typeface="Symbol" panose="05050102010706020507" pitchFamily="18" charset="2"/>
              </a:rPr>
              <a:t>  </a:t>
            </a:r>
            <a:r>
              <a:rPr lang="nl-BE" sz="3600" dirty="0"/>
              <a:t>Eerst houden, dan bouwen</a:t>
            </a:r>
          </a:p>
        </p:txBody>
      </p:sp>
      <p:pic>
        <p:nvPicPr>
          <p:cNvPr id="5" name="Afbeelding 4">
            <a:extLst>
              <a:ext uri="{FF2B5EF4-FFF2-40B4-BE49-F238E27FC236}">
                <a16:creationId xmlns:a16="http://schemas.microsoft.com/office/drawing/2014/main" id="{76304373-2364-47B6-AA2C-F0723B8DC402}"/>
              </a:ext>
            </a:extLst>
          </p:cNvPr>
          <p:cNvPicPr>
            <a:picLocks noChangeAspect="1"/>
          </p:cNvPicPr>
          <p:nvPr/>
        </p:nvPicPr>
        <p:blipFill>
          <a:blip r:embed="rId2"/>
          <a:stretch>
            <a:fillRect/>
          </a:stretch>
        </p:blipFill>
        <p:spPr>
          <a:xfrm>
            <a:off x="2920122" y="1525390"/>
            <a:ext cx="6067457" cy="2812434"/>
          </a:xfrm>
          <a:prstGeom prst="rect">
            <a:avLst/>
          </a:prstGeom>
        </p:spPr>
      </p:pic>
      <p:pic>
        <p:nvPicPr>
          <p:cNvPr id="6" name="Afbeelding 5">
            <a:extLst>
              <a:ext uri="{FF2B5EF4-FFF2-40B4-BE49-F238E27FC236}">
                <a16:creationId xmlns:a16="http://schemas.microsoft.com/office/drawing/2014/main" id="{45883F72-5D61-47CC-BC37-E4235898EEA2}"/>
              </a:ext>
            </a:extLst>
          </p:cNvPr>
          <p:cNvPicPr>
            <a:picLocks noChangeAspect="1"/>
          </p:cNvPicPr>
          <p:nvPr/>
        </p:nvPicPr>
        <p:blipFill>
          <a:blip r:embed="rId3"/>
          <a:stretch>
            <a:fillRect/>
          </a:stretch>
        </p:blipFill>
        <p:spPr>
          <a:xfrm>
            <a:off x="2920122" y="4406455"/>
            <a:ext cx="5933946" cy="2431067"/>
          </a:xfrm>
          <a:prstGeom prst="rect">
            <a:avLst/>
          </a:prstGeom>
        </p:spPr>
      </p:pic>
    </p:spTree>
    <p:extLst>
      <p:ext uri="{BB962C8B-B14F-4D97-AF65-F5344CB8AC3E}">
        <p14:creationId xmlns:p14="http://schemas.microsoft.com/office/powerpoint/2010/main" val="24681773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346515" y="2289657"/>
            <a:ext cx="5797484" cy="1139343"/>
          </a:xfrm>
        </p:spPr>
        <p:txBody>
          <a:bodyPr anchor="t">
            <a:noAutofit/>
          </a:bodyPr>
          <a:lstStyle/>
          <a:p>
            <a:pPr marL="432000" lvl="2" algn="ctr">
              <a:buClr>
                <a:srgbClr val="0071B9"/>
              </a:buClr>
            </a:pPr>
            <a:r>
              <a:rPr lang="nl-BE" sz="2400" b="1" dirty="0">
                <a:solidFill>
                  <a:srgbClr val="0071B9"/>
                </a:solidFill>
                <a:latin typeface="+mj-lt"/>
              </a:rPr>
              <a:t>Assetmanagement</a:t>
            </a:r>
            <a:br>
              <a:rPr lang="nl-BE" sz="2400" b="1" dirty="0">
                <a:solidFill>
                  <a:srgbClr val="0071B9"/>
                </a:solidFill>
                <a:latin typeface="+mj-lt"/>
              </a:rPr>
            </a:br>
            <a:r>
              <a:rPr lang="nl-BE" sz="2400" b="1" dirty="0">
                <a:solidFill>
                  <a:srgbClr val="0071B9"/>
                </a:solidFill>
                <a:latin typeface="+mj-lt"/>
              </a:rPr>
              <a:t>Masterplan MOW</a:t>
            </a:r>
            <a:br>
              <a:rPr lang="nl-BE" sz="2400" b="1" dirty="0">
                <a:solidFill>
                  <a:srgbClr val="0071B9"/>
                </a:solidFill>
                <a:latin typeface="+mj-lt"/>
              </a:rPr>
            </a:br>
            <a:br>
              <a:rPr lang="nl-BE" sz="2400" b="1" dirty="0">
                <a:solidFill>
                  <a:srgbClr val="0071B9"/>
                </a:solidFill>
                <a:latin typeface="+mj-lt"/>
              </a:rPr>
            </a:br>
            <a:r>
              <a:rPr lang="nl-BE" sz="2400" b="1" dirty="0">
                <a:solidFill>
                  <a:srgbClr val="0071B9"/>
                </a:solidFill>
                <a:latin typeface="+mj-lt"/>
              </a:rPr>
              <a:t>PPS-projecten Bruggen</a:t>
            </a:r>
            <a:br>
              <a:rPr lang="nl-BE" sz="2400" b="1" dirty="0">
                <a:solidFill>
                  <a:srgbClr val="0071B9"/>
                </a:solidFill>
                <a:latin typeface="+mj-lt"/>
              </a:rPr>
            </a:br>
            <a:br>
              <a:rPr lang="nl-BE" sz="2400" b="1" dirty="0">
                <a:solidFill>
                  <a:srgbClr val="0071B9"/>
                </a:solidFill>
                <a:latin typeface="+mj-lt"/>
              </a:rPr>
            </a:br>
            <a:r>
              <a:rPr lang="nl-BE" sz="2400" b="1" dirty="0">
                <a:solidFill>
                  <a:srgbClr val="0071B9"/>
                </a:solidFill>
                <a:latin typeface="+mj-lt"/>
              </a:rPr>
              <a:t>Relance-investeringen</a:t>
            </a:r>
            <a:br>
              <a:rPr lang="nl-BE" sz="2400" b="1" dirty="0">
                <a:solidFill>
                  <a:srgbClr val="0071B9"/>
                </a:solidFill>
                <a:latin typeface="+mj-lt"/>
              </a:rPr>
            </a:br>
            <a:br>
              <a:rPr lang="nl-BE" sz="2400" b="1" dirty="0">
                <a:solidFill>
                  <a:srgbClr val="0071B9"/>
                </a:solidFill>
                <a:latin typeface="+mj-lt"/>
              </a:rPr>
            </a:br>
            <a:br>
              <a:rPr lang="nl-BE" sz="2400" b="1" dirty="0">
                <a:solidFill>
                  <a:srgbClr val="0071B9"/>
                </a:solidFill>
                <a:latin typeface="+mj-lt"/>
              </a:rPr>
            </a:br>
            <a:r>
              <a:rPr lang="nl-BE" sz="2400" b="1" dirty="0">
                <a:solidFill>
                  <a:srgbClr val="0071B9"/>
                </a:solidFill>
                <a:latin typeface="+mj-lt"/>
              </a:rPr>
              <a:t>Regulier onderhoud :</a:t>
            </a:r>
            <a:br>
              <a:rPr lang="nl-BE" sz="2400" b="1" dirty="0">
                <a:solidFill>
                  <a:srgbClr val="0071B9"/>
                </a:solidFill>
                <a:latin typeface="+mj-lt"/>
              </a:rPr>
            </a:br>
            <a:r>
              <a:rPr lang="nl-BE" sz="2400" b="1" dirty="0">
                <a:solidFill>
                  <a:srgbClr val="0071B9"/>
                </a:solidFill>
                <a:latin typeface="+mj-lt"/>
              </a:rPr>
              <a:t>nood budgetverhoging  </a:t>
            </a:r>
            <a:endParaRPr lang="nl-BE" sz="2400" dirty="0">
              <a:solidFill>
                <a:srgbClr val="0071B9"/>
              </a:solidFill>
              <a:latin typeface="+mj-lt"/>
            </a:endParaRPr>
          </a:p>
        </p:txBody>
      </p:sp>
      <p:sp>
        <p:nvSpPr>
          <p:cNvPr id="6" name="Rechthoek 5">
            <a:extLst>
              <a:ext uri="{FF2B5EF4-FFF2-40B4-BE49-F238E27FC236}">
                <a16:creationId xmlns:a16="http://schemas.microsoft.com/office/drawing/2014/main" id="{B575B37F-012F-4B38-AC3B-21C87797972C}"/>
              </a:ext>
            </a:extLst>
          </p:cNvPr>
          <p:cNvSpPr/>
          <p:nvPr/>
        </p:nvSpPr>
        <p:spPr>
          <a:xfrm>
            <a:off x="0" y="0"/>
            <a:ext cx="341022" cy="6858000"/>
          </a:xfrm>
          <a:prstGeom prst="rect">
            <a:avLst/>
          </a:prstGeom>
          <a:solidFill>
            <a:srgbClr val="007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nl-BE" sz="1350">
              <a:solidFill>
                <a:prstClr val="white"/>
              </a:solidFill>
              <a:latin typeface="Calibri"/>
            </a:endParaRPr>
          </a:p>
        </p:txBody>
      </p:sp>
      <p:pic>
        <p:nvPicPr>
          <p:cNvPr id="3" name="Afbeelding 2">
            <a:extLst>
              <a:ext uri="{FF2B5EF4-FFF2-40B4-BE49-F238E27FC236}">
                <a16:creationId xmlns:a16="http://schemas.microsoft.com/office/drawing/2014/main" id="{9271AB19-ACC9-4910-BF26-FEEEA0ACC098}"/>
              </a:ext>
            </a:extLst>
          </p:cNvPr>
          <p:cNvPicPr>
            <a:picLocks noChangeAspect="1"/>
          </p:cNvPicPr>
          <p:nvPr/>
        </p:nvPicPr>
        <p:blipFill>
          <a:blip r:embed="rId3"/>
          <a:stretch>
            <a:fillRect/>
          </a:stretch>
        </p:blipFill>
        <p:spPr>
          <a:xfrm>
            <a:off x="473853" y="1483992"/>
            <a:ext cx="2657987" cy="3696147"/>
          </a:xfrm>
          <a:prstGeom prst="rect">
            <a:avLst/>
          </a:prstGeom>
        </p:spPr>
      </p:pic>
      <p:sp>
        <p:nvSpPr>
          <p:cNvPr id="5" name="Pijl: rechts 4">
            <a:extLst>
              <a:ext uri="{FF2B5EF4-FFF2-40B4-BE49-F238E27FC236}">
                <a16:creationId xmlns:a16="http://schemas.microsoft.com/office/drawing/2014/main" id="{D19C6EC2-DFFB-467E-BBB1-F18F5BB07879}"/>
              </a:ext>
            </a:extLst>
          </p:cNvPr>
          <p:cNvSpPr/>
          <p:nvPr/>
        </p:nvSpPr>
        <p:spPr>
          <a:xfrm>
            <a:off x="3252247" y="34290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Linkeraccolade 6">
            <a:extLst>
              <a:ext uri="{FF2B5EF4-FFF2-40B4-BE49-F238E27FC236}">
                <a16:creationId xmlns:a16="http://schemas.microsoft.com/office/drawing/2014/main" id="{F7B1CC3A-9F03-4A68-85C6-CBFBB28A079D}"/>
              </a:ext>
            </a:extLst>
          </p:cNvPr>
          <p:cNvSpPr/>
          <p:nvPr/>
        </p:nvSpPr>
        <p:spPr>
          <a:xfrm>
            <a:off x="4572000" y="2375555"/>
            <a:ext cx="341022" cy="2318993"/>
          </a:xfrm>
          <a:prstGeom prst="leftBrace">
            <a:avLst/>
          </a:prstGeom>
          <a:ln w="38100">
            <a:solidFill>
              <a:srgbClr val="0071B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pic>
        <p:nvPicPr>
          <p:cNvPr id="4" name="Afbeelding 3">
            <a:extLst>
              <a:ext uri="{FF2B5EF4-FFF2-40B4-BE49-F238E27FC236}">
                <a16:creationId xmlns:a16="http://schemas.microsoft.com/office/drawing/2014/main" id="{A852AC7C-CDE4-4C29-90FE-070D733904E3}"/>
              </a:ext>
            </a:extLst>
          </p:cNvPr>
          <p:cNvPicPr>
            <a:picLocks noChangeAspect="1"/>
          </p:cNvPicPr>
          <p:nvPr/>
        </p:nvPicPr>
        <p:blipFill>
          <a:blip r:embed="rId4"/>
          <a:stretch>
            <a:fillRect/>
          </a:stretch>
        </p:blipFill>
        <p:spPr>
          <a:xfrm>
            <a:off x="3737283" y="0"/>
            <a:ext cx="5406716" cy="2132856"/>
          </a:xfrm>
          <a:prstGeom prst="rect">
            <a:avLst/>
          </a:prstGeom>
        </p:spPr>
      </p:pic>
    </p:spTree>
    <p:extLst>
      <p:ext uri="{BB962C8B-B14F-4D97-AF65-F5344CB8AC3E}">
        <p14:creationId xmlns:p14="http://schemas.microsoft.com/office/powerpoint/2010/main" val="21328268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31932C-0178-472B-ABC1-7A87188233F6}"/>
              </a:ext>
            </a:extLst>
          </p:cNvPr>
          <p:cNvSpPr>
            <a:spLocks noGrp="1"/>
          </p:cNvSpPr>
          <p:nvPr>
            <p:ph type="title"/>
          </p:nvPr>
        </p:nvSpPr>
        <p:spPr/>
        <p:txBody>
          <a:bodyPr/>
          <a:lstStyle/>
          <a:p>
            <a:endParaRPr lang="nl-BE"/>
          </a:p>
        </p:txBody>
      </p:sp>
      <p:sp>
        <p:nvSpPr>
          <p:cNvPr id="3" name="Tijdelijke aanduiding voor inhoud 2">
            <a:extLst>
              <a:ext uri="{FF2B5EF4-FFF2-40B4-BE49-F238E27FC236}">
                <a16:creationId xmlns:a16="http://schemas.microsoft.com/office/drawing/2014/main" id="{823CBDCC-E6EE-4421-8B32-4D49EADC46BA}"/>
              </a:ext>
            </a:extLst>
          </p:cNvPr>
          <p:cNvSpPr>
            <a:spLocks noGrp="1"/>
          </p:cNvSpPr>
          <p:nvPr>
            <p:ph idx="1"/>
          </p:nvPr>
        </p:nvSpPr>
        <p:spPr/>
        <p:txBody>
          <a:bodyPr/>
          <a:lstStyle/>
          <a:p>
            <a:endParaRPr lang="nl-BE"/>
          </a:p>
        </p:txBody>
      </p:sp>
      <p:pic>
        <p:nvPicPr>
          <p:cNvPr id="4" name="Tijdelijke aanduiding voor inhoud 4">
            <a:extLst>
              <a:ext uri="{FF2B5EF4-FFF2-40B4-BE49-F238E27FC236}">
                <a16:creationId xmlns:a16="http://schemas.microsoft.com/office/drawing/2014/main" id="{C3AB402C-6CC3-4FA8-AD33-1670462C8089}"/>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438406" y="188640"/>
            <a:ext cx="8535777" cy="4638927"/>
          </a:xfrm>
          <a:prstGeom prst="rect">
            <a:avLst/>
          </a:prstGeom>
        </p:spPr>
      </p:pic>
      <p:sp>
        <p:nvSpPr>
          <p:cNvPr id="5" name="Ondertitel 5">
            <a:extLst>
              <a:ext uri="{FF2B5EF4-FFF2-40B4-BE49-F238E27FC236}">
                <a16:creationId xmlns:a16="http://schemas.microsoft.com/office/drawing/2014/main" id="{8CC45385-D102-48E1-AE86-212C56E463C4}"/>
              </a:ext>
            </a:extLst>
          </p:cNvPr>
          <p:cNvSpPr txBox="1">
            <a:spLocks/>
          </p:cNvSpPr>
          <p:nvPr/>
        </p:nvSpPr>
        <p:spPr>
          <a:xfrm>
            <a:off x="3815910" y="5139772"/>
            <a:ext cx="4572514" cy="595537"/>
          </a:xfrm>
          <a:prstGeom prst="rect">
            <a:avLst/>
          </a:prstGeom>
        </p:spPr>
        <p:txBody>
          <a:bodyPr vert="horz" lIns="0" tIns="0" rIns="0" bIns="45720" rtlCol="0">
            <a:noAutofit/>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4"/>
              </a:buBlip>
              <a:tabLst/>
              <a:defRPr sz="2200" kern="1200" spc="0" baseline="0">
                <a:solidFill>
                  <a:schemeClr val="tx1"/>
                </a:solidFill>
                <a:latin typeface="FlandersArtSans-Bold" panose="00000800000000000000" pitchFamily="2"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Tx/>
              <a:buBlip>
                <a:blip r:embed="rId5"/>
              </a:buBlip>
              <a:tabLst/>
              <a:defRPr sz="2200" kern="1200" spc="0" baseline="0">
                <a:solidFill>
                  <a:srgbClr val="9B9B9B"/>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Tx/>
              <a:buBlip>
                <a:blip r:embed="rId6"/>
              </a:buBlip>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7"/>
              </a:buBlip>
              <a:tabLst/>
              <a:defRPr sz="2000" kern="1200" spc="0" baseline="0">
                <a:solidFill>
                  <a:schemeClr val="tx1"/>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6000" lvl="2" indent="0" algn="r">
              <a:buClr>
                <a:srgbClr val="0071B9"/>
              </a:buClr>
              <a:buNone/>
            </a:pPr>
            <a:r>
              <a:rPr lang="nl-BE" sz="3600" b="1" dirty="0">
                <a:solidFill>
                  <a:srgbClr val="0071B9"/>
                </a:solidFill>
                <a:latin typeface="+mn-lt"/>
              </a:rPr>
              <a:t>CEMT-klassen</a:t>
            </a:r>
          </a:p>
        </p:txBody>
      </p:sp>
      <p:sp>
        <p:nvSpPr>
          <p:cNvPr id="6" name="Titel 1">
            <a:extLst>
              <a:ext uri="{FF2B5EF4-FFF2-40B4-BE49-F238E27FC236}">
                <a16:creationId xmlns:a16="http://schemas.microsoft.com/office/drawing/2014/main" id="{CD3107D4-D66C-43CF-8920-6BD6885A31D5}"/>
              </a:ext>
            </a:extLst>
          </p:cNvPr>
          <p:cNvSpPr txBox="1">
            <a:spLocks/>
          </p:cNvSpPr>
          <p:nvPr/>
        </p:nvSpPr>
        <p:spPr>
          <a:xfrm>
            <a:off x="593343" y="5987825"/>
            <a:ext cx="8299137" cy="595537"/>
          </a:xfrm>
          <a:prstGeom prst="rect">
            <a:avLst/>
          </a:prstGeom>
          <a:solidFill>
            <a:srgbClr val="0071B9"/>
          </a:solidFill>
        </p:spPr>
        <p:txBody>
          <a:bodyPr vert="horz" lIns="91440" tIns="45720" rIns="91440" bIns="45720" rtlCol="0" anchor="ctr">
            <a:noAutofit/>
          </a:bodyPr>
          <a:lstStyle>
            <a:lvl1pPr algn="ctr" defTabSz="914400" rtl="0" eaLnBrk="1" latinLnBrk="0" hangingPunct="1">
              <a:spcBef>
                <a:spcPct val="0"/>
              </a:spcBef>
              <a:buNone/>
              <a:defRPr sz="4400" b="1" kern="1200">
                <a:solidFill>
                  <a:srgbClr val="0071B9"/>
                </a:solidFill>
                <a:latin typeface="+mj-lt"/>
                <a:ea typeface="+mj-ea"/>
                <a:cs typeface="+mj-cs"/>
              </a:defRPr>
            </a:lvl1pPr>
          </a:lstStyle>
          <a:p>
            <a:r>
              <a:rPr lang="nl-BE" sz="3200" dirty="0">
                <a:solidFill>
                  <a:schemeClr val="bg1"/>
                </a:solidFill>
              </a:rPr>
              <a:t>Vlaams waterwegennet: een sterke troef</a:t>
            </a:r>
          </a:p>
        </p:txBody>
      </p:sp>
      <p:sp>
        <p:nvSpPr>
          <p:cNvPr id="7" name="Rechthoek 6">
            <a:extLst>
              <a:ext uri="{FF2B5EF4-FFF2-40B4-BE49-F238E27FC236}">
                <a16:creationId xmlns:a16="http://schemas.microsoft.com/office/drawing/2014/main" id="{B389082E-BBFF-42E0-989A-0A99E4E2733E}"/>
              </a:ext>
            </a:extLst>
          </p:cNvPr>
          <p:cNvSpPr/>
          <p:nvPr/>
        </p:nvSpPr>
        <p:spPr>
          <a:xfrm>
            <a:off x="0" y="0"/>
            <a:ext cx="341022" cy="6858000"/>
          </a:xfrm>
          <a:prstGeom prst="rect">
            <a:avLst/>
          </a:prstGeom>
          <a:solidFill>
            <a:srgbClr val="007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nl-BE" sz="1350">
              <a:solidFill>
                <a:prstClr val="white"/>
              </a:solidFill>
              <a:latin typeface="Calibri"/>
            </a:endParaRPr>
          </a:p>
        </p:txBody>
      </p:sp>
    </p:spTree>
    <p:extLst>
      <p:ext uri="{BB962C8B-B14F-4D97-AF65-F5344CB8AC3E}">
        <p14:creationId xmlns:p14="http://schemas.microsoft.com/office/powerpoint/2010/main" val="32765552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7D87B8-00B1-428D-9F0C-032A9F5A0E9E}"/>
              </a:ext>
            </a:extLst>
          </p:cNvPr>
          <p:cNvSpPr>
            <a:spLocks noGrp="1"/>
          </p:cNvSpPr>
          <p:nvPr>
            <p:ph type="title"/>
          </p:nvPr>
        </p:nvSpPr>
        <p:spPr/>
        <p:txBody>
          <a:bodyPr/>
          <a:lstStyle/>
          <a:p>
            <a:r>
              <a:rPr lang="nl-BE" dirty="0"/>
              <a:t>Opwaardering Albertkanaal</a:t>
            </a:r>
          </a:p>
        </p:txBody>
      </p:sp>
      <p:sp>
        <p:nvSpPr>
          <p:cNvPr id="10" name="Tijdelijke aanduiding voor inhoud 2">
            <a:extLst>
              <a:ext uri="{FF2B5EF4-FFF2-40B4-BE49-F238E27FC236}">
                <a16:creationId xmlns:a16="http://schemas.microsoft.com/office/drawing/2014/main" id="{17300803-15C6-4F21-8423-72EC2D91EF5D}"/>
              </a:ext>
            </a:extLst>
          </p:cNvPr>
          <p:cNvSpPr txBox="1">
            <a:spLocks/>
          </p:cNvSpPr>
          <p:nvPr/>
        </p:nvSpPr>
        <p:spPr>
          <a:xfrm>
            <a:off x="907976" y="1752600"/>
            <a:ext cx="7931224" cy="4205063"/>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rgbClr val="0071B9"/>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0071B9"/>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0071B9"/>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0071B9"/>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0071B9"/>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nl-BE" sz="4100" b="1" dirty="0"/>
              <a:t>2</a:t>
            </a:r>
            <a:r>
              <a:rPr lang="nl-BE" dirty="0"/>
              <a:t> strategische infrastructuurprojecten :</a:t>
            </a:r>
          </a:p>
          <a:p>
            <a:pPr marL="0" indent="0">
              <a:buNone/>
            </a:pPr>
            <a:endParaRPr lang="nl-BE" dirty="0"/>
          </a:p>
          <a:p>
            <a:pPr>
              <a:buFont typeface="Wingdings" panose="05000000000000000000" pitchFamily="2" charset="2"/>
              <a:buChar char="Ø"/>
            </a:pPr>
            <a:r>
              <a:rPr lang="nl-BE" dirty="0"/>
              <a:t>Verruimen van de vaarweg in het vak Wijnegem-Antwerpen </a:t>
            </a:r>
          </a:p>
          <a:p>
            <a:pPr lvl="1">
              <a:buFont typeface="Wingdings" panose="05000000000000000000" pitchFamily="2" charset="2"/>
              <a:buChar char="§"/>
            </a:pPr>
            <a:r>
              <a:rPr lang="nl-BE" dirty="0"/>
              <a:t>Bouw nieuwe oevers;					</a:t>
            </a:r>
          </a:p>
          <a:p>
            <a:pPr lvl="1">
              <a:buFont typeface="Wingdings" panose="05000000000000000000" pitchFamily="2" charset="2"/>
              <a:buChar char="§"/>
            </a:pPr>
            <a:r>
              <a:rPr lang="nl-BE" dirty="0"/>
              <a:t>Verbreden van de vaarweg op diverse locaties in een industriële omgeving;</a:t>
            </a:r>
          </a:p>
          <a:p>
            <a:pPr lvl="1">
              <a:buFont typeface="Wingdings" panose="05000000000000000000" pitchFamily="2" charset="2"/>
              <a:buChar char="§"/>
            </a:pPr>
            <a:r>
              <a:rPr lang="nl-BE" dirty="0"/>
              <a:t>Verdiepen van de vaarweg;</a:t>
            </a:r>
          </a:p>
          <a:p>
            <a:endParaRPr lang="nl-BE" dirty="0"/>
          </a:p>
          <a:p>
            <a:pPr>
              <a:buFont typeface="Wingdings" panose="05000000000000000000" pitchFamily="2" charset="2"/>
              <a:buChar char="Ø"/>
            </a:pPr>
            <a:r>
              <a:rPr lang="nl-BE" dirty="0"/>
              <a:t>Verhogen van de 62 bruggen</a:t>
            </a:r>
          </a:p>
          <a:p>
            <a:pPr lvl="1">
              <a:buFont typeface="Wingdings" panose="05000000000000000000" pitchFamily="2" charset="2"/>
              <a:buChar char="§"/>
            </a:pPr>
            <a:r>
              <a:rPr lang="nl-BE" dirty="0"/>
              <a:t>Bouw van nieuwe bruggen incl. het verruimen van het vaarweg onder de bruggen;</a:t>
            </a:r>
          </a:p>
          <a:p>
            <a:pPr lvl="1">
              <a:buFont typeface="Wingdings" panose="05000000000000000000" pitchFamily="2" charset="2"/>
              <a:buChar char="§"/>
            </a:pPr>
            <a:r>
              <a:rPr lang="nl-BE" dirty="0"/>
              <a:t>Verhogen van bestaande bruggen.</a:t>
            </a:r>
          </a:p>
        </p:txBody>
      </p:sp>
      <p:pic>
        <p:nvPicPr>
          <p:cNvPr id="4" name="Afbeelding 3">
            <a:extLst>
              <a:ext uri="{FF2B5EF4-FFF2-40B4-BE49-F238E27FC236}">
                <a16:creationId xmlns:a16="http://schemas.microsoft.com/office/drawing/2014/main" id="{5A5A3F49-A24E-4688-8CDB-0EC7BB9DDA44}"/>
              </a:ext>
            </a:extLst>
          </p:cNvPr>
          <p:cNvPicPr>
            <a:picLocks noChangeAspect="1"/>
          </p:cNvPicPr>
          <p:nvPr/>
        </p:nvPicPr>
        <p:blipFill>
          <a:blip r:embed="rId3"/>
          <a:stretch>
            <a:fillRect/>
          </a:stretch>
        </p:blipFill>
        <p:spPr>
          <a:xfrm>
            <a:off x="3865750" y="6230944"/>
            <a:ext cx="5004048" cy="534111"/>
          </a:xfrm>
          <a:prstGeom prst="rect">
            <a:avLst/>
          </a:prstGeom>
        </p:spPr>
      </p:pic>
    </p:spTree>
    <p:extLst>
      <p:ext uri="{BB962C8B-B14F-4D97-AF65-F5344CB8AC3E}">
        <p14:creationId xmlns:p14="http://schemas.microsoft.com/office/powerpoint/2010/main" val="4011837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5E2DD72E-CFF7-431C-8C4F-8AFB2E3D8993}"/>
              </a:ext>
            </a:extLst>
          </p:cNvPr>
          <p:cNvPicPr>
            <a:picLocks noChangeAspect="1"/>
          </p:cNvPicPr>
          <p:nvPr/>
        </p:nvPicPr>
        <p:blipFill rotWithShape="1">
          <a:blip r:embed="rId3"/>
          <a:srcRect l="30313" t="30400" r="31101" b="24801"/>
          <a:stretch/>
        </p:blipFill>
        <p:spPr>
          <a:xfrm>
            <a:off x="2956992" y="2775574"/>
            <a:ext cx="5729808" cy="3741915"/>
          </a:xfrm>
          <a:prstGeom prst="rect">
            <a:avLst/>
          </a:prstGeom>
        </p:spPr>
      </p:pic>
      <p:sp>
        <p:nvSpPr>
          <p:cNvPr id="2" name="Titel 1">
            <a:extLst>
              <a:ext uri="{FF2B5EF4-FFF2-40B4-BE49-F238E27FC236}">
                <a16:creationId xmlns:a16="http://schemas.microsoft.com/office/drawing/2014/main" id="{375E713A-8734-4532-8118-D210586B82AC}"/>
              </a:ext>
            </a:extLst>
          </p:cNvPr>
          <p:cNvSpPr>
            <a:spLocks noGrp="1"/>
          </p:cNvSpPr>
          <p:nvPr>
            <p:ph type="title"/>
          </p:nvPr>
        </p:nvSpPr>
        <p:spPr>
          <a:xfrm>
            <a:off x="721013" y="146586"/>
            <a:ext cx="7931224" cy="634082"/>
          </a:xfrm>
        </p:spPr>
        <p:txBody>
          <a:bodyPr>
            <a:normAutofit/>
          </a:bodyPr>
          <a:lstStyle/>
          <a:p>
            <a:r>
              <a:rPr lang="nl-BE" sz="3000" dirty="0"/>
              <a:t>Kanaalverbreding vak Wijnegem-Antwerpen</a:t>
            </a:r>
          </a:p>
        </p:txBody>
      </p:sp>
      <p:pic>
        <p:nvPicPr>
          <p:cNvPr id="4" name="Tijdelijke aanduiding voor inhoud 3">
            <a:extLst>
              <a:ext uri="{FF2B5EF4-FFF2-40B4-BE49-F238E27FC236}">
                <a16:creationId xmlns:a16="http://schemas.microsoft.com/office/drawing/2014/main" id="{0E4034DD-8CB3-4432-90D0-A329668ADF2A}"/>
              </a:ext>
            </a:extLst>
          </p:cNvPr>
          <p:cNvPicPr>
            <a:picLocks noGrp="1" noChangeAspect="1"/>
          </p:cNvPicPr>
          <p:nvPr>
            <p:ph idx="1"/>
          </p:nvPr>
        </p:nvPicPr>
        <p:blipFill rotWithShape="1">
          <a:blip r:embed="rId4"/>
          <a:srcRect l="29590" t="41776" r="46663" b="27402"/>
          <a:stretch/>
        </p:blipFill>
        <p:spPr>
          <a:xfrm>
            <a:off x="467544" y="908720"/>
            <a:ext cx="3384376" cy="2745423"/>
          </a:xfrm>
          <a:prstGeom prst="rect">
            <a:avLst/>
          </a:prstGeom>
        </p:spPr>
      </p:pic>
      <p:sp>
        <p:nvSpPr>
          <p:cNvPr id="6" name="Rechthoek 5">
            <a:extLst>
              <a:ext uri="{FF2B5EF4-FFF2-40B4-BE49-F238E27FC236}">
                <a16:creationId xmlns:a16="http://schemas.microsoft.com/office/drawing/2014/main" id="{58B34FC3-8C34-4DF0-A307-961537E2021D}"/>
              </a:ext>
            </a:extLst>
          </p:cNvPr>
          <p:cNvSpPr/>
          <p:nvPr/>
        </p:nvSpPr>
        <p:spPr>
          <a:xfrm>
            <a:off x="1259632" y="1885388"/>
            <a:ext cx="2160240" cy="1224136"/>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ekstvak 7">
            <a:extLst>
              <a:ext uri="{FF2B5EF4-FFF2-40B4-BE49-F238E27FC236}">
                <a16:creationId xmlns:a16="http://schemas.microsoft.com/office/drawing/2014/main" id="{E608510C-F857-4B2E-84F1-23EDD8DEE51F}"/>
              </a:ext>
            </a:extLst>
          </p:cNvPr>
          <p:cNvSpPr txBox="1"/>
          <p:nvPr/>
        </p:nvSpPr>
        <p:spPr>
          <a:xfrm>
            <a:off x="1259632" y="2740192"/>
            <a:ext cx="864096" cy="369332"/>
          </a:xfrm>
          <a:prstGeom prst="rect">
            <a:avLst/>
          </a:prstGeom>
          <a:solidFill>
            <a:schemeClr val="tx2">
              <a:lumMod val="20000"/>
              <a:lumOff val="80000"/>
            </a:schemeClr>
          </a:solidFill>
        </p:spPr>
        <p:txBody>
          <a:bodyPr wrap="square" rtlCol="0">
            <a:spAutoFit/>
          </a:bodyPr>
          <a:lstStyle/>
          <a:p>
            <a:r>
              <a:rPr lang="nl-BE" dirty="0">
                <a:solidFill>
                  <a:schemeClr val="accent1">
                    <a:lumMod val="75000"/>
                  </a:schemeClr>
                </a:solidFill>
              </a:rPr>
              <a:t>Zone I</a:t>
            </a:r>
          </a:p>
        </p:txBody>
      </p:sp>
      <p:pic>
        <p:nvPicPr>
          <p:cNvPr id="13" name="Afbeelding 12">
            <a:extLst>
              <a:ext uri="{FF2B5EF4-FFF2-40B4-BE49-F238E27FC236}">
                <a16:creationId xmlns:a16="http://schemas.microsoft.com/office/drawing/2014/main" id="{3762A1C2-F7AC-40A6-A1BE-4902714E1748}"/>
              </a:ext>
            </a:extLst>
          </p:cNvPr>
          <p:cNvPicPr>
            <a:picLocks noChangeAspect="1"/>
          </p:cNvPicPr>
          <p:nvPr/>
        </p:nvPicPr>
        <p:blipFill>
          <a:blip r:embed="rId5"/>
          <a:stretch>
            <a:fillRect/>
          </a:stretch>
        </p:blipFill>
        <p:spPr>
          <a:xfrm>
            <a:off x="3865750" y="6230944"/>
            <a:ext cx="5004048" cy="534111"/>
          </a:xfrm>
          <a:prstGeom prst="rect">
            <a:avLst/>
          </a:prstGeom>
        </p:spPr>
      </p:pic>
    </p:spTree>
    <p:extLst>
      <p:ext uri="{BB962C8B-B14F-4D97-AF65-F5344CB8AC3E}">
        <p14:creationId xmlns:p14="http://schemas.microsoft.com/office/powerpoint/2010/main" val="25876694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323528" y="1725688"/>
            <a:ext cx="3758278" cy="2114031"/>
          </a:xfrm>
        </p:spPr>
      </p:pic>
      <p:pic>
        <p:nvPicPr>
          <p:cNvPr id="6" name="Afbeelding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1560" y="6021288"/>
            <a:ext cx="1584000" cy="511011"/>
          </a:xfrm>
          <a:prstGeom prst="rect">
            <a:avLst/>
          </a:prstGeom>
        </p:spPr>
      </p:pic>
      <p:sp>
        <p:nvSpPr>
          <p:cNvPr id="2" name="Titel 1"/>
          <p:cNvSpPr>
            <a:spLocks noGrp="1"/>
          </p:cNvSpPr>
          <p:nvPr>
            <p:ph type="title"/>
          </p:nvPr>
        </p:nvSpPr>
        <p:spPr>
          <a:xfrm>
            <a:off x="1403560" y="4075296"/>
            <a:ext cx="7406881" cy="1910727"/>
          </a:xfrm>
          <a:solidFill>
            <a:srgbClr val="0071B9"/>
          </a:solidFill>
        </p:spPr>
        <p:txBody>
          <a:bodyPr anchor="t">
            <a:noAutofit/>
          </a:bodyPr>
          <a:lstStyle/>
          <a:p>
            <a:pPr algn="l">
              <a:spcBef>
                <a:spcPts val="600"/>
              </a:spcBef>
            </a:pPr>
            <a:r>
              <a:rPr lang="nl-BE" sz="2000" dirty="0">
                <a:solidFill>
                  <a:schemeClr val="bg1"/>
                </a:solidFill>
              </a:rPr>
              <a:t>23/7/2014 : regeerakkoord </a:t>
            </a:r>
            <a:r>
              <a:rPr lang="nl-BE" sz="2000" dirty="0">
                <a:solidFill>
                  <a:schemeClr val="bg1"/>
                </a:solidFill>
                <a:sym typeface="Symbol" panose="05050102010706020507" pitchFamily="18" charset="2"/>
              </a:rPr>
              <a:t> fusie</a:t>
            </a:r>
            <a:br>
              <a:rPr lang="nl-BE" sz="2000" dirty="0">
                <a:solidFill>
                  <a:schemeClr val="bg1"/>
                </a:solidFill>
              </a:rPr>
            </a:br>
            <a:br>
              <a:rPr lang="nl-BE" sz="2000" dirty="0">
                <a:solidFill>
                  <a:schemeClr val="bg1"/>
                </a:solidFill>
              </a:rPr>
            </a:br>
            <a:r>
              <a:rPr lang="nl-BE" sz="2000" dirty="0">
                <a:solidFill>
                  <a:schemeClr val="bg1"/>
                </a:solidFill>
              </a:rPr>
              <a:t>10/2/2017 : De Scheepvaart </a:t>
            </a:r>
            <a:r>
              <a:rPr lang="nl-BE" sz="2000" dirty="0">
                <a:solidFill>
                  <a:schemeClr val="bg1"/>
                </a:solidFill>
                <a:sym typeface="Symbol" panose="05050102010706020507" pitchFamily="18" charset="2"/>
              </a:rPr>
              <a:t></a:t>
            </a:r>
            <a:r>
              <a:rPr lang="nl-BE" sz="2000" dirty="0">
                <a:solidFill>
                  <a:schemeClr val="bg1"/>
                </a:solidFill>
              </a:rPr>
              <a:t> De Vlaamse Waterweg</a:t>
            </a:r>
            <a:br>
              <a:rPr lang="nl-BE" sz="2000" dirty="0">
                <a:solidFill>
                  <a:schemeClr val="bg1"/>
                </a:solidFill>
              </a:rPr>
            </a:br>
            <a:br>
              <a:rPr lang="nl-BE" sz="2000" dirty="0">
                <a:solidFill>
                  <a:schemeClr val="bg1"/>
                </a:solidFill>
              </a:rPr>
            </a:br>
            <a:r>
              <a:rPr lang="nl-BE" sz="2000" dirty="0">
                <a:solidFill>
                  <a:schemeClr val="bg1"/>
                </a:solidFill>
              </a:rPr>
              <a:t>1/01/2018 : Waterwegen &amp; Zeekanaal </a:t>
            </a:r>
            <a:r>
              <a:rPr lang="nl-BE" sz="2000" dirty="0">
                <a:solidFill>
                  <a:schemeClr val="bg1"/>
                </a:solidFill>
                <a:sym typeface="Symbol" panose="05050102010706020507" pitchFamily="18" charset="2"/>
              </a:rPr>
              <a:t> De Vlaamse Waterweg</a:t>
            </a:r>
            <a:br>
              <a:rPr lang="nl-BE" sz="2000" dirty="0">
                <a:solidFill>
                  <a:schemeClr val="bg1"/>
                </a:solidFill>
              </a:rPr>
            </a:br>
            <a:endParaRPr lang="nl-BE" sz="2000" dirty="0">
              <a:solidFill>
                <a:schemeClr val="bg1"/>
              </a:solidFill>
            </a:endParaRPr>
          </a:p>
        </p:txBody>
      </p:sp>
      <p:sp>
        <p:nvSpPr>
          <p:cNvPr id="7" name="Rechthoek 6"/>
          <p:cNvSpPr/>
          <p:nvPr/>
        </p:nvSpPr>
        <p:spPr>
          <a:xfrm>
            <a:off x="0" y="0"/>
            <a:ext cx="323528" cy="6858000"/>
          </a:xfrm>
          <a:prstGeom prst="rect">
            <a:avLst/>
          </a:prstGeom>
          <a:solidFill>
            <a:srgbClr val="007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Calibri" panose="020F0502020204030204" pitchFamily="34" charset="0"/>
            </a:endParaRPr>
          </a:p>
        </p:txBody>
      </p:sp>
      <p:pic>
        <p:nvPicPr>
          <p:cNvPr id="5" name="Afbeelding 4">
            <a:extLst>
              <a:ext uri="{FF2B5EF4-FFF2-40B4-BE49-F238E27FC236}">
                <a16:creationId xmlns:a16="http://schemas.microsoft.com/office/drawing/2014/main" id="{DEFACCF8-17FF-4F47-8280-5E3B54E2F447}"/>
              </a:ext>
            </a:extLst>
          </p:cNvPr>
          <p:cNvPicPr>
            <a:picLocks noChangeAspect="1"/>
          </p:cNvPicPr>
          <p:nvPr/>
        </p:nvPicPr>
        <p:blipFill>
          <a:blip r:embed="rId5"/>
          <a:stretch>
            <a:fillRect/>
          </a:stretch>
        </p:blipFill>
        <p:spPr>
          <a:xfrm>
            <a:off x="4244648" y="1704226"/>
            <a:ext cx="4575824" cy="2114031"/>
          </a:xfrm>
          <a:prstGeom prst="rect">
            <a:avLst/>
          </a:prstGeom>
        </p:spPr>
      </p:pic>
      <p:sp>
        <p:nvSpPr>
          <p:cNvPr id="8" name="Ondertitel 5">
            <a:extLst>
              <a:ext uri="{FF2B5EF4-FFF2-40B4-BE49-F238E27FC236}">
                <a16:creationId xmlns:a16="http://schemas.microsoft.com/office/drawing/2014/main" id="{D661BDAB-02E7-4669-BB37-D6F74EA6B3D9}"/>
              </a:ext>
            </a:extLst>
          </p:cNvPr>
          <p:cNvSpPr txBox="1">
            <a:spLocks/>
          </p:cNvSpPr>
          <p:nvPr/>
        </p:nvSpPr>
        <p:spPr>
          <a:xfrm>
            <a:off x="2120412" y="483304"/>
            <a:ext cx="4248472" cy="816501"/>
          </a:xfrm>
          <a:prstGeom prst="rect">
            <a:avLst/>
          </a:prstGeom>
        </p:spPr>
        <p:txBody>
          <a:bodyPr vert="horz" lIns="0" tIns="0" rIns="0" bIns="45720" rtlCol="0">
            <a:noAutofit/>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6"/>
              </a:buBlip>
              <a:tabLst/>
              <a:defRPr sz="2200" kern="1200" spc="0" baseline="0">
                <a:solidFill>
                  <a:schemeClr val="tx1"/>
                </a:solidFill>
                <a:latin typeface="FlandersArtSans-Bold" panose="00000800000000000000" pitchFamily="2"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Tx/>
              <a:buBlip>
                <a:blip r:embed="rId7"/>
              </a:buBlip>
              <a:tabLst/>
              <a:defRPr sz="2200" kern="1200" spc="0" baseline="0">
                <a:solidFill>
                  <a:srgbClr val="9B9B9B"/>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Tx/>
              <a:buBlip>
                <a:blip r:embed="rId8"/>
              </a:buBlip>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9"/>
              </a:buBlip>
              <a:tabLst/>
              <a:defRPr sz="2000" kern="1200" spc="0" baseline="0">
                <a:solidFill>
                  <a:schemeClr val="tx1"/>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6"/>
              </a:buBlip>
              <a:tabLst/>
              <a:defRPr sz="20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6000" lvl="2" indent="0" algn="ctr">
              <a:buClr>
                <a:srgbClr val="0071B9"/>
              </a:buClr>
              <a:buNone/>
            </a:pPr>
            <a:r>
              <a:rPr lang="nl-BE" sz="2800" b="1" dirty="0">
                <a:solidFill>
                  <a:srgbClr val="0071B9"/>
                </a:solidFill>
                <a:latin typeface="+mn-lt"/>
              </a:rPr>
              <a:t>De Vlaamse Waterweg </a:t>
            </a:r>
          </a:p>
        </p:txBody>
      </p:sp>
    </p:spTree>
    <p:extLst>
      <p:ext uri="{BB962C8B-B14F-4D97-AF65-F5344CB8AC3E}">
        <p14:creationId xmlns:p14="http://schemas.microsoft.com/office/powerpoint/2010/main" val="14080826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5E2DD72E-CFF7-431C-8C4F-8AFB2E3D8993}"/>
              </a:ext>
            </a:extLst>
          </p:cNvPr>
          <p:cNvPicPr>
            <a:picLocks noChangeAspect="1"/>
          </p:cNvPicPr>
          <p:nvPr/>
        </p:nvPicPr>
        <p:blipFill rotWithShape="1">
          <a:blip r:embed="rId3"/>
          <a:srcRect l="30313" t="30400" r="31101" b="24801"/>
          <a:stretch/>
        </p:blipFill>
        <p:spPr>
          <a:xfrm>
            <a:off x="2956992" y="2775574"/>
            <a:ext cx="5729808" cy="3741915"/>
          </a:xfrm>
          <a:prstGeom prst="rect">
            <a:avLst/>
          </a:prstGeom>
        </p:spPr>
      </p:pic>
      <p:sp>
        <p:nvSpPr>
          <p:cNvPr id="2" name="Titel 1">
            <a:extLst>
              <a:ext uri="{FF2B5EF4-FFF2-40B4-BE49-F238E27FC236}">
                <a16:creationId xmlns:a16="http://schemas.microsoft.com/office/drawing/2014/main" id="{375E713A-8734-4532-8118-D210586B82AC}"/>
              </a:ext>
            </a:extLst>
          </p:cNvPr>
          <p:cNvSpPr>
            <a:spLocks noGrp="1"/>
          </p:cNvSpPr>
          <p:nvPr>
            <p:ph type="title"/>
          </p:nvPr>
        </p:nvSpPr>
        <p:spPr>
          <a:xfrm>
            <a:off x="721013" y="146586"/>
            <a:ext cx="7931224" cy="634082"/>
          </a:xfrm>
        </p:spPr>
        <p:txBody>
          <a:bodyPr>
            <a:normAutofit/>
          </a:bodyPr>
          <a:lstStyle/>
          <a:p>
            <a:r>
              <a:rPr lang="nl-BE" sz="3000" dirty="0"/>
              <a:t>Kanaalverbreding vak Wijnegem-Antwerpen</a:t>
            </a:r>
          </a:p>
        </p:txBody>
      </p:sp>
      <p:pic>
        <p:nvPicPr>
          <p:cNvPr id="4" name="Tijdelijke aanduiding voor inhoud 3">
            <a:extLst>
              <a:ext uri="{FF2B5EF4-FFF2-40B4-BE49-F238E27FC236}">
                <a16:creationId xmlns:a16="http://schemas.microsoft.com/office/drawing/2014/main" id="{0E4034DD-8CB3-4432-90D0-A329668ADF2A}"/>
              </a:ext>
            </a:extLst>
          </p:cNvPr>
          <p:cNvPicPr>
            <a:picLocks noGrp="1" noChangeAspect="1"/>
          </p:cNvPicPr>
          <p:nvPr>
            <p:ph idx="1"/>
          </p:nvPr>
        </p:nvPicPr>
        <p:blipFill rotWithShape="1">
          <a:blip r:embed="rId4"/>
          <a:srcRect l="29590" t="41776" r="46663" b="27402"/>
          <a:stretch/>
        </p:blipFill>
        <p:spPr>
          <a:xfrm>
            <a:off x="467544" y="908720"/>
            <a:ext cx="3384376" cy="2745423"/>
          </a:xfrm>
          <a:prstGeom prst="rect">
            <a:avLst/>
          </a:prstGeom>
        </p:spPr>
      </p:pic>
      <p:sp>
        <p:nvSpPr>
          <p:cNvPr id="6" name="Rechthoek 5">
            <a:extLst>
              <a:ext uri="{FF2B5EF4-FFF2-40B4-BE49-F238E27FC236}">
                <a16:creationId xmlns:a16="http://schemas.microsoft.com/office/drawing/2014/main" id="{58B34FC3-8C34-4DF0-A307-961537E2021D}"/>
              </a:ext>
            </a:extLst>
          </p:cNvPr>
          <p:cNvSpPr/>
          <p:nvPr/>
        </p:nvSpPr>
        <p:spPr>
          <a:xfrm>
            <a:off x="1259632" y="1885388"/>
            <a:ext cx="2160240" cy="1224136"/>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ekstvak 7">
            <a:extLst>
              <a:ext uri="{FF2B5EF4-FFF2-40B4-BE49-F238E27FC236}">
                <a16:creationId xmlns:a16="http://schemas.microsoft.com/office/drawing/2014/main" id="{E608510C-F857-4B2E-84F1-23EDD8DEE51F}"/>
              </a:ext>
            </a:extLst>
          </p:cNvPr>
          <p:cNvSpPr txBox="1"/>
          <p:nvPr/>
        </p:nvSpPr>
        <p:spPr>
          <a:xfrm>
            <a:off x="1259632" y="2740192"/>
            <a:ext cx="864096" cy="369332"/>
          </a:xfrm>
          <a:prstGeom prst="rect">
            <a:avLst/>
          </a:prstGeom>
          <a:solidFill>
            <a:schemeClr val="tx2">
              <a:lumMod val="20000"/>
              <a:lumOff val="80000"/>
            </a:schemeClr>
          </a:solidFill>
        </p:spPr>
        <p:txBody>
          <a:bodyPr wrap="square" rtlCol="0">
            <a:spAutoFit/>
          </a:bodyPr>
          <a:lstStyle/>
          <a:p>
            <a:r>
              <a:rPr lang="nl-BE" dirty="0">
                <a:solidFill>
                  <a:schemeClr val="accent1">
                    <a:lumMod val="75000"/>
                  </a:schemeClr>
                </a:solidFill>
              </a:rPr>
              <a:t>Zone I</a:t>
            </a:r>
          </a:p>
        </p:txBody>
      </p:sp>
      <p:pic>
        <p:nvPicPr>
          <p:cNvPr id="13" name="Afbeelding 12">
            <a:extLst>
              <a:ext uri="{FF2B5EF4-FFF2-40B4-BE49-F238E27FC236}">
                <a16:creationId xmlns:a16="http://schemas.microsoft.com/office/drawing/2014/main" id="{3762A1C2-F7AC-40A6-A1BE-4902714E1748}"/>
              </a:ext>
            </a:extLst>
          </p:cNvPr>
          <p:cNvPicPr>
            <a:picLocks noChangeAspect="1"/>
          </p:cNvPicPr>
          <p:nvPr/>
        </p:nvPicPr>
        <p:blipFill>
          <a:blip r:embed="rId5"/>
          <a:stretch>
            <a:fillRect/>
          </a:stretch>
        </p:blipFill>
        <p:spPr>
          <a:xfrm>
            <a:off x="3865750" y="6230944"/>
            <a:ext cx="5004048" cy="534111"/>
          </a:xfrm>
          <a:prstGeom prst="rect">
            <a:avLst/>
          </a:prstGeom>
        </p:spPr>
      </p:pic>
    </p:spTree>
    <p:extLst>
      <p:ext uri="{BB962C8B-B14F-4D97-AF65-F5344CB8AC3E}">
        <p14:creationId xmlns:p14="http://schemas.microsoft.com/office/powerpoint/2010/main" val="11848277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2118" y="196417"/>
            <a:ext cx="8358503" cy="1735147"/>
          </a:xfrm>
        </p:spPr>
        <p:txBody>
          <a:bodyPr anchor="t">
            <a:noAutofit/>
          </a:bodyPr>
          <a:lstStyle/>
          <a:p>
            <a:pPr marL="576000" lvl="2" algn="ctr">
              <a:buClr>
                <a:srgbClr val="0071B9"/>
              </a:buClr>
            </a:pPr>
            <a:r>
              <a:rPr lang="nl-BE" sz="2800" b="1" dirty="0">
                <a:solidFill>
                  <a:srgbClr val="0071B9"/>
                </a:solidFill>
                <a:latin typeface="+mj-lt"/>
              </a:rPr>
              <a:t>Verhogen bruggen Albertkanaal</a:t>
            </a:r>
          </a:p>
        </p:txBody>
      </p:sp>
      <p:sp>
        <p:nvSpPr>
          <p:cNvPr id="7" name="Rechthoek 6"/>
          <p:cNvSpPr/>
          <p:nvPr/>
        </p:nvSpPr>
        <p:spPr>
          <a:xfrm>
            <a:off x="0" y="0"/>
            <a:ext cx="322118" cy="6858000"/>
          </a:xfrm>
          <a:prstGeom prst="rect">
            <a:avLst/>
          </a:prstGeom>
          <a:solidFill>
            <a:srgbClr val="007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Calibri" panose="020F0502020204030204" pitchFamily="34" charset="0"/>
            </a:endParaRPr>
          </a:p>
        </p:txBody>
      </p:sp>
      <p:sp>
        <p:nvSpPr>
          <p:cNvPr id="9" name="Rechthoek 8"/>
          <p:cNvSpPr/>
          <p:nvPr/>
        </p:nvSpPr>
        <p:spPr>
          <a:xfrm>
            <a:off x="1410" y="0"/>
            <a:ext cx="322118" cy="6858000"/>
          </a:xfrm>
          <a:prstGeom prst="rect">
            <a:avLst/>
          </a:prstGeom>
          <a:solidFill>
            <a:srgbClr val="007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Calibri" panose="020F0502020204030204" pitchFamily="34" charset="0"/>
            </a:endParaRPr>
          </a:p>
        </p:txBody>
      </p:sp>
      <p:pic>
        <p:nvPicPr>
          <p:cNvPr id="8" name="Afbeelding 7">
            <a:extLst>
              <a:ext uri="{FF2B5EF4-FFF2-40B4-BE49-F238E27FC236}">
                <a16:creationId xmlns:a16="http://schemas.microsoft.com/office/drawing/2014/main" id="{85419D5D-2ED2-49FC-8D52-9E6ACA63488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1560" y="6021310"/>
            <a:ext cx="1584000" cy="510967"/>
          </a:xfrm>
          <a:prstGeom prst="rect">
            <a:avLst/>
          </a:prstGeom>
        </p:spPr>
      </p:pic>
      <p:sp>
        <p:nvSpPr>
          <p:cNvPr id="3" name="Tekstvak 2">
            <a:extLst>
              <a:ext uri="{FF2B5EF4-FFF2-40B4-BE49-F238E27FC236}">
                <a16:creationId xmlns:a16="http://schemas.microsoft.com/office/drawing/2014/main" id="{A79A1869-C434-49AF-A73A-05DA9F915494}"/>
              </a:ext>
            </a:extLst>
          </p:cNvPr>
          <p:cNvSpPr txBox="1"/>
          <p:nvPr/>
        </p:nvSpPr>
        <p:spPr>
          <a:xfrm>
            <a:off x="-641021" y="3335841"/>
            <a:ext cx="7466028" cy="461665"/>
          </a:xfrm>
          <a:prstGeom prst="rect">
            <a:avLst/>
          </a:prstGeom>
          <a:noFill/>
        </p:spPr>
        <p:txBody>
          <a:bodyPr wrap="square" rtlCol="0">
            <a:spAutoFit/>
          </a:bodyPr>
          <a:lstStyle/>
          <a:p>
            <a:pPr algn="ctr"/>
            <a:r>
              <a:rPr lang="nl-BE" sz="2400" dirty="0">
                <a:solidFill>
                  <a:srgbClr val="006EBD"/>
                </a:solidFill>
              </a:rPr>
              <a:t>2023 – alle bruggen doorvaarhoogte 9,10 m</a:t>
            </a:r>
          </a:p>
        </p:txBody>
      </p:sp>
      <p:sp>
        <p:nvSpPr>
          <p:cNvPr id="5" name="Tekstvak 4">
            <a:extLst>
              <a:ext uri="{FF2B5EF4-FFF2-40B4-BE49-F238E27FC236}">
                <a16:creationId xmlns:a16="http://schemas.microsoft.com/office/drawing/2014/main" id="{90452D10-1711-4523-997B-68C07CB178E5}"/>
              </a:ext>
            </a:extLst>
          </p:cNvPr>
          <p:cNvSpPr txBox="1"/>
          <p:nvPr/>
        </p:nvSpPr>
        <p:spPr>
          <a:xfrm>
            <a:off x="428897" y="3961207"/>
            <a:ext cx="4449452" cy="2031325"/>
          </a:xfrm>
          <a:prstGeom prst="rect">
            <a:avLst/>
          </a:prstGeom>
          <a:noFill/>
        </p:spPr>
        <p:txBody>
          <a:bodyPr wrap="square" rtlCol="0">
            <a:spAutoFit/>
          </a:bodyPr>
          <a:lstStyle/>
          <a:p>
            <a:pPr marL="342900" lvl="0" indent="-342900" algn="just">
              <a:buFont typeface="Wingdings" panose="05000000000000000000" pitchFamily="2" charset="2"/>
              <a:buChar char=""/>
            </a:pPr>
            <a:r>
              <a:rPr lang="nl-BE" dirty="0">
                <a:effectLst/>
                <a:ea typeface="Times New Roman" panose="02020603050405020304" pitchFamily="18" charset="0"/>
                <a:cs typeface="Verdana" panose="020B0604030504040204" pitchFamily="34" charset="0"/>
              </a:rPr>
              <a:t>Brug Godsheide</a:t>
            </a:r>
            <a:endParaRPr lang="nl-BE" dirty="0">
              <a:effectLst/>
              <a:ea typeface="Times New Roman" panose="02020603050405020304" pitchFamily="18" charset="0"/>
            </a:endParaRPr>
          </a:p>
          <a:p>
            <a:pPr marL="342900" lvl="0" indent="-342900">
              <a:buFont typeface="Wingdings" panose="05000000000000000000" pitchFamily="2" charset="2"/>
              <a:buChar char=""/>
            </a:pPr>
            <a:r>
              <a:rPr lang="nl-BE" dirty="0">
                <a:effectLst/>
                <a:ea typeface="Times New Roman" panose="02020603050405020304" pitchFamily="18" charset="0"/>
                <a:cs typeface="Verdana" panose="020B0604030504040204" pitchFamily="34" charset="0"/>
              </a:rPr>
              <a:t>Brug Kempische Steenweg (Hasselt)</a:t>
            </a:r>
            <a:endParaRPr lang="nl-BE" dirty="0">
              <a:effectLst/>
              <a:ea typeface="Times New Roman" panose="02020603050405020304" pitchFamily="18" charset="0"/>
            </a:endParaRPr>
          </a:p>
          <a:p>
            <a:pPr marL="342900" lvl="0" indent="-342900" algn="just">
              <a:buFont typeface="Wingdings" panose="05000000000000000000" pitchFamily="2" charset="2"/>
              <a:buChar char=""/>
            </a:pPr>
            <a:r>
              <a:rPr lang="nl-BE" dirty="0">
                <a:effectLst/>
                <a:ea typeface="Times New Roman" panose="02020603050405020304" pitchFamily="18" charset="0"/>
                <a:cs typeface="Verdana" panose="020B0604030504040204" pitchFamily="34" charset="0"/>
              </a:rPr>
              <a:t>Brug </a:t>
            </a:r>
            <a:r>
              <a:rPr lang="nl-BE" dirty="0" err="1">
                <a:effectLst/>
                <a:ea typeface="Times New Roman" panose="02020603050405020304" pitchFamily="18" charset="0"/>
                <a:cs typeface="Verdana" panose="020B0604030504040204" pitchFamily="34" charset="0"/>
              </a:rPr>
              <a:t>Viversel</a:t>
            </a:r>
            <a:r>
              <a:rPr lang="nl-BE" dirty="0">
                <a:effectLst/>
                <a:ea typeface="Times New Roman" panose="02020603050405020304" pitchFamily="18" charset="0"/>
                <a:cs typeface="Verdana" panose="020B0604030504040204" pitchFamily="34" charset="0"/>
              </a:rPr>
              <a:t> (Heusden-Zolder)</a:t>
            </a:r>
            <a:endParaRPr lang="nl-BE" dirty="0">
              <a:effectLst/>
              <a:ea typeface="Times New Roman" panose="02020603050405020304" pitchFamily="18" charset="0"/>
            </a:endParaRPr>
          </a:p>
          <a:p>
            <a:pPr marL="342900" lvl="0" indent="-342900" algn="just">
              <a:buFont typeface="Wingdings" panose="05000000000000000000" pitchFamily="2" charset="2"/>
              <a:buChar char=""/>
            </a:pPr>
            <a:r>
              <a:rPr lang="nl-BE" dirty="0">
                <a:effectLst/>
                <a:ea typeface="Times New Roman" panose="02020603050405020304" pitchFamily="18" charset="0"/>
                <a:cs typeface="Verdana" panose="020B0604030504040204" pitchFamily="34" charset="0"/>
              </a:rPr>
              <a:t>Brug Paal-</a:t>
            </a:r>
            <a:r>
              <a:rPr lang="nl-BE" dirty="0" err="1">
                <a:effectLst/>
                <a:ea typeface="Times New Roman" panose="02020603050405020304" pitchFamily="18" charset="0"/>
                <a:cs typeface="Verdana" panose="020B0604030504040204" pitchFamily="34" charset="0"/>
              </a:rPr>
              <a:t>Tervant</a:t>
            </a:r>
            <a:endParaRPr lang="nl-BE" dirty="0">
              <a:effectLst/>
              <a:ea typeface="Times New Roman" panose="02020603050405020304" pitchFamily="18" charset="0"/>
            </a:endParaRPr>
          </a:p>
          <a:p>
            <a:pPr marL="342900" lvl="0" indent="-342900" algn="just">
              <a:buFont typeface="Wingdings" panose="05000000000000000000" pitchFamily="2" charset="2"/>
              <a:buChar char=""/>
            </a:pPr>
            <a:r>
              <a:rPr lang="nl-BE" dirty="0">
                <a:effectLst/>
                <a:ea typeface="Times New Roman" panose="02020603050405020304" pitchFamily="18" charset="0"/>
                <a:cs typeface="Verdana" panose="020B0604030504040204" pitchFamily="34" charset="0"/>
              </a:rPr>
              <a:t>Spoorbrug Herentals-Lier</a:t>
            </a:r>
            <a:endParaRPr lang="nl-BE" dirty="0">
              <a:effectLst/>
              <a:ea typeface="Times New Roman" panose="02020603050405020304" pitchFamily="18" charset="0"/>
            </a:endParaRPr>
          </a:p>
          <a:p>
            <a:pPr marL="342900" lvl="0" indent="-342900" algn="just">
              <a:buFont typeface="Wingdings" panose="05000000000000000000" pitchFamily="2" charset="2"/>
              <a:buChar char=""/>
            </a:pPr>
            <a:r>
              <a:rPr lang="nl-BE" dirty="0">
                <a:effectLst/>
                <a:ea typeface="Times New Roman" panose="02020603050405020304" pitchFamily="18" charset="0"/>
                <a:cs typeface="Verdana" panose="020B0604030504040204" pitchFamily="34" charset="0"/>
              </a:rPr>
              <a:t>Brug </a:t>
            </a:r>
            <a:r>
              <a:rPr lang="nl-BE" dirty="0" err="1">
                <a:effectLst/>
                <a:ea typeface="Times New Roman" panose="02020603050405020304" pitchFamily="18" charset="0"/>
                <a:cs typeface="Verdana" panose="020B0604030504040204" pitchFamily="34" charset="0"/>
              </a:rPr>
              <a:t>Turnhoutsebaan</a:t>
            </a:r>
            <a:r>
              <a:rPr lang="nl-BE" dirty="0">
                <a:effectLst/>
                <a:ea typeface="Times New Roman" panose="02020603050405020304" pitchFamily="18" charset="0"/>
                <a:cs typeface="Verdana" panose="020B0604030504040204" pitchFamily="34" charset="0"/>
              </a:rPr>
              <a:t> (Wijnegem)</a:t>
            </a:r>
            <a:endParaRPr lang="nl-BE" dirty="0">
              <a:effectLst/>
              <a:ea typeface="Times New Roman" panose="02020603050405020304" pitchFamily="18" charset="0"/>
            </a:endParaRPr>
          </a:p>
          <a:p>
            <a:pPr marL="342900" lvl="0" indent="-342900" algn="just">
              <a:buFont typeface="Wingdings" panose="05000000000000000000" pitchFamily="2" charset="2"/>
              <a:buChar char=""/>
            </a:pPr>
            <a:r>
              <a:rPr lang="nl-BE" dirty="0" err="1">
                <a:effectLst/>
                <a:ea typeface="Times New Roman" panose="02020603050405020304" pitchFamily="18" charset="0"/>
                <a:cs typeface="Verdana" panose="020B0604030504040204" pitchFamily="34" charset="0"/>
              </a:rPr>
              <a:t>Hoogmolenbrug</a:t>
            </a:r>
            <a:r>
              <a:rPr lang="nl-BE" dirty="0">
                <a:effectLst/>
                <a:ea typeface="Times New Roman" panose="02020603050405020304" pitchFamily="18" charset="0"/>
                <a:cs typeface="Verdana" panose="020B0604030504040204" pitchFamily="34" charset="0"/>
              </a:rPr>
              <a:t> Schoten</a:t>
            </a:r>
            <a:endParaRPr lang="nl-BE" dirty="0">
              <a:effectLst/>
              <a:ea typeface="Times New Roman" panose="02020603050405020304" pitchFamily="18" charset="0"/>
            </a:endParaRPr>
          </a:p>
        </p:txBody>
      </p:sp>
      <p:pic>
        <p:nvPicPr>
          <p:cNvPr id="12" name="Afbeelding 11">
            <a:extLst>
              <a:ext uri="{FF2B5EF4-FFF2-40B4-BE49-F238E27FC236}">
                <a16:creationId xmlns:a16="http://schemas.microsoft.com/office/drawing/2014/main" id="{922C6CB6-4EEA-4716-B022-29C11D70670D}"/>
              </a:ext>
            </a:extLst>
          </p:cNvPr>
          <p:cNvPicPr>
            <a:picLocks noChangeAspect="1"/>
          </p:cNvPicPr>
          <p:nvPr/>
        </p:nvPicPr>
        <p:blipFill>
          <a:blip r:embed="rId4"/>
          <a:stretch>
            <a:fillRect/>
          </a:stretch>
        </p:blipFill>
        <p:spPr>
          <a:xfrm>
            <a:off x="323528" y="837716"/>
            <a:ext cx="3976493" cy="2087659"/>
          </a:xfrm>
          <a:prstGeom prst="rect">
            <a:avLst/>
          </a:prstGeom>
        </p:spPr>
      </p:pic>
      <p:pic>
        <p:nvPicPr>
          <p:cNvPr id="13" name="Afbeelding 12">
            <a:extLst>
              <a:ext uri="{FF2B5EF4-FFF2-40B4-BE49-F238E27FC236}">
                <a16:creationId xmlns:a16="http://schemas.microsoft.com/office/drawing/2014/main" id="{0556E942-907F-4F0C-83C1-89CCD3A2E2A8}"/>
              </a:ext>
            </a:extLst>
          </p:cNvPr>
          <p:cNvPicPr>
            <a:picLocks noChangeAspect="1"/>
          </p:cNvPicPr>
          <p:nvPr/>
        </p:nvPicPr>
        <p:blipFill>
          <a:blip r:embed="rId5"/>
          <a:stretch>
            <a:fillRect/>
          </a:stretch>
        </p:blipFill>
        <p:spPr>
          <a:xfrm>
            <a:off x="4911127" y="837716"/>
            <a:ext cx="3750707" cy="2498125"/>
          </a:xfrm>
          <a:prstGeom prst="rect">
            <a:avLst/>
          </a:prstGeom>
        </p:spPr>
      </p:pic>
      <p:pic>
        <p:nvPicPr>
          <p:cNvPr id="15" name="Afbeelding 14">
            <a:extLst>
              <a:ext uri="{FF2B5EF4-FFF2-40B4-BE49-F238E27FC236}">
                <a16:creationId xmlns:a16="http://schemas.microsoft.com/office/drawing/2014/main" id="{0AFDDD06-8742-441B-8D68-3FE06554F39A}"/>
              </a:ext>
            </a:extLst>
          </p:cNvPr>
          <p:cNvPicPr>
            <a:picLocks noChangeAspect="1"/>
          </p:cNvPicPr>
          <p:nvPr/>
        </p:nvPicPr>
        <p:blipFill>
          <a:blip r:embed="rId6"/>
          <a:stretch>
            <a:fillRect/>
          </a:stretch>
        </p:blipFill>
        <p:spPr>
          <a:xfrm>
            <a:off x="4878349" y="3961207"/>
            <a:ext cx="3786016" cy="2842240"/>
          </a:xfrm>
          <a:prstGeom prst="rect">
            <a:avLst/>
          </a:prstGeom>
        </p:spPr>
      </p:pic>
    </p:spTree>
    <p:extLst>
      <p:ext uri="{BB962C8B-B14F-4D97-AF65-F5344CB8AC3E}">
        <p14:creationId xmlns:p14="http://schemas.microsoft.com/office/powerpoint/2010/main" val="28620386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2118" y="196417"/>
            <a:ext cx="8358503" cy="1735147"/>
          </a:xfrm>
        </p:spPr>
        <p:txBody>
          <a:bodyPr anchor="t">
            <a:noAutofit/>
          </a:bodyPr>
          <a:lstStyle/>
          <a:p>
            <a:pPr lvl="2" algn="ctr" rtl="0">
              <a:buClr>
                <a:srgbClr val="0071B9"/>
              </a:buClr>
            </a:pPr>
            <a:r>
              <a:rPr lang="nl-BE" sz="3200" b="1" kern="1200" dirty="0">
                <a:solidFill>
                  <a:srgbClr val="006EBD"/>
                </a:solidFill>
                <a:latin typeface="+mn-lt"/>
                <a:ea typeface="+mn-ea"/>
                <a:cs typeface="+mn-cs"/>
              </a:rPr>
              <a:t>Project verhogen bruggen Albertkanaal</a:t>
            </a:r>
          </a:p>
        </p:txBody>
      </p:sp>
      <p:sp>
        <p:nvSpPr>
          <p:cNvPr id="7" name="Rechthoek 6"/>
          <p:cNvSpPr/>
          <p:nvPr/>
        </p:nvSpPr>
        <p:spPr>
          <a:xfrm>
            <a:off x="0" y="0"/>
            <a:ext cx="322118" cy="6858000"/>
          </a:xfrm>
          <a:prstGeom prst="rect">
            <a:avLst/>
          </a:prstGeom>
          <a:solidFill>
            <a:srgbClr val="007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Calibri" panose="020F0502020204030204" pitchFamily="34" charset="0"/>
            </a:endParaRPr>
          </a:p>
        </p:txBody>
      </p:sp>
      <p:sp>
        <p:nvSpPr>
          <p:cNvPr id="9" name="Rechthoek 8"/>
          <p:cNvSpPr/>
          <p:nvPr/>
        </p:nvSpPr>
        <p:spPr>
          <a:xfrm>
            <a:off x="1410" y="0"/>
            <a:ext cx="322118" cy="6858000"/>
          </a:xfrm>
          <a:prstGeom prst="rect">
            <a:avLst/>
          </a:prstGeom>
          <a:solidFill>
            <a:srgbClr val="007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Calibri" panose="020F0502020204030204" pitchFamily="34" charset="0"/>
            </a:endParaRPr>
          </a:p>
        </p:txBody>
      </p:sp>
      <p:pic>
        <p:nvPicPr>
          <p:cNvPr id="8" name="Afbeelding 7">
            <a:extLst>
              <a:ext uri="{FF2B5EF4-FFF2-40B4-BE49-F238E27FC236}">
                <a16:creationId xmlns:a16="http://schemas.microsoft.com/office/drawing/2014/main" id="{85419D5D-2ED2-49FC-8D52-9E6ACA63488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1560" y="6021310"/>
            <a:ext cx="1584000" cy="510967"/>
          </a:xfrm>
          <a:prstGeom prst="rect">
            <a:avLst/>
          </a:prstGeom>
        </p:spPr>
      </p:pic>
      <p:pic>
        <p:nvPicPr>
          <p:cNvPr id="12" name="Afbeelding 11" descr="Afbeelding met lucht, buiten, gras, transport&#10;&#10;Automatisch gegenereerde beschrijving">
            <a:extLst>
              <a:ext uri="{FF2B5EF4-FFF2-40B4-BE49-F238E27FC236}">
                <a16:creationId xmlns:a16="http://schemas.microsoft.com/office/drawing/2014/main" id="{10F79F3D-747F-434A-A182-1CC86E7726C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49318" y="1008299"/>
            <a:ext cx="3323139" cy="2271678"/>
          </a:xfrm>
          <a:prstGeom prst="rect">
            <a:avLst/>
          </a:prstGeom>
        </p:spPr>
      </p:pic>
      <p:pic>
        <p:nvPicPr>
          <p:cNvPr id="10" name="Tijdelijke aanduiding voor inhoud 6" descr="Afbeelding met plastic&#10;&#10;Automatisch gegenereerde beschrijving">
            <a:extLst>
              <a:ext uri="{FF2B5EF4-FFF2-40B4-BE49-F238E27FC236}">
                <a16:creationId xmlns:a16="http://schemas.microsoft.com/office/drawing/2014/main" id="{16267286-8F6C-4BB2-8100-69608C2EF67D}"/>
              </a:ext>
            </a:extLst>
          </p:cNvPr>
          <p:cNvPicPr>
            <a:picLocks noGrp="1" noChangeAspect="1"/>
          </p:cNvPicPr>
          <p:nvPr>
            <p:ph idx="1"/>
          </p:nvPr>
        </p:nvPicPr>
        <p:blipFill rotWithShape="1">
          <a:blip r:embed="rId5">
            <a:extLst>
              <a:ext uri="{28A0092B-C50C-407E-A947-70E740481C1C}">
                <a14:useLocalDpi xmlns:a14="http://schemas.microsoft.com/office/drawing/2010/main"/>
              </a:ext>
            </a:extLst>
          </a:blip>
          <a:srcRect l="9798" t="10549" r="1" b="-2031"/>
          <a:stretch/>
        </p:blipFill>
        <p:spPr>
          <a:xfrm>
            <a:off x="611561" y="1008299"/>
            <a:ext cx="3092109" cy="2348693"/>
          </a:xfrm>
        </p:spPr>
      </p:pic>
      <p:pic>
        <p:nvPicPr>
          <p:cNvPr id="14" name="Afbeelding 13">
            <a:extLst>
              <a:ext uri="{FF2B5EF4-FFF2-40B4-BE49-F238E27FC236}">
                <a16:creationId xmlns:a16="http://schemas.microsoft.com/office/drawing/2014/main" id="{52F39BF8-F405-4AB0-B808-814DC982535B}"/>
              </a:ext>
            </a:extLst>
          </p:cNvPr>
          <p:cNvPicPr/>
          <p:nvPr/>
        </p:nvPicPr>
        <p:blipFill>
          <a:blip r:embed="rId6" cstate="print">
            <a:extLst>
              <a:ext uri="{28A0092B-C50C-407E-A947-70E740481C1C}">
                <a14:useLocalDpi xmlns:a14="http://schemas.microsoft.com/office/drawing/2010/main"/>
              </a:ext>
            </a:extLst>
          </a:blip>
          <a:srcRect/>
          <a:stretch>
            <a:fillRect/>
          </a:stretch>
        </p:blipFill>
        <p:spPr bwMode="auto">
          <a:xfrm>
            <a:off x="3065565" y="3942184"/>
            <a:ext cx="5906892" cy="2879124"/>
          </a:xfrm>
          <a:prstGeom prst="rect">
            <a:avLst/>
          </a:prstGeom>
          <a:noFill/>
          <a:ln>
            <a:noFill/>
          </a:ln>
        </p:spPr>
      </p:pic>
      <p:sp>
        <p:nvSpPr>
          <p:cNvPr id="3" name="Tekstvak 2">
            <a:extLst>
              <a:ext uri="{FF2B5EF4-FFF2-40B4-BE49-F238E27FC236}">
                <a16:creationId xmlns:a16="http://schemas.microsoft.com/office/drawing/2014/main" id="{A79A1869-C434-49AF-A73A-05DA9F915494}"/>
              </a:ext>
            </a:extLst>
          </p:cNvPr>
          <p:cNvSpPr txBox="1"/>
          <p:nvPr/>
        </p:nvSpPr>
        <p:spPr>
          <a:xfrm>
            <a:off x="2914786" y="3357409"/>
            <a:ext cx="5877688" cy="584775"/>
          </a:xfrm>
          <a:prstGeom prst="rect">
            <a:avLst/>
          </a:prstGeom>
          <a:noFill/>
        </p:spPr>
        <p:txBody>
          <a:bodyPr wrap="square" rtlCol="0">
            <a:spAutoFit/>
          </a:bodyPr>
          <a:lstStyle/>
          <a:p>
            <a:pPr algn="ctr"/>
            <a:r>
              <a:rPr lang="nl-BE" sz="3200" dirty="0">
                <a:solidFill>
                  <a:srgbClr val="006EBD"/>
                </a:solidFill>
              </a:rPr>
              <a:t>2023 – alle bruggen op 9,10 m</a:t>
            </a:r>
          </a:p>
        </p:txBody>
      </p:sp>
      <p:pic>
        <p:nvPicPr>
          <p:cNvPr id="11" name="Afbeelding 1">
            <a:extLst>
              <a:ext uri="{FF2B5EF4-FFF2-40B4-BE49-F238E27FC236}">
                <a16:creationId xmlns:a16="http://schemas.microsoft.com/office/drawing/2014/main" id="{CE9D2B12-1606-4A01-9B12-F55710386362}"/>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611560" y="6569597"/>
            <a:ext cx="1831577" cy="251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88812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92C300-7058-4385-8362-D4558B2F2966}"/>
              </a:ext>
            </a:extLst>
          </p:cNvPr>
          <p:cNvSpPr>
            <a:spLocks noGrp="1"/>
          </p:cNvSpPr>
          <p:nvPr>
            <p:ph type="title"/>
          </p:nvPr>
        </p:nvSpPr>
        <p:spPr/>
        <p:txBody>
          <a:bodyPr>
            <a:noAutofit/>
          </a:bodyPr>
          <a:lstStyle/>
          <a:p>
            <a:pPr lvl="2" algn="ctr" rtl="0">
              <a:buClr>
                <a:srgbClr val="0071B9"/>
              </a:buClr>
            </a:pPr>
            <a:r>
              <a:rPr lang="nl-BE" sz="3200" b="1" kern="1200" dirty="0">
                <a:solidFill>
                  <a:srgbClr val="006EBD"/>
                </a:solidFill>
                <a:latin typeface="+mn-lt"/>
                <a:ea typeface="+mn-ea"/>
                <a:cs typeface="+mn-cs"/>
              </a:rPr>
              <a:t>Status verhogen bruggen Albertkanaal</a:t>
            </a:r>
          </a:p>
        </p:txBody>
      </p:sp>
      <p:pic>
        <p:nvPicPr>
          <p:cNvPr id="6" name="Afbeelding 5">
            <a:extLst>
              <a:ext uri="{FF2B5EF4-FFF2-40B4-BE49-F238E27FC236}">
                <a16:creationId xmlns:a16="http://schemas.microsoft.com/office/drawing/2014/main" id="{1CEB3668-0CD4-4BD8-9E95-7B20A9DEBB24}"/>
              </a:ext>
            </a:extLst>
          </p:cNvPr>
          <p:cNvPicPr>
            <a:picLocks noChangeAspect="1"/>
          </p:cNvPicPr>
          <p:nvPr/>
        </p:nvPicPr>
        <p:blipFill>
          <a:blip r:embed="rId3"/>
          <a:stretch>
            <a:fillRect/>
          </a:stretch>
        </p:blipFill>
        <p:spPr>
          <a:xfrm>
            <a:off x="379906" y="1556792"/>
            <a:ext cx="8636930" cy="3977960"/>
          </a:xfrm>
          <a:prstGeom prst="rect">
            <a:avLst/>
          </a:prstGeom>
        </p:spPr>
      </p:pic>
    </p:spTree>
    <p:extLst>
      <p:ext uri="{BB962C8B-B14F-4D97-AF65-F5344CB8AC3E}">
        <p14:creationId xmlns:p14="http://schemas.microsoft.com/office/powerpoint/2010/main" val="16609008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inhoud 6">
            <a:extLst>
              <a:ext uri="{FF2B5EF4-FFF2-40B4-BE49-F238E27FC236}">
                <a16:creationId xmlns:a16="http://schemas.microsoft.com/office/drawing/2014/main" id="{3D26F203-3289-43DD-A832-9E623DC22EDF}"/>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325676" y="0"/>
            <a:ext cx="8818324" cy="5445224"/>
          </a:xfrm>
        </p:spPr>
      </p:pic>
      <p:pic>
        <p:nvPicPr>
          <p:cNvPr id="5" name="Afbeelding 4">
            <a:extLst>
              <a:ext uri="{FF2B5EF4-FFF2-40B4-BE49-F238E27FC236}">
                <a16:creationId xmlns:a16="http://schemas.microsoft.com/office/drawing/2014/main" id="{C104D8C5-B8CF-4D0C-BA8D-2E95831BF01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11560" y="6525344"/>
            <a:ext cx="1728000" cy="272842"/>
          </a:xfrm>
          <a:prstGeom prst="rect">
            <a:avLst/>
          </a:prstGeom>
        </p:spPr>
      </p:pic>
      <p:sp>
        <p:nvSpPr>
          <p:cNvPr id="2" name="Rechthoek 1">
            <a:extLst>
              <a:ext uri="{FF2B5EF4-FFF2-40B4-BE49-F238E27FC236}">
                <a16:creationId xmlns:a16="http://schemas.microsoft.com/office/drawing/2014/main" id="{0CD2910D-AFBB-4C59-B81E-C5F879FEF186}"/>
              </a:ext>
            </a:extLst>
          </p:cNvPr>
          <p:cNvSpPr/>
          <p:nvPr/>
        </p:nvSpPr>
        <p:spPr>
          <a:xfrm>
            <a:off x="2143024" y="4905360"/>
            <a:ext cx="6864263" cy="1892826"/>
          </a:xfrm>
          <a:prstGeom prst="rect">
            <a:avLst/>
          </a:prstGeom>
        </p:spPr>
        <p:txBody>
          <a:bodyPr wrap="square">
            <a:spAutoFit/>
          </a:bodyPr>
          <a:lstStyle/>
          <a:p>
            <a:pPr algn="ctr"/>
            <a:r>
              <a:rPr lang="nl-BE" sz="3600" b="1" dirty="0">
                <a:solidFill>
                  <a:srgbClr val="036BAC"/>
                </a:solidFill>
              </a:rPr>
              <a:t>Seine Schelde Vlaanderen</a:t>
            </a:r>
          </a:p>
          <a:p>
            <a:pPr algn="ctr"/>
            <a:r>
              <a:rPr lang="nl-BE" sz="2400" b="1" dirty="0">
                <a:solidFill>
                  <a:srgbClr val="036BAC"/>
                </a:solidFill>
              </a:rPr>
              <a:t>~ Benelux verbinden met Le Havre, Rouen &amp; Parijs</a:t>
            </a:r>
            <a:br>
              <a:rPr lang="nl-BE" sz="1100" b="1" dirty="0">
                <a:solidFill>
                  <a:srgbClr val="036BAC"/>
                </a:solidFill>
              </a:rPr>
            </a:br>
            <a:r>
              <a:rPr lang="nl-BE" sz="2400" b="1" dirty="0">
                <a:solidFill>
                  <a:srgbClr val="036BAC"/>
                </a:solidFill>
              </a:rPr>
              <a:t>~ klasse </a:t>
            </a:r>
            <a:r>
              <a:rPr lang="nl-BE" sz="2400" b="1" dirty="0" err="1">
                <a:solidFill>
                  <a:srgbClr val="036BAC"/>
                </a:solidFill>
              </a:rPr>
              <a:t>Vb</a:t>
            </a:r>
            <a:r>
              <a:rPr lang="nl-BE" sz="2400" b="1" dirty="0">
                <a:solidFill>
                  <a:srgbClr val="036BAC"/>
                </a:solidFill>
              </a:rPr>
              <a:t> (4.500 ton) </a:t>
            </a:r>
          </a:p>
          <a:p>
            <a:pPr algn="ctr"/>
            <a:r>
              <a:rPr lang="nl-BE" sz="2400" b="1" dirty="0">
                <a:solidFill>
                  <a:srgbClr val="036BAC"/>
                </a:solidFill>
              </a:rPr>
              <a:t>~  3 lagen containers </a:t>
            </a:r>
            <a:br>
              <a:rPr lang="nl-BE" sz="2400" b="1" dirty="0">
                <a:solidFill>
                  <a:srgbClr val="036BAC"/>
                </a:solidFill>
              </a:rPr>
            </a:br>
            <a:endParaRPr lang="nl-BE" sz="1000" b="1" dirty="0">
              <a:solidFill>
                <a:srgbClr val="036BAC"/>
              </a:solidFill>
            </a:endParaRPr>
          </a:p>
        </p:txBody>
      </p:sp>
      <p:pic>
        <p:nvPicPr>
          <p:cNvPr id="6" name="Afbeelding 5">
            <a:extLst>
              <a:ext uri="{FF2B5EF4-FFF2-40B4-BE49-F238E27FC236}">
                <a16:creationId xmlns:a16="http://schemas.microsoft.com/office/drawing/2014/main" id="{2DDD437A-5C4A-4E67-A56C-3B89040D61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555424"/>
            <a:ext cx="9145205" cy="2302576"/>
          </a:xfrm>
          <a:prstGeom prst="rect">
            <a:avLst/>
          </a:prstGeom>
        </p:spPr>
      </p:pic>
      <p:pic>
        <p:nvPicPr>
          <p:cNvPr id="8" name="Afbeelding 7">
            <a:extLst>
              <a:ext uri="{FF2B5EF4-FFF2-40B4-BE49-F238E27FC236}">
                <a16:creationId xmlns:a16="http://schemas.microsoft.com/office/drawing/2014/main" id="{BD9F7AA9-1E10-4F8A-B612-3A698EEB440D}"/>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611560" y="6021288"/>
            <a:ext cx="1584000" cy="511011"/>
          </a:xfrm>
          <a:prstGeom prst="rect">
            <a:avLst/>
          </a:prstGeom>
        </p:spPr>
      </p:pic>
      <p:pic>
        <p:nvPicPr>
          <p:cNvPr id="10" name="Afbeelding 9">
            <a:extLst>
              <a:ext uri="{FF2B5EF4-FFF2-40B4-BE49-F238E27FC236}">
                <a16:creationId xmlns:a16="http://schemas.microsoft.com/office/drawing/2014/main" id="{0A31AF15-9727-45E4-B862-8DFF78927BF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11560" y="6521867"/>
            <a:ext cx="1728000" cy="272842"/>
          </a:xfrm>
          <a:prstGeom prst="rect">
            <a:avLst/>
          </a:prstGeom>
        </p:spPr>
      </p:pic>
      <p:sp>
        <p:nvSpPr>
          <p:cNvPr id="11" name="Tekstvak 10">
            <a:extLst>
              <a:ext uri="{FF2B5EF4-FFF2-40B4-BE49-F238E27FC236}">
                <a16:creationId xmlns:a16="http://schemas.microsoft.com/office/drawing/2014/main" id="{E01B0F2C-E270-4D23-B926-B1930B0C5E68}"/>
              </a:ext>
            </a:extLst>
          </p:cNvPr>
          <p:cNvSpPr txBox="1"/>
          <p:nvPr/>
        </p:nvSpPr>
        <p:spPr>
          <a:xfrm>
            <a:off x="2044823" y="5214104"/>
            <a:ext cx="7040228" cy="1538883"/>
          </a:xfrm>
          <a:prstGeom prst="rect">
            <a:avLst/>
          </a:prstGeom>
          <a:noFill/>
        </p:spPr>
        <p:txBody>
          <a:bodyPr wrap="square" rtlCol="0">
            <a:spAutoFit/>
          </a:bodyPr>
          <a:lstStyle/>
          <a:p>
            <a:pPr algn="ctr"/>
            <a:r>
              <a:rPr lang="nl-BE" sz="3600" b="1" dirty="0">
                <a:solidFill>
                  <a:schemeClr val="bg1"/>
                </a:solidFill>
              </a:rPr>
              <a:t>Seine Schelde Vlaanderen</a:t>
            </a:r>
          </a:p>
          <a:p>
            <a:pPr algn="ctr"/>
            <a:r>
              <a:rPr lang="nl-BE" sz="2400" b="1" dirty="0">
                <a:solidFill>
                  <a:schemeClr val="bg1"/>
                </a:solidFill>
              </a:rPr>
              <a:t>~</a:t>
            </a:r>
          </a:p>
          <a:p>
            <a:pPr algn="ctr"/>
            <a:br>
              <a:rPr lang="nl-BE" sz="2400" b="1" dirty="0">
                <a:solidFill>
                  <a:srgbClr val="036BAC"/>
                </a:solidFill>
              </a:rPr>
            </a:br>
            <a:endParaRPr lang="nl-BE" sz="1000" b="1" dirty="0">
              <a:solidFill>
                <a:srgbClr val="036BAC"/>
              </a:solidFill>
            </a:endParaRPr>
          </a:p>
        </p:txBody>
      </p:sp>
    </p:spTree>
    <p:extLst>
      <p:ext uri="{BB962C8B-B14F-4D97-AF65-F5344CB8AC3E}">
        <p14:creationId xmlns:p14="http://schemas.microsoft.com/office/powerpoint/2010/main" val="33693225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B3C44973-5DAF-484B-A1BF-B9690A264A66}"/>
              </a:ext>
            </a:extLst>
          </p:cNvPr>
          <p:cNvSpPr/>
          <p:nvPr/>
        </p:nvSpPr>
        <p:spPr>
          <a:xfrm>
            <a:off x="5524500" y="1494241"/>
            <a:ext cx="3619500" cy="3111749"/>
          </a:xfrm>
          <a:prstGeom prst="rect">
            <a:avLst/>
          </a:prstGeom>
          <a:ln>
            <a:solidFill>
              <a:schemeClr val="tx1"/>
            </a:solidFill>
            <a:prstDash val="solid"/>
          </a:ln>
        </p:spPr>
        <p:txBody>
          <a:bodyPr wrap="square">
            <a:spAutoFit/>
          </a:bodyPr>
          <a:lstStyle/>
          <a:p>
            <a:pPr algn="ctr">
              <a:defRPr/>
            </a:pPr>
            <a:r>
              <a:rPr lang="nl-BE" sz="1600" dirty="0">
                <a:solidFill>
                  <a:srgbClr val="003399"/>
                </a:solidFill>
              </a:rPr>
              <a:t>klasse </a:t>
            </a:r>
            <a:r>
              <a:rPr lang="nl-BE" sz="1600" dirty="0" err="1">
                <a:solidFill>
                  <a:srgbClr val="003399"/>
                </a:solidFill>
              </a:rPr>
              <a:t>Vb</a:t>
            </a:r>
            <a:endParaRPr lang="nl-BE" sz="1600" dirty="0">
              <a:solidFill>
                <a:srgbClr val="003399"/>
              </a:solidFill>
            </a:endParaRPr>
          </a:p>
          <a:p>
            <a:pPr algn="ctr">
              <a:defRPr/>
            </a:pPr>
            <a:r>
              <a:rPr lang="nl-BE" sz="1600" dirty="0">
                <a:solidFill>
                  <a:srgbClr val="003399"/>
                </a:solidFill>
              </a:rPr>
              <a:t>(4.500 ton = 185m x 11,40m x 3,50m)</a:t>
            </a:r>
          </a:p>
          <a:p>
            <a:pPr algn="ctr">
              <a:defRPr/>
            </a:pPr>
            <a:r>
              <a:rPr lang="nl-BE" sz="1600" dirty="0">
                <a:solidFill>
                  <a:srgbClr val="003399"/>
                </a:solidFill>
              </a:rPr>
              <a:t>+</a:t>
            </a:r>
          </a:p>
          <a:p>
            <a:pPr algn="ctr">
              <a:defRPr/>
            </a:pPr>
            <a:r>
              <a:rPr lang="nl-BE" sz="1600" dirty="0">
                <a:solidFill>
                  <a:srgbClr val="003399"/>
                </a:solidFill>
              </a:rPr>
              <a:t>3 lagen containers</a:t>
            </a:r>
          </a:p>
          <a:p>
            <a:pPr>
              <a:defRPr/>
            </a:pPr>
            <a:endParaRPr lang="nl-BE" dirty="0">
              <a:solidFill>
                <a:srgbClr val="003399"/>
              </a:solidFill>
              <a:latin typeface="+mn-lt"/>
            </a:endParaRPr>
          </a:p>
          <a:p>
            <a:pPr algn="ctr">
              <a:defRPr/>
            </a:pPr>
            <a:endParaRPr lang="nl-BE" dirty="0">
              <a:solidFill>
                <a:srgbClr val="003399"/>
              </a:solidFill>
              <a:latin typeface="+mn-lt"/>
            </a:endParaRPr>
          </a:p>
          <a:p>
            <a:pPr>
              <a:defRPr/>
            </a:pPr>
            <a:endParaRPr lang="nl-BE" dirty="0">
              <a:solidFill>
                <a:srgbClr val="003399"/>
              </a:solidFill>
              <a:latin typeface="+mn-lt"/>
            </a:endParaRPr>
          </a:p>
          <a:p>
            <a:pPr marL="1588" indent="-1588" algn="ctr">
              <a:lnSpc>
                <a:spcPct val="150000"/>
              </a:lnSpc>
              <a:defRPr/>
            </a:pPr>
            <a:r>
              <a:rPr lang="nl-BE" dirty="0">
                <a:solidFill>
                  <a:srgbClr val="003399"/>
                </a:solidFill>
              </a:rPr>
              <a:t>3 nieuwe s</a:t>
            </a:r>
            <a:r>
              <a:rPr lang="nl-BE" dirty="0">
                <a:solidFill>
                  <a:srgbClr val="003399"/>
                </a:solidFill>
                <a:latin typeface="+mn-lt"/>
              </a:rPr>
              <a:t>luizen </a:t>
            </a:r>
          </a:p>
          <a:p>
            <a:pPr marL="1588" indent="-1588" algn="ctr">
              <a:lnSpc>
                <a:spcPct val="150000"/>
              </a:lnSpc>
              <a:defRPr/>
            </a:pPr>
            <a:r>
              <a:rPr lang="nl-BE" dirty="0">
                <a:solidFill>
                  <a:srgbClr val="003399"/>
                </a:solidFill>
                <a:latin typeface="+mn-lt"/>
              </a:rPr>
              <a:t>verhoging bruggen</a:t>
            </a:r>
            <a:br>
              <a:rPr lang="nl-BE" dirty="0">
                <a:solidFill>
                  <a:srgbClr val="003399"/>
                </a:solidFill>
                <a:latin typeface="+mn-lt"/>
              </a:rPr>
            </a:br>
            <a:r>
              <a:rPr lang="nl-BE" dirty="0">
                <a:solidFill>
                  <a:srgbClr val="003399"/>
                </a:solidFill>
                <a:latin typeface="+mn-lt"/>
              </a:rPr>
              <a:t>aanpassing vaarweg</a:t>
            </a:r>
          </a:p>
        </p:txBody>
      </p:sp>
      <p:sp>
        <p:nvSpPr>
          <p:cNvPr id="8" name="PIJL-OMLAAG 13">
            <a:extLst>
              <a:ext uri="{FF2B5EF4-FFF2-40B4-BE49-F238E27FC236}">
                <a16:creationId xmlns:a16="http://schemas.microsoft.com/office/drawing/2014/main" id="{9778546A-5C56-49E8-A114-F119FA95B678}"/>
              </a:ext>
            </a:extLst>
          </p:cNvPr>
          <p:cNvSpPr/>
          <p:nvPr/>
        </p:nvSpPr>
        <p:spPr>
          <a:xfrm>
            <a:off x="7078804" y="2604666"/>
            <a:ext cx="388937" cy="765175"/>
          </a:xfrm>
          <a:prstGeom prst="downArrow">
            <a:avLst/>
          </a:prstGeom>
          <a:solidFill>
            <a:schemeClr val="bg1">
              <a:lumMod val="85000"/>
            </a:schemeClr>
          </a:solidFill>
          <a:ln>
            <a:solidFill>
              <a:srgbClr val="00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solidFill>
                <a:srgbClr val="003399"/>
              </a:solidFill>
            </a:endParaRPr>
          </a:p>
        </p:txBody>
      </p:sp>
      <p:grpSp>
        <p:nvGrpSpPr>
          <p:cNvPr id="9" name="Groep 4">
            <a:extLst>
              <a:ext uri="{FF2B5EF4-FFF2-40B4-BE49-F238E27FC236}">
                <a16:creationId xmlns:a16="http://schemas.microsoft.com/office/drawing/2014/main" id="{3606520A-BEF0-42E7-8F66-282F076EB5C8}"/>
              </a:ext>
            </a:extLst>
          </p:cNvPr>
          <p:cNvGrpSpPr>
            <a:grpSpLocks/>
          </p:cNvGrpSpPr>
          <p:nvPr/>
        </p:nvGrpSpPr>
        <p:grpSpPr bwMode="auto">
          <a:xfrm>
            <a:off x="367990" y="1494241"/>
            <a:ext cx="5156510" cy="4120151"/>
            <a:chOff x="193345" y="1015703"/>
            <a:chExt cx="5328096" cy="4215730"/>
          </a:xfrm>
        </p:grpSpPr>
        <p:pic>
          <p:nvPicPr>
            <p:cNvPr id="10" name="Picture 2">
              <a:extLst>
                <a:ext uri="{FF2B5EF4-FFF2-40B4-BE49-F238E27FC236}">
                  <a16:creationId xmlns:a16="http://schemas.microsoft.com/office/drawing/2014/main" id="{CDA07DDC-044F-4074-AFA0-6589D2CE822C}"/>
                </a:ext>
              </a:extLst>
            </p:cNvPr>
            <p:cNvPicPr>
              <a:picLocks noChangeAspect="1" noChangeArrowheads="1"/>
            </p:cNvPicPr>
            <p:nvPr/>
          </p:nvPicPr>
          <p:blipFill>
            <a:blip r:embed="rId3">
              <a:extLst>
                <a:ext uri="{28A0092B-C50C-407E-A947-70E740481C1C}">
                  <a14:useLocalDpi xmlns:a14="http://schemas.microsoft.com/office/drawing/2010/main"/>
                </a:ext>
              </a:extLst>
            </a:blip>
            <a:srcRect l="30173" t="20541" r="31332" b="36726"/>
            <a:stretch>
              <a:fillRect/>
            </a:stretch>
          </p:blipFill>
          <p:spPr bwMode="auto">
            <a:xfrm>
              <a:off x="193345" y="1015703"/>
              <a:ext cx="5328096" cy="421573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Vrije vorm 21">
              <a:extLst>
                <a:ext uri="{FF2B5EF4-FFF2-40B4-BE49-F238E27FC236}">
                  <a16:creationId xmlns:a16="http://schemas.microsoft.com/office/drawing/2014/main" id="{17EE9343-7732-4106-BD21-603C0293AC6B}"/>
                </a:ext>
              </a:extLst>
            </p:cNvPr>
            <p:cNvSpPr/>
            <p:nvPr/>
          </p:nvSpPr>
          <p:spPr bwMode="auto">
            <a:xfrm>
              <a:off x="2233454" y="2547974"/>
              <a:ext cx="1193900" cy="941592"/>
            </a:xfrm>
            <a:custGeom>
              <a:avLst/>
              <a:gdLst>
                <a:gd name="connsiteX0" fmla="*/ 0 w 960142"/>
                <a:gd name="connsiteY0" fmla="*/ 640080 h 640080"/>
                <a:gd name="connsiteX1" fmla="*/ 19050 w 960142"/>
                <a:gd name="connsiteY1" fmla="*/ 636270 h 640080"/>
                <a:gd name="connsiteX2" fmla="*/ 34290 w 960142"/>
                <a:gd name="connsiteY2" fmla="*/ 632460 h 640080"/>
                <a:gd name="connsiteX3" fmla="*/ 140970 w 960142"/>
                <a:gd name="connsiteY3" fmla="*/ 628650 h 640080"/>
                <a:gd name="connsiteX4" fmla="*/ 152400 w 960142"/>
                <a:gd name="connsiteY4" fmla="*/ 624840 h 640080"/>
                <a:gd name="connsiteX5" fmla="*/ 171450 w 960142"/>
                <a:gd name="connsiteY5" fmla="*/ 609600 h 640080"/>
                <a:gd name="connsiteX6" fmla="*/ 190500 w 960142"/>
                <a:gd name="connsiteY6" fmla="*/ 594360 h 640080"/>
                <a:gd name="connsiteX7" fmla="*/ 198120 w 960142"/>
                <a:gd name="connsiteY7" fmla="*/ 582930 h 640080"/>
                <a:gd name="connsiteX8" fmla="*/ 209550 w 960142"/>
                <a:gd name="connsiteY8" fmla="*/ 575310 h 640080"/>
                <a:gd name="connsiteX9" fmla="*/ 236220 w 960142"/>
                <a:gd name="connsiteY9" fmla="*/ 544830 h 640080"/>
                <a:gd name="connsiteX10" fmla="*/ 247650 w 960142"/>
                <a:gd name="connsiteY10" fmla="*/ 541020 h 640080"/>
                <a:gd name="connsiteX11" fmla="*/ 270510 w 960142"/>
                <a:gd name="connsiteY11" fmla="*/ 525780 h 640080"/>
                <a:gd name="connsiteX12" fmla="*/ 278130 w 960142"/>
                <a:gd name="connsiteY12" fmla="*/ 514350 h 640080"/>
                <a:gd name="connsiteX13" fmla="*/ 289560 w 960142"/>
                <a:gd name="connsiteY13" fmla="*/ 510540 h 640080"/>
                <a:gd name="connsiteX14" fmla="*/ 312420 w 960142"/>
                <a:gd name="connsiteY14" fmla="*/ 495300 h 640080"/>
                <a:gd name="connsiteX15" fmla="*/ 323850 w 960142"/>
                <a:gd name="connsiteY15" fmla="*/ 487680 h 640080"/>
                <a:gd name="connsiteX16" fmla="*/ 331470 w 960142"/>
                <a:gd name="connsiteY16" fmla="*/ 476250 h 640080"/>
                <a:gd name="connsiteX17" fmla="*/ 342900 w 960142"/>
                <a:gd name="connsiteY17" fmla="*/ 472440 h 640080"/>
                <a:gd name="connsiteX18" fmla="*/ 354330 w 960142"/>
                <a:gd name="connsiteY18" fmla="*/ 464820 h 640080"/>
                <a:gd name="connsiteX19" fmla="*/ 361950 w 960142"/>
                <a:gd name="connsiteY19" fmla="*/ 453390 h 640080"/>
                <a:gd name="connsiteX20" fmla="*/ 373380 w 960142"/>
                <a:gd name="connsiteY20" fmla="*/ 449580 h 640080"/>
                <a:gd name="connsiteX21" fmla="*/ 384810 w 960142"/>
                <a:gd name="connsiteY21" fmla="*/ 441960 h 640080"/>
                <a:gd name="connsiteX22" fmla="*/ 392430 w 960142"/>
                <a:gd name="connsiteY22" fmla="*/ 430530 h 640080"/>
                <a:gd name="connsiteX23" fmla="*/ 403860 w 960142"/>
                <a:gd name="connsiteY23" fmla="*/ 422910 h 640080"/>
                <a:gd name="connsiteX24" fmla="*/ 419100 w 960142"/>
                <a:gd name="connsiteY24" fmla="*/ 407670 h 640080"/>
                <a:gd name="connsiteX25" fmla="*/ 426720 w 960142"/>
                <a:gd name="connsiteY25" fmla="*/ 396240 h 640080"/>
                <a:gd name="connsiteX26" fmla="*/ 438150 w 960142"/>
                <a:gd name="connsiteY26" fmla="*/ 392430 h 640080"/>
                <a:gd name="connsiteX27" fmla="*/ 449580 w 960142"/>
                <a:gd name="connsiteY27" fmla="*/ 384810 h 640080"/>
                <a:gd name="connsiteX28" fmla="*/ 461010 w 960142"/>
                <a:gd name="connsiteY28" fmla="*/ 381000 h 640080"/>
                <a:gd name="connsiteX29" fmla="*/ 483870 w 960142"/>
                <a:gd name="connsiteY29" fmla="*/ 365760 h 640080"/>
                <a:gd name="connsiteX30" fmla="*/ 495300 w 960142"/>
                <a:gd name="connsiteY30" fmla="*/ 358140 h 640080"/>
                <a:gd name="connsiteX31" fmla="*/ 518160 w 960142"/>
                <a:gd name="connsiteY31" fmla="*/ 346710 h 640080"/>
                <a:gd name="connsiteX32" fmla="*/ 529590 w 960142"/>
                <a:gd name="connsiteY32" fmla="*/ 342900 h 640080"/>
                <a:gd name="connsiteX33" fmla="*/ 537210 w 960142"/>
                <a:gd name="connsiteY33" fmla="*/ 331470 h 640080"/>
                <a:gd name="connsiteX34" fmla="*/ 548640 w 960142"/>
                <a:gd name="connsiteY34" fmla="*/ 327660 h 640080"/>
                <a:gd name="connsiteX35" fmla="*/ 560070 w 960142"/>
                <a:gd name="connsiteY35" fmla="*/ 320040 h 640080"/>
                <a:gd name="connsiteX36" fmla="*/ 563880 w 960142"/>
                <a:gd name="connsiteY36" fmla="*/ 308610 h 640080"/>
                <a:gd name="connsiteX37" fmla="*/ 586740 w 960142"/>
                <a:gd name="connsiteY37" fmla="*/ 274320 h 640080"/>
                <a:gd name="connsiteX38" fmla="*/ 617220 w 960142"/>
                <a:gd name="connsiteY38" fmla="*/ 228600 h 640080"/>
                <a:gd name="connsiteX39" fmla="*/ 624840 w 960142"/>
                <a:gd name="connsiteY39" fmla="*/ 217170 h 640080"/>
                <a:gd name="connsiteX40" fmla="*/ 636270 w 960142"/>
                <a:gd name="connsiteY40" fmla="*/ 209550 h 640080"/>
                <a:gd name="connsiteX41" fmla="*/ 655320 w 960142"/>
                <a:gd name="connsiteY41" fmla="*/ 175260 h 640080"/>
                <a:gd name="connsiteX42" fmla="*/ 666750 w 960142"/>
                <a:gd name="connsiteY42" fmla="*/ 167640 h 640080"/>
                <a:gd name="connsiteX43" fmla="*/ 674370 w 960142"/>
                <a:gd name="connsiteY43" fmla="*/ 156210 h 640080"/>
                <a:gd name="connsiteX44" fmla="*/ 678180 w 960142"/>
                <a:gd name="connsiteY44" fmla="*/ 137160 h 640080"/>
                <a:gd name="connsiteX45" fmla="*/ 685800 w 960142"/>
                <a:gd name="connsiteY45" fmla="*/ 114300 h 640080"/>
                <a:gd name="connsiteX46" fmla="*/ 689610 w 960142"/>
                <a:gd name="connsiteY46" fmla="*/ 102870 h 640080"/>
                <a:gd name="connsiteX47" fmla="*/ 693420 w 960142"/>
                <a:gd name="connsiteY47" fmla="*/ 91440 h 640080"/>
                <a:gd name="connsiteX48" fmla="*/ 704850 w 960142"/>
                <a:gd name="connsiteY48" fmla="*/ 83820 h 640080"/>
                <a:gd name="connsiteX49" fmla="*/ 712470 w 960142"/>
                <a:gd name="connsiteY49" fmla="*/ 72390 h 640080"/>
                <a:gd name="connsiteX50" fmla="*/ 735330 w 960142"/>
                <a:gd name="connsiteY50" fmla="*/ 64770 h 640080"/>
                <a:gd name="connsiteX51" fmla="*/ 765810 w 960142"/>
                <a:gd name="connsiteY51" fmla="*/ 68580 h 640080"/>
                <a:gd name="connsiteX52" fmla="*/ 781050 w 960142"/>
                <a:gd name="connsiteY52" fmla="*/ 72390 h 640080"/>
                <a:gd name="connsiteX53" fmla="*/ 872490 w 960142"/>
                <a:gd name="connsiteY53" fmla="*/ 68580 h 640080"/>
                <a:gd name="connsiteX54" fmla="*/ 906780 w 960142"/>
                <a:gd name="connsiteY54" fmla="*/ 57150 h 640080"/>
                <a:gd name="connsiteX55" fmla="*/ 918210 w 960142"/>
                <a:gd name="connsiteY55" fmla="*/ 53340 h 640080"/>
                <a:gd name="connsiteX56" fmla="*/ 929640 w 960142"/>
                <a:gd name="connsiteY56" fmla="*/ 30480 h 640080"/>
                <a:gd name="connsiteX57" fmla="*/ 941070 w 960142"/>
                <a:gd name="connsiteY57" fmla="*/ 22860 h 640080"/>
                <a:gd name="connsiteX58" fmla="*/ 948690 w 960142"/>
                <a:gd name="connsiteY58" fmla="*/ 11430 h 640080"/>
                <a:gd name="connsiteX59" fmla="*/ 960120 w 960142"/>
                <a:gd name="connsiteY59" fmla="*/ 0 h 640080"/>
                <a:gd name="connsiteX0" fmla="*/ 0 w 980435"/>
                <a:gd name="connsiteY0" fmla="*/ 663516 h 663516"/>
                <a:gd name="connsiteX1" fmla="*/ 19050 w 980435"/>
                <a:gd name="connsiteY1" fmla="*/ 659706 h 663516"/>
                <a:gd name="connsiteX2" fmla="*/ 34290 w 980435"/>
                <a:gd name="connsiteY2" fmla="*/ 655896 h 663516"/>
                <a:gd name="connsiteX3" fmla="*/ 140970 w 980435"/>
                <a:gd name="connsiteY3" fmla="*/ 652086 h 663516"/>
                <a:gd name="connsiteX4" fmla="*/ 152400 w 980435"/>
                <a:gd name="connsiteY4" fmla="*/ 648276 h 663516"/>
                <a:gd name="connsiteX5" fmla="*/ 171450 w 980435"/>
                <a:gd name="connsiteY5" fmla="*/ 633036 h 663516"/>
                <a:gd name="connsiteX6" fmla="*/ 190500 w 980435"/>
                <a:gd name="connsiteY6" fmla="*/ 617796 h 663516"/>
                <a:gd name="connsiteX7" fmla="*/ 198120 w 980435"/>
                <a:gd name="connsiteY7" fmla="*/ 606366 h 663516"/>
                <a:gd name="connsiteX8" fmla="*/ 209550 w 980435"/>
                <a:gd name="connsiteY8" fmla="*/ 598746 h 663516"/>
                <a:gd name="connsiteX9" fmla="*/ 236220 w 980435"/>
                <a:gd name="connsiteY9" fmla="*/ 568266 h 663516"/>
                <a:gd name="connsiteX10" fmla="*/ 247650 w 980435"/>
                <a:gd name="connsiteY10" fmla="*/ 564456 h 663516"/>
                <a:gd name="connsiteX11" fmla="*/ 270510 w 980435"/>
                <a:gd name="connsiteY11" fmla="*/ 549216 h 663516"/>
                <a:gd name="connsiteX12" fmla="*/ 278130 w 980435"/>
                <a:gd name="connsiteY12" fmla="*/ 537786 h 663516"/>
                <a:gd name="connsiteX13" fmla="*/ 289560 w 980435"/>
                <a:gd name="connsiteY13" fmla="*/ 533976 h 663516"/>
                <a:gd name="connsiteX14" fmla="*/ 312420 w 980435"/>
                <a:gd name="connsiteY14" fmla="*/ 518736 h 663516"/>
                <a:gd name="connsiteX15" fmla="*/ 323850 w 980435"/>
                <a:gd name="connsiteY15" fmla="*/ 511116 h 663516"/>
                <a:gd name="connsiteX16" fmla="*/ 331470 w 980435"/>
                <a:gd name="connsiteY16" fmla="*/ 499686 h 663516"/>
                <a:gd name="connsiteX17" fmla="*/ 342900 w 980435"/>
                <a:gd name="connsiteY17" fmla="*/ 495876 h 663516"/>
                <a:gd name="connsiteX18" fmla="*/ 354330 w 980435"/>
                <a:gd name="connsiteY18" fmla="*/ 488256 h 663516"/>
                <a:gd name="connsiteX19" fmla="*/ 361950 w 980435"/>
                <a:gd name="connsiteY19" fmla="*/ 476826 h 663516"/>
                <a:gd name="connsiteX20" fmla="*/ 373380 w 980435"/>
                <a:gd name="connsiteY20" fmla="*/ 473016 h 663516"/>
                <a:gd name="connsiteX21" fmla="*/ 384810 w 980435"/>
                <a:gd name="connsiteY21" fmla="*/ 465396 h 663516"/>
                <a:gd name="connsiteX22" fmla="*/ 392430 w 980435"/>
                <a:gd name="connsiteY22" fmla="*/ 453966 h 663516"/>
                <a:gd name="connsiteX23" fmla="*/ 403860 w 980435"/>
                <a:gd name="connsiteY23" fmla="*/ 446346 h 663516"/>
                <a:gd name="connsiteX24" fmla="*/ 419100 w 980435"/>
                <a:gd name="connsiteY24" fmla="*/ 431106 h 663516"/>
                <a:gd name="connsiteX25" fmla="*/ 426720 w 980435"/>
                <a:gd name="connsiteY25" fmla="*/ 419676 h 663516"/>
                <a:gd name="connsiteX26" fmla="*/ 438150 w 980435"/>
                <a:gd name="connsiteY26" fmla="*/ 415866 h 663516"/>
                <a:gd name="connsiteX27" fmla="*/ 449580 w 980435"/>
                <a:gd name="connsiteY27" fmla="*/ 408246 h 663516"/>
                <a:gd name="connsiteX28" fmla="*/ 461010 w 980435"/>
                <a:gd name="connsiteY28" fmla="*/ 404436 h 663516"/>
                <a:gd name="connsiteX29" fmla="*/ 483870 w 980435"/>
                <a:gd name="connsiteY29" fmla="*/ 389196 h 663516"/>
                <a:gd name="connsiteX30" fmla="*/ 495300 w 980435"/>
                <a:gd name="connsiteY30" fmla="*/ 381576 h 663516"/>
                <a:gd name="connsiteX31" fmla="*/ 518160 w 980435"/>
                <a:gd name="connsiteY31" fmla="*/ 370146 h 663516"/>
                <a:gd name="connsiteX32" fmla="*/ 529590 w 980435"/>
                <a:gd name="connsiteY32" fmla="*/ 366336 h 663516"/>
                <a:gd name="connsiteX33" fmla="*/ 537210 w 980435"/>
                <a:gd name="connsiteY33" fmla="*/ 354906 h 663516"/>
                <a:gd name="connsiteX34" fmla="*/ 548640 w 980435"/>
                <a:gd name="connsiteY34" fmla="*/ 351096 h 663516"/>
                <a:gd name="connsiteX35" fmla="*/ 560070 w 980435"/>
                <a:gd name="connsiteY35" fmla="*/ 343476 h 663516"/>
                <a:gd name="connsiteX36" fmla="*/ 563880 w 980435"/>
                <a:gd name="connsiteY36" fmla="*/ 332046 h 663516"/>
                <a:gd name="connsiteX37" fmla="*/ 586740 w 980435"/>
                <a:gd name="connsiteY37" fmla="*/ 297756 h 663516"/>
                <a:gd name="connsiteX38" fmla="*/ 617220 w 980435"/>
                <a:gd name="connsiteY38" fmla="*/ 252036 h 663516"/>
                <a:gd name="connsiteX39" fmla="*/ 624840 w 980435"/>
                <a:gd name="connsiteY39" fmla="*/ 240606 h 663516"/>
                <a:gd name="connsiteX40" fmla="*/ 636270 w 980435"/>
                <a:gd name="connsiteY40" fmla="*/ 232986 h 663516"/>
                <a:gd name="connsiteX41" fmla="*/ 655320 w 980435"/>
                <a:gd name="connsiteY41" fmla="*/ 198696 h 663516"/>
                <a:gd name="connsiteX42" fmla="*/ 666750 w 980435"/>
                <a:gd name="connsiteY42" fmla="*/ 191076 h 663516"/>
                <a:gd name="connsiteX43" fmla="*/ 674370 w 980435"/>
                <a:gd name="connsiteY43" fmla="*/ 179646 h 663516"/>
                <a:gd name="connsiteX44" fmla="*/ 678180 w 980435"/>
                <a:gd name="connsiteY44" fmla="*/ 160596 h 663516"/>
                <a:gd name="connsiteX45" fmla="*/ 685800 w 980435"/>
                <a:gd name="connsiteY45" fmla="*/ 137736 h 663516"/>
                <a:gd name="connsiteX46" fmla="*/ 689610 w 980435"/>
                <a:gd name="connsiteY46" fmla="*/ 126306 h 663516"/>
                <a:gd name="connsiteX47" fmla="*/ 693420 w 980435"/>
                <a:gd name="connsiteY47" fmla="*/ 114876 h 663516"/>
                <a:gd name="connsiteX48" fmla="*/ 704850 w 980435"/>
                <a:gd name="connsiteY48" fmla="*/ 107256 h 663516"/>
                <a:gd name="connsiteX49" fmla="*/ 712470 w 980435"/>
                <a:gd name="connsiteY49" fmla="*/ 95826 h 663516"/>
                <a:gd name="connsiteX50" fmla="*/ 735330 w 980435"/>
                <a:gd name="connsiteY50" fmla="*/ 88206 h 663516"/>
                <a:gd name="connsiteX51" fmla="*/ 765810 w 980435"/>
                <a:gd name="connsiteY51" fmla="*/ 92016 h 663516"/>
                <a:gd name="connsiteX52" fmla="*/ 781050 w 980435"/>
                <a:gd name="connsiteY52" fmla="*/ 95826 h 663516"/>
                <a:gd name="connsiteX53" fmla="*/ 872490 w 980435"/>
                <a:gd name="connsiteY53" fmla="*/ 92016 h 663516"/>
                <a:gd name="connsiteX54" fmla="*/ 906780 w 980435"/>
                <a:gd name="connsiteY54" fmla="*/ 80586 h 663516"/>
                <a:gd name="connsiteX55" fmla="*/ 918210 w 980435"/>
                <a:gd name="connsiteY55" fmla="*/ 76776 h 663516"/>
                <a:gd name="connsiteX56" fmla="*/ 929640 w 980435"/>
                <a:gd name="connsiteY56" fmla="*/ 53916 h 663516"/>
                <a:gd name="connsiteX57" fmla="*/ 941070 w 980435"/>
                <a:gd name="connsiteY57" fmla="*/ 46296 h 663516"/>
                <a:gd name="connsiteX58" fmla="*/ 948690 w 980435"/>
                <a:gd name="connsiteY58" fmla="*/ 34866 h 663516"/>
                <a:gd name="connsiteX59" fmla="*/ 980435 w 980435"/>
                <a:gd name="connsiteY59" fmla="*/ 0 h 663516"/>
                <a:gd name="connsiteX0" fmla="*/ 0 w 960141"/>
                <a:gd name="connsiteY0" fmla="*/ 643009 h 643009"/>
                <a:gd name="connsiteX1" fmla="*/ 19050 w 960141"/>
                <a:gd name="connsiteY1" fmla="*/ 639199 h 643009"/>
                <a:gd name="connsiteX2" fmla="*/ 34290 w 960141"/>
                <a:gd name="connsiteY2" fmla="*/ 635389 h 643009"/>
                <a:gd name="connsiteX3" fmla="*/ 140970 w 960141"/>
                <a:gd name="connsiteY3" fmla="*/ 631579 h 643009"/>
                <a:gd name="connsiteX4" fmla="*/ 152400 w 960141"/>
                <a:gd name="connsiteY4" fmla="*/ 627769 h 643009"/>
                <a:gd name="connsiteX5" fmla="*/ 171450 w 960141"/>
                <a:gd name="connsiteY5" fmla="*/ 612529 h 643009"/>
                <a:gd name="connsiteX6" fmla="*/ 190500 w 960141"/>
                <a:gd name="connsiteY6" fmla="*/ 597289 h 643009"/>
                <a:gd name="connsiteX7" fmla="*/ 198120 w 960141"/>
                <a:gd name="connsiteY7" fmla="*/ 585859 h 643009"/>
                <a:gd name="connsiteX8" fmla="*/ 209550 w 960141"/>
                <a:gd name="connsiteY8" fmla="*/ 578239 h 643009"/>
                <a:gd name="connsiteX9" fmla="*/ 236220 w 960141"/>
                <a:gd name="connsiteY9" fmla="*/ 547759 h 643009"/>
                <a:gd name="connsiteX10" fmla="*/ 247650 w 960141"/>
                <a:gd name="connsiteY10" fmla="*/ 543949 h 643009"/>
                <a:gd name="connsiteX11" fmla="*/ 270510 w 960141"/>
                <a:gd name="connsiteY11" fmla="*/ 528709 h 643009"/>
                <a:gd name="connsiteX12" fmla="*/ 278130 w 960141"/>
                <a:gd name="connsiteY12" fmla="*/ 517279 h 643009"/>
                <a:gd name="connsiteX13" fmla="*/ 289560 w 960141"/>
                <a:gd name="connsiteY13" fmla="*/ 513469 h 643009"/>
                <a:gd name="connsiteX14" fmla="*/ 312420 w 960141"/>
                <a:gd name="connsiteY14" fmla="*/ 498229 h 643009"/>
                <a:gd name="connsiteX15" fmla="*/ 323850 w 960141"/>
                <a:gd name="connsiteY15" fmla="*/ 490609 h 643009"/>
                <a:gd name="connsiteX16" fmla="*/ 331470 w 960141"/>
                <a:gd name="connsiteY16" fmla="*/ 479179 h 643009"/>
                <a:gd name="connsiteX17" fmla="*/ 342900 w 960141"/>
                <a:gd name="connsiteY17" fmla="*/ 475369 h 643009"/>
                <a:gd name="connsiteX18" fmla="*/ 354330 w 960141"/>
                <a:gd name="connsiteY18" fmla="*/ 467749 h 643009"/>
                <a:gd name="connsiteX19" fmla="*/ 361950 w 960141"/>
                <a:gd name="connsiteY19" fmla="*/ 456319 h 643009"/>
                <a:gd name="connsiteX20" fmla="*/ 373380 w 960141"/>
                <a:gd name="connsiteY20" fmla="*/ 452509 h 643009"/>
                <a:gd name="connsiteX21" fmla="*/ 384810 w 960141"/>
                <a:gd name="connsiteY21" fmla="*/ 444889 h 643009"/>
                <a:gd name="connsiteX22" fmla="*/ 392430 w 960141"/>
                <a:gd name="connsiteY22" fmla="*/ 433459 h 643009"/>
                <a:gd name="connsiteX23" fmla="*/ 403860 w 960141"/>
                <a:gd name="connsiteY23" fmla="*/ 425839 h 643009"/>
                <a:gd name="connsiteX24" fmla="*/ 419100 w 960141"/>
                <a:gd name="connsiteY24" fmla="*/ 410599 h 643009"/>
                <a:gd name="connsiteX25" fmla="*/ 426720 w 960141"/>
                <a:gd name="connsiteY25" fmla="*/ 399169 h 643009"/>
                <a:gd name="connsiteX26" fmla="*/ 438150 w 960141"/>
                <a:gd name="connsiteY26" fmla="*/ 395359 h 643009"/>
                <a:gd name="connsiteX27" fmla="*/ 449580 w 960141"/>
                <a:gd name="connsiteY27" fmla="*/ 387739 h 643009"/>
                <a:gd name="connsiteX28" fmla="*/ 461010 w 960141"/>
                <a:gd name="connsiteY28" fmla="*/ 383929 h 643009"/>
                <a:gd name="connsiteX29" fmla="*/ 483870 w 960141"/>
                <a:gd name="connsiteY29" fmla="*/ 368689 h 643009"/>
                <a:gd name="connsiteX30" fmla="*/ 495300 w 960141"/>
                <a:gd name="connsiteY30" fmla="*/ 361069 h 643009"/>
                <a:gd name="connsiteX31" fmla="*/ 518160 w 960141"/>
                <a:gd name="connsiteY31" fmla="*/ 349639 h 643009"/>
                <a:gd name="connsiteX32" fmla="*/ 529590 w 960141"/>
                <a:gd name="connsiteY32" fmla="*/ 345829 h 643009"/>
                <a:gd name="connsiteX33" fmla="*/ 537210 w 960141"/>
                <a:gd name="connsiteY33" fmla="*/ 334399 h 643009"/>
                <a:gd name="connsiteX34" fmla="*/ 548640 w 960141"/>
                <a:gd name="connsiteY34" fmla="*/ 330589 h 643009"/>
                <a:gd name="connsiteX35" fmla="*/ 560070 w 960141"/>
                <a:gd name="connsiteY35" fmla="*/ 322969 h 643009"/>
                <a:gd name="connsiteX36" fmla="*/ 563880 w 960141"/>
                <a:gd name="connsiteY36" fmla="*/ 311539 h 643009"/>
                <a:gd name="connsiteX37" fmla="*/ 586740 w 960141"/>
                <a:gd name="connsiteY37" fmla="*/ 277249 h 643009"/>
                <a:gd name="connsiteX38" fmla="*/ 617220 w 960141"/>
                <a:gd name="connsiteY38" fmla="*/ 231529 h 643009"/>
                <a:gd name="connsiteX39" fmla="*/ 624840 w 960141"/>
                <a:gd name="connsiteY39" fmla="*/ 220099 h 643009"/>
                <a:gd name="connsiteX40" fmla="*/ 636270 w 960141"/>
                <a:gd name="connsiteY40" fmla="*/ 212479 h 643009"/>
                <a:gd name="connsiteX41" fmla="*/ 655320 w 960141"/>
                <a:gd name="connsiteY41" fmla="*/ 178189 h 643009"/>
                <a:gd name="connsiteX42" fmla="*/ 666750 w 960141"/>
                <a:gd name="connsiteY42" fmla="*/ 170569 h 643009"/>
                <a:gd name="connsiteX43" fmla="*/ 674370 w 960141"/>
                <a:gd name="connsiteY43" fmla="*/ 159139 h 643009"/>
                <a:gd name="connsiteX44" fmla="*/ 678180 w 960141"/>
                <a:gd name="connsiteY44" fmla="*/ 140089 h 643009"/>
                <a:gd name="connsiteX45" fmla="*/ 685800 w 960141"/>
                <a:gd name="connsiteY45" fmla="*/ 117229 h 643009"/>
                <a:gd name="connsiteX46" fmla="*/ 689610 w 960141"/>
                <a:gd name="connsiteY46" fmla="*/ 105799 h 643009"/>
                <a:gd name="connsiteX47" fmla="*/ 693420 w 960141"/>
                <a:gd name="connsiteY47" fmla="*/ 94369 h 643009"/>
                <a:gd name="connsiteX48" fmla="*/ 704850 w 960141"/>
                <a:gd name="connsiteY48" fmla="*/ 86749 h 643009"/>
                <a:gd name="connsiteX49" fmla="*/ 712470 w 960141"/>
                <a:gd name="connsiteY49" fmla="*/ 75319 h 643009"/>
                <a:gd name="connsiteX50" fmla="*/ 735330 w 960141"/>
                <a:gd name="connsiteY50" fmla="*/ 67699 h 643009"/>
                <a:gd name="connsiteX51" fmla="*/ 765810 w 960141"/>
                <a:gd name="connsiteY51" fmla="*/ 71509 h 643009"/>
                <a:gd name="connsiteX52" fmla="*/ 781050 w 960141"/>
                <a:gd name="connsiteY52" fmla="*/ 75319 h 643009"/>
                <a:gd name="connsiteX53" fmla="*/ 872490 w 960141"/>
                <a:gd name="connsiteY53" fmla="*/ 71509 h 643009"/>
                <a:gd name="connsiteX54" fmla="*/ 906780 w 960141"/>
                <a:gd name="connsiteY54" fmla="*/ 60079 h 643009"/>
                <a:gd name="connsiteX55" fmla="*/ 918210 w 960141"/>
                <a:gd name="connsiteY55" fmla="*/ 56269 h 643009"/>
                <a:gd name="connsiteX56" fmla="*/ 929640 w 960141"/>
                <a:gd name="connsiteY56" fmla="*/ 33409 h 643009"/>
                <a:gd name="connsiteX57" fmla="*/ 941070 w 960141"/>
                <a:gd name="connsiteY57" fmla="*/ 25789 h 643009"/>
                <a:gd name="connsiteX58" fmla="*/ 948690 w 960141"/>
                <a:gd name="connsiteY58" fmla="*/ 14359 h 643009"/>
                <a:gd name="connsiteX59" fmla="*/ 960119 w 960141"/>
                <a:gd name="connsiteY59" fmla="*/ 0 h 643009"/>
                <a:gd name="connsiteX0" fmla="*/ 0 w 953101"/>
                <a:gd name="connsiteY0" fmla="*/ 645939 h 645939"/>
                <a:gd name="connsiteX1" fmla="*/ 19050 w 953101"/>
                <a:gd name="connsiteY1" fmla="*/ 642129 h 645939"/>
                <a:gd name="connsiteX2" fmla="*/ 34290 w 953101"/>
                <a:gd name="connsiteY2" fmla="*/ 638319 h 645939"/>
                <a:gd name="connsiteX3" fmla="*/ 140970 w 953101"/>
                <a:gd name="connsiteY3" fmla="*/ 634509 h 645939"/>
                <a:gd name="connsiteX4" fmla="*/ 152400 w 953101"/>
                <a:gd name="connsiteY4" fmla="*/ 630699 h 645939"/>
                <a:gd name="connsiteX5" fmla="*/ 171450 w 953101"/>
                <a:gd name="connsiteY5" fmla="*/ 615459 h 645939"/>
                <a:gd name="connsiteX6" fmla="*/ 190500 w 953101"/>
                <a:gd name="connsiteY6" fmla="*/ 600219 h 645939"/>
                <a:gd name="connsiteX7" fmla="*/ 198120 w 953101"/>
                <a:gd name="connsiteY7" fmla="*/ 588789 h 645939"/>
                <a:gd name="connsiteX8" fmla="*/ 209550 w 953101"/>
                <a:gd name="connsiteY8" fmla="*/ 581169 h 645939"/>
                <a:gd name="connsiteX9" fmla="*/ 236220 w 953101"/>
                <a:gd name="connsiteY9" fmla="*/ 550689 h 645939"/>
                <a:gd name="connsiteX10" fmla="*/ 247650 w 953101"/>
                <a:gd name="connsiteY10" fmla="*/ 546879 h 645939"/>
                <a:gd name="connsiteX11" fmla="*/ 270510 w 953101"/>
                <a:gd name="connsiteY11" fmla="*/ 531639 h 645939"/>
                <a:gd name="connsiteX12" fmla="*/ 278130 w 953101"/>
                <a:gd name="connsiteY12" fmla="*/ 520209 h 645939"/>
                <a:gd name="connsiteX13" fmla="*/ 289560 w 953101"/>
                <a:gd name="connsiteY13" fmla="*/ 516399 h 645939"/>
                <a:gd name="connsiteX14" fmla="*/ 312420 w 953101"/>
                <a:gd name="connsiteY14" fmla="*/ 501159 h 645939"/>
                <a:gd name="connsiteX15" fmla="*/ 323850 w 953101"/>
                <a:gd name="connsiteY15" fmla="*/ 493539 h 645939"/>
                <a:gd name="connsiteX16" fmla="*/ 331470 w 953101"/>
                <a:gd name="connsiteY16" fmla="*/ 482109 h 645939"/>
                <a:gd name="connsiteX17" fmla="*/ 342900 w 953101"/>
                <a:gd name="connsiteY17" fmla="*/ 478299 h 645939"/>
                <a:gd name="connsiteX18" fmla="*/ 354330 w 953101"/>
                <a:gd name="connsiteY18" fmla="*/ 470679 h 645939"/>
                <a:gd name="connsiteX19" fmla="*/ 361950 w 953101"/>
                <a:gd name="connsiteY19" fmla="*/ 459249 h 645939"/>
                <a:gd name="connsiteX20" fmla="*/ 373380 w 953101"/>
                <a:gd name="connsiteY20" fmla="*/ 455439 h 645939"/>
                <a:gd name="connsiteX21" fmla="*/ 384810 w 953101"/>
                <a:gd name="connsiteY21" fmla="*/ 447819 h 645939"/>
                <a:gd name="connsiteX22" fmla="*/ 392430 w 953101"/>
                <a:gd name="connsiteY22" fmla="*/ 436389 h 645939"/>
                <a:gd name="connsiteX23" fmla="*/ 403860 w 953101"/>
                <a:gd name="connsiteY23" fmla="*/ 428769 h 645939"/>
                <a:gd name="connsiteX24" fmla="*/ 419100 w 953101"/>
                <a:gd name="connsiteY24" fmla="*/ 413529 h 645939"/>
                <a:gd name="connsiteX25" fmla="*/ 426720 w 953101"/>
                <a:gd name="connsiteY25" fmla="*/ 402099 h 645939"/>
                <a:gd name="connsiteX26" fmla="*/ 438150 w 953101"/>
                <a:gd name="connsiteY26" fmla="*/ 398289 h 645939"/>
                <a:gd name="connsiteX27" fmla="*/ 449580 w 953101"/>
                <a:gd name="connsiteY27" fmla="*/ 390669 h 645939"/>
                <a:gd name="connsiteX28" fmla="*/ 461010 w 953101"/>
                <a:gd name="connsiteY28" fmla="*/ 386859 h 645939"/>
                <a:gd name="connsiteX29" fmla="*/ 483870 w 953101"/>
                <a:gd name="connsiteY29" fmla="*/ 371619 h 645939"/>
                <a:gd name="connsiteX30" fmla="*/ 495300 w 953101"/>
                <a:gd name="connsiteY30" fmla="*/ 363999 h 645939"/>
                <a:gd name="connsiteX31" fmla="*/ 518160 w 953101"/>
                <a:gd name="connsiteY31" fmla="*/ 352569 h 645939"/>
                <a:gd name="connsiteX32" fmla="*/ 529590 w 953101"/>
                <a:gd name="connsiteY32" fmla="*/ 348759 h 645939"/>
                <a:gd name="connsiteX33" fmla="*/ 537210 w 953101"/>
                <a:gd name="connsiteY33" fmla="*/ 337329 h 645939"/>
                <a:gd name="connsiteX34" fmla="*/ 548640 w 953101"/>
                <a:gd name="connsiteY34" fmla="*/ 333519 h 645939"/>
                <a:gd name="connsiteX35" fmla="*/ 560070 w 953101"/>
                <a:gd name="connsiteY35" fmla="*/ 325899 h 645939"/>
                <a:gd name="connsiteX36" fmla="*/ 563880 w 953101"/>
                <a:gd name="connsiteY36" fmla="*/ 314469 h 645939"/>
                <a:gd name="connsiteX37" fmla="*/ 586740 w 953101"/>
                <a:gd name="connsiteY37" fmla="*/ 280179 h 645939"/>
                <a:gd name="connsiteX38" fmla="*/ 617220 w 953101"/>
                <a:gd name="connsiteY38" fmla="*/ 234459 h 645939"/>
                <a:gd name="connsiteX39" fmla="*/ 624840 w 953101"/>
                <a:gd name="connsiteY39" fmla="*/ 223029 h 645939"/>
                <a:gd name="connsiteX40" fmla="*/ 636270 w 953101"/>
                <a:gd name="connsiteY40" fmla="*/ 215409 h 645939"/>
                <a:gd name="connsiteX41" fmla="*/ 655320 w 953101"/>
                <a:gd name="connsiteY41" fmla="*/ 181119 h 645939"/>
                <a:gd name="connsiteX42" fmla="*/ 666750 w 953101"/>
                <a:gd name="connsiteY42" fmla="*/ 173499 h 645939"/>
                <a:gd name="connsiteX43" fmla="*/ 674370 w 953101"/>
                <a:gd name="connsiteY43" fmla="*/ 162069 h 645939"/>
                <a:gd name="connsiteX44" fmla="*/ 678180 w 953101"/>
                <a:gd name="connsiteY44" fmla="*/ 143019 h 645939"/>
                <a:gd name="connsiteX45" fmla="*/ 685800 w 953101"/>
                <a:gd name="connsiteY45" fmla="*/ 120159 h 645939"/>
                <a:gd name="connsiteX46" fmla="*/ 689610 w 953101"/>
                <a:gd name="connsiteY46" fmla="*/ 108729 h 645939"/>
                <a:gd name="connsiteX47" fmla="*/ 693420 w 953101"/>
                <a:gd name="connsiteY47" fmla="*/ 97299 h 645939"/>
                <a:gd name="connsiteX48" fmla="*/ 704850 w 953101"/>
                <a:gd name="connsiteY48" fmla="*/ 89679 h 645939"/>
                <a:gd name="connsiteX49" fmla="*/ 712470 w 953101"/>
                <a:gd name="connsiteY49" fmla="*/ 78249 h 645939"/>
                <a:gd name="connsiteX50" fmla="*/ 735330 w 953101"/>
                <a:gd name="connsiteY50" fmla="*/ 70629 h 645939"/>
                <a:gd name="connsiteX51" fmla="*/ 765810 w 953101"/>
                <a:gd name="connsiteY51" fmla="*/ 74439 h 645939"/>
                <a:gd name="connsiteX52" fmla="*/ 781050 w 953101"/>
                <a:gd name="connsiteY52" fmla="*/ 78249 h 645939"/>
                <a:gd name="connsiteX53" fmla="*/ 872490 w 953101"/>
                <a:gd name="connsiteY53" fmla="*/ 74439 h 645939"/>
                <a:gd name="connsiteX54" fmla="*/ 906780 w 953101"/>
                <a:gd name="connsiteY54" fmla="*/ 63009 h 645939"/>
                <a:gd name="connsiteX55" fmla="*/ 918210 w 953101"/>
                <a:gd name="connsiteY55" fmla="*/ 59199 h 645939"/>
                <a:gd name="connsiteX56" fmla="*/ 929640 w 953101"/>
                <a:gd name="connsiteY56" fmla="*/ 36339 h 645939"/>
                <a:gd name="connsiteX57" fmla="*/ 941070 w 953101"/>
                <a:gd name="connsiteY57" fmla="*/ 28719 h 645939"/>
                <a:gd name="connsiteX58" fmla="*/ 948690 w 953101"/>
                <a:gd name="connsiteY58" fmla="*/ 17289 h 645939"/>
                <a:gd name="connsiteX59" fmla="*/ 943189 w 953101"/>
                <a:gd name="connsiteY59" fmla="*/ 0 h 645939"/>
                <a:gd name="connsiteX0" fmla="*/ 0 w 977049"/>
                <a:gd name="connsiteY0" fmla="*/ 666446 h 666446"/>
                <a:gd name="connsiteX1" fmla="*/ 19050 w 977049"/>
                <a:gd name="connsiteY1" fmla="*/ 662636 h 666446"/>
                <a:gd name="connsiteX2" fmla="*/ 34290 w 977049"/>
                <a:gd name="connsiteY2" fmla="*/ 658826 h 666446"/>
                <a:gd name="connsiteX3" fmla="*/ 140970 w 977049"/>
                <a:gd name="connsiteY3" fmla="*/ 655016 h 666446"/>
                <a:gd name="connsiteX4" fmla="*/ 152400 w 977049"/>
                <a:gd name="connsiteY4" fmla="*/ 651206 h 666446"/>
                <a:gd name="connsiteX5" fmla="*/ 171450 w 977049"/>
                <a:gd name="connsiteY5" fmla="*/ 635966 h 666446"/>
                <a:gd name="connsiteX6" fmla="*/ 190500 w 977049"/>
                <a:gd name="connsiteY6" fmla="*/ 620726 h 666446"/>
                <a:gd name="connsiteX7" fmla="*/ 198120 w 977049"/>
                <a:gd name="connsiteY7" fmla="*/ 609296 h 666446"/>
                <a:gd name="connsiteX8" fmla="*/ 209550 w 977049"/>
                <a:gd name="connsiteY8" fmla="*/ 601676 h 666446"/>
                <a:gd name="connsiteX9" fmla="*/ 236220 w 977049"/>
                <a:gd name="connsiteY9" fmla="*/ 571196 h 666446"/>
                <a:gd name="connsiteX10" fmla="*/ 247650 w 977049"/>
                <a:gd name="connsiteY10" fmla="*/ 567386 h 666446"/>
                <a:gd name="connsiteX11" fmla="*/ 270510 w 977049"/>
                <a:gd name="connsiteY11" fmla="*/ 552146 h 666446"/>
                <a:gd name="connsiteX12" fmla="*/ 278130 w 977049"/>
                <a:gd name="connsiteY12" fmla="*/ 540716 h 666446"/>
                <a:gd name="connsiteX13" fmla="*/ 289560 w 977049"/>
                <a:gd name="connsiteY13" fmla="*/ 536906 h 666446"/>
                <a:gd name="connsiteX14" fmla="*/ 312420 w 977049"/>
                <a:gd name="connsiteY14" fmla="*/ 521666 h 666446"/>
                <a:gd name="connsiteX15" fmla="*/ 323850 w 977049"/>
                <a:gd name="connsiteY15" fmla="*/ 514046 h 666446"/>
                <a:gd name="connsiteX16" fmla="*/ 331470 w 977049"/>
                <a:gd name="connsiteY16" fmla="*/ 502616 h 666446"/>
                <a:gd name="connsiteX17" fmla="*/ 342900 w 977049"/>
                <a:gd name="connsiteY17" fmla="*/ 498806 h 666446"/>
                <a:gd name="connsiteX18" fmla="*/ 354330 w 977049"/>
                <a:gd name="connsiteY18" fmla="*/ 491186 h 666446"/>
                <a:gd name="connsiteX19" fmla="*/ 361950 w 977049"/>
                <a:gd name="connsiteY19" fmla="*/ 479756 h 666446"/>
                <a:gd name="connsiteX20" fmla="*/ 373380 w 977049"/>
                <a:gd name="connsiteY20" fmla="*/ 475946 h 666446"/>
                <a:gd name="connsiteX21" fmla="*/ 384810 w 977049"/>
                <a:gd name="connsiteY21" fmla="*/ 468326 h 666446"/>
                <a:gd name="connsiteX22" fmla="*/ 392430 w 977049"/>
                <a:gd name="connsiteY22" fmla="*/ 456896 h 666446"/>
                <a:gd name="connsiteX23" fmla="*/ 403860 w 977049"/>
                <a:gd name="connsiteY23" fmla="*/ 449276 h 666446"/>
                <a:gd name="connsiteX24" fmla="*/ 419100 w 977049"/>
                <a:gd name="connsiteY24" fmla="*/ 434036 h 666446"/>
                <a:gd name="connsiteX25" fmla="*/ 426720 w 977049"/>
                <a:gd name="connsiteY25" fmla="*/ 422606 h 666446"/>
                <a:gd name="connsiteX26" fmla="*/ 438150 w 977049"/>
                <a:gd name="connsiteY26" fmla="*/ 418796 h 666446"/>
                <a:gd name="connsiteX27" fmla="*/ 449580 w 977049"/>
                <a:gd name="connsiteY27" fmla="*/ 411176 h 666446"/>
                <a:gd name="connsiteX28" fmla="*/ 461010 w 977049"/>
                <a:gd name="connsiteY28" fmla="*/ 407366 h 666446"/>
                <a:gd name="connsiteX29" fmla="*/ 483870 w 977049"/>
                <a:gd name="connsiteY29" fmla="*/ 392126 h 666446"/>
                <a:gd name="connsiteX30" fmla="*/ 495300 w 977049"/>
                <a:gd name="connsiteY30" fmla="*/ 384506 h 666446"/>
                <a:gd name="connsiteX31" fmla="*/ 518160 w 977049"/>
                <a:gd name="connsiteY31" fmla="*/ 373076 h 666446"/>
                <a:gd name="connsiteX32" fmla="*/ 529590 w 977049"/>
                <a:gd name="connsiteY32" fmla="*/ 369266 h 666446"/>
                <a:gd name="connsiteX33" fmla="*/ 537210 w 977049"/>
                <a:gd name="connsiteY33" fmla="*/ 357836 h 666446"/>
                <a:gd name="connsiteX34" fmla="*/ 548640 w 977049"/>
                <a:gd name="connsiteY34" fmla="*/ 354026 h 666446"/>
                <a:gd name="connsiteX35" fmla="*/ 560070 w 977049"/>
                <a:gd name="connsiteY35" fmla="*/ 346406 h 666446"/>
                <a:gd name="connsiteX36" fmla="*/ 563880 w 977049"/>
                <a:gd name="connsiteY36" fmla="*/ 334976 h 666446"/>
                <a:gd name="connsiteX37" fmla="*/ 586740 w 977049"/>
                <a:gd name="connsiteY37" fmla="*/ 300686 h 666446"/>
                <a:gd name="connsiteX38" fmla="*/ 617220 w 977049"/>
                <a:gd name="connsiteY38" fmla="*/ 254966 h 666446"/>
                <a:gd name="connsiteX39" fmla="*/ 624840 w 977049"/>
                <a:gd name="connsiteY39" fmla="*/ 243536 h 666446"/>
                <a:gd name="connsiteX40" fmla="*/ 636270 w 977049"/>
                <a:gd name="connsiteY40" fmla="*/ 235916 h 666446"/>
                <a:gd name="connsiteX41" fmla="*/ 655320 w 977049"/>
                <a:gd name="connsiteY41" fmla="*/ 201626 h 666446"/>
                <a:gd name="connsiteX42" fmla="*/ 666750 w 977049"/>
                <a:gd name="connsiteY42" fmla="*/ 194006 h 666446"/>
                <a:gd name="connsiteX43" fmla="*/ 674370 w 977049"/>
                <a:gd name="connsiteY43" fmla="*/ 182576 h 666446"/>
                <a:gd name="connsiteX44" fmla="*/ 678180 w 977049"/>
                <a:gd name="connsiteY44" fmla="*/ 163526 h 666446"/>
                <a:gd name="connsiteX45" fmla="*/ 685800 w 977049"/>
                <a:gd name="connsiteY45" fmla="*/ 140666 h 666446"/>
                <a:gd name="connsiteX46" fmla="*/ 689610 w 977049"/>
                <a:gd name="connsiteY46" fmla="*/ 129236 h 666446"/>
                <a:gd name="connsiteX47" fmla="*/ 693420 w 977049"/>
                <a:gd name="connsiteY47" fmla="*/ 117806 h 666446"/>
                <a:gd name="connsiteX48" fmla="*/ 704850 w 977049"/>
                <a:gd name="connsiteY48" fmla="*/ 110186 h 666446"/>
                <a:gd name="connsiteX49" fmla="*/ 712470 w 977049"/>
                <a:gd name="connsiteY49" fmla="*/ 98756 h 666446"/>
                <a:gd name="connsiteX50" fmla="*/ 735330 w 977049"/>
                <a:gd name="connsiteY50" fmla="*/ 91136 h 666446"/>
                <a:gd name="connsiteX51" fmla="*/ 765810 w 977049"/>
                <a:gd name="connsiteY51" fmla="*/ 94946 h 666446"/>
                <a:gd name="connsiteX52" fmla="*/ 781050 w 977049"/>
                <a:gd name="connsiteY52" fmla="*/ 98756 h 666446"/>
                <a:gd name="connsiteX53" fmla="*/ 872490 w 977049"/>
                <a:gd name="connsiteY53" fmla="*/ 94946 h 666446"/>
                <a:gd name="connsiteX54" fmla="*/ 906780 w 977049"/>
                <a:gd name="connsiteY54" fmla="*/ 83516 h 666446"/>
                <a:gd name="connsiteX55" fmla="*/ 918210 w 977049"/>
                <a:gd name="connsiteY55" fmla="*/ 79706 h 666446"/>
                <a:gd name="connsiteX56" fmla="*/ 929640 w 977049"/>
                <a:gd name="connsiteY56" fmla="*/ 56846 h 666446"/>
                <a:gd name="connsiteX57" fmla="*/ 941070 w 977049"/>
                <a:gd name="connsiteY57" fmla="*/ 49226 h 666446"/>
                <a:gd name="connsiteX58" fmla="*/ 948690 w 977049"/>
                <a:gd name="connsiteY58" fmla="*/ 37796 h 666446"/>
                <a:gd name="connsiteX59" fmla="*/ 977049 w 977049"/>
                <a:gd name="connsiteY59" fmla="*/ 0 h 66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977049" h="666446">
                  <a:moveTo>
                    <a:pt x="0" y="666446"/>
                  </a:moveTo>
                  <a:cubicBezTo>
                    <a:pt x="6350" y="665176"/>
                    <a:pt x="12728" y="664041"/>
                    <a:pt x="19050" y="662636"/>
                  </a:cubicBezTo>
                  <a:cubicBezTo>
                    <a:pt x="24162" y="661500"/>
                    <a:pt x="29064" y="659153"/>
                    <a:pt x="34290" y="658826"/>
                  </a:cubicBezTo>
                  <a:cubicBezTo>
                    <a:pt x="69803" y="656606"/>
                    <a:pt x="105410" y="656286"/>
                    <a:pt x="140970" y="655016"/>
                  </a:cubicBezTo>
                  <a:cubicBezTo>
                    <a:pt x="144780" y="653746"/>
                    <a:pt x="149264" y="653715"/>
                    <a:pt x="152400" y="651206"/>
                  </a:cubicBezTo>
                  <a:cubicBezTo>
                    <a:pt x="177019" y="631511"/>
                    <a:pt x="142720" y="645543"/>
                    <a:pt x="171450" y="635966"/>
                  </a:cubicBezTo>
                  <a:cubicBezTo>
                    <a:pt x="193288" y="603209"/>
                    <a:pt x="164210" y="641758"/>
                    <a:pt x="190500" y="620726"/>
                  </a:cubicBezTo>
                  <a:cubicBezTo>
                    <a:pt x="194076" y="617865"/>
                    <a:pt x="194882" y="612534"/>
                    <a:pt x="198120" y="609296"/>
                  </a:cubicBezTo>
                  <a:cubicBezTo>
                    <a:pt x="201358" y="606058"/>
                    <a:pt x="205740" y="604216"/>
                    <a:pt x="209550" y="601676"/>
                  </a:cubicBezTo>
                  <a:cubicBezTo>
                    <a:pt x="220980" y="584531"/>
                    <a:pt x="220345" y="579134"/>
                    <a:pt x="236220" y="571196"/>
                  </a:cubicBezTo>
                  <a:cubicBezTo>
                    <a:pt x="239812" y="569400"/>
                    <a:pt x="244139" y="569336"/>
                    <a:pt x="247650" y="567386"/>
                  </a:cubicBezTo>
                  <a:cubicBezTo>
                    <a:pt x="255656" y="562938"/>
                    <a:pt x="270510" y="552146"/>
                    <a:pt x="270510" y="552146"/>
                  </a:cubicBezTo>
                  <a:cubicBezTo>
                    <a:pt x="273050" y="548336"/>
                    <a:pt x="274554" y="543577"/>
                    <a:pt x="278130" y="540716"/>
                  </a:cubicBezTo>
                  <a:cubicBezTo>
                    <a:pt x="281266" y="538207"/>
                    <a:pt x="286049" y="538856"/>
                    <a:pt x="289560" y="536906"/>
                  </a:cubicBezTo>
                  <a:cubicBezTo>
                    <a:pt x="297566" y="532458"/>
                    <a:pt x="304800" y="526746"/>
                    <a:pt x="312420" y="521666"/>
                  </a:cubicBezTo>
                  <a:lnTo>
                    <a:pt x="323850" y="514046"/>
                  </a:lnTo>
                  <a:cubicBezTo>
                    <a:pt x="326390" y="510236"/>
                    <a:pt x="327894" y="505477"/>
                    <a:pt x="331470" y="502616"/>
                  </a:cubicBezTo>
                  <a:cubicBezTo>
                    <a:pt x="334606" y="500107"/>
                    <a:pt x="339308" y="500602"/>
                    <a:pt x="342900" y="498806"/>
                  </a:cubicBezTo>
                  <a:cubicBezTo>
                    <a:pt x="346996" y="496758"/>
                    <a:pt x="350520" y="493726"/>
                    <a:pt x="354330" y="491186"/>
                  </a:cubicBezTo>
                  <a:cubicBezTo>
                    <a:pt x="356870" y="487376"/>
                    <a:pt x="358374" y="482617"/>
                    <a:pt x="361950" y="479756"/>
                  </a:cubicBezTo>
                  <a:cubicBezTo>
                    <a:pt x="365086" y="477247"/>
                    <a:pt x="369788" y="477742"/>
                    <a:pt x="373380" y="475946"/>
                  </a:cubicBezTo>
                  <a:cubicBezTo>
                    <a:pt x="377476" y="473898"/>
                    <a:pt x="381000" y="470866"/>
                    <a:pt x="384810" y="468326"/>
                  </a:cubicBezTo>
                  <a:cubicBezTo>
                    <a:pt x="387350" y="464516"/>
                    <a:pt x="389192" y="460134"/>
                    <a:pt x="392430" y="456896"/>
                  </a:cubicBezTo>
                  <a:cubicBezTo>
                    <a:pt x="395668" y="453658"/>
                    <a:pt x="400999" y="452852"/>
                    <a:pt x="403860" y="449276"/>
                  </a:cubicBezTo>
                  <a:cubicBezTo>
                    <a:pt x="418638" y="430803"/>
                    <a:pt x="394162" y="442349"/>
                    <a:pt x="419100" y="434036"/>
                  </a:cubicBezTo>
                  <a:cubicBezTo>
                    <a:pt x="421640" y="430226"/>
                    <a:pt x="423144" y="425467"/>
                    <a:pt x="426720" y="422606"/>
                  </a:cubicBezTo>
                  <a:cubicBezTo>
                    <a:pt x="429856" y="420097"/>
                    <a:pt x="434558" y="420592"/>
                    <a:pt x="438150" y="418796"/>
                  </a:cubicBezTo>
                  <a:cubicBezTo>
                    <a:pt x="442246" y="416748"/>
                    <a:pt x="445484" y="413224"/>
                    <a:pt x="449580" y="411176"/>
                  </a:cubicBezTo>
                  <a:cubicBezTo>
                    <a:pt x="453172" y="409380"/>
                    <a:pt x="457499" y="409316"/>
                    <a:pt x="461010" y="407366"/>
                  </a:cubicBezTo>
                  <a:cubicBezTo>
                    <a:pt x="469016" y="402918"/>
                    <a:pt x="476250" y="397206"/>
                    <a:pt x="483870" y="392126"/>
                  </a:cubicBezTo>
                  <a:cubicBezTo>
                    <a:pt x="487680" y="389586"/>
                    <a:pt x="490956" y="385954"/>
                    <a:pt x="495300" y="384506"/>
                  </a:cubicBezTo>
                  <a:cubicBezTo>
                    <a:pt x="524030" y="374929"/>
                    <a:pt x="488617" y="387848"/>
                    <a:pt x="518160" y="373076"/>
                  </a:cubicBezTo>
                  <a:cubicBezTo>
                    <a:pt x="521752" y="371280"/>
                    <a:pt x="525780" y="370536"/>
                    <a:pt x="529590" y="369266"/>
                  </a:cubicBezTo>
                  <a:cubicBezTo>
                    <a:pt x="532130" y="365456"/>
                    <a:pt x="533634" y="360697"/>
                    <a:pt x="537210" y="357836"/>
                  </a:cubicBezTo>
                  <a:cubicBezTo>
                    <a:pt x="540346" y="355327"/>
                    <a:pt x="545048" y="355822"/>
                    <a:pt x="548640" y="354026"/>
                  </a:cubicBezTo>
                  <a:cubicBezTo>
                    <a:pt x="552736" y="351978"/>
                    <a:pt x="556260" y="348946"/>
                    <a:pt x="560070" y="346406"/>
                  </a:cubicBezTo>
                  <a:cubicBezTo>
                    <a:pt x="561340" y="342596"/>
                    <a:pt x="561930" y="338487"/>
                    <a:pt x="563880" y="334976"/>
                  </a:cubicBezTo>
                  <a:lnTo>
                    <a:pt x="586740" y="300686"/>
                  </a:lnTo>
                  <a:lnTo>
                    <a:pt x="617220" y="254966"/>
                  </a:lnTo>
                  <a:cubicBezTo>
                    <a:pt x="619760" y="251156"/>
                    <a:pt x="621030" y="246076"/>
                    <a:pt x="624840" y="243536"/>
                  </a:cubicBezTo>
                  <a:lnTo>
                    <a:pt x="636270" y="235916"/>
                  </a:lnTo>
                  <a:cubicBezTo>
                    <a:pt x="640240" y="224005"/>
                    <a:pt x="644091" y="209112"/>
                    <a:pt x="655320" y="201626"/>
                  </a:cubicBezTo>
                  <a:lnTo>
                    <a:pt x="666750" y="194006"/>
                  </a:lnTo>
                  <a:cubicBezTo>
                    <a:pt x="669290" y="190196"/>
                    <a:pt x="672762" y="186863"/>
                    <a:pt x="674370" y="182576"/>
                  </a:cubicBezTo>
                  <a:cubicBezTo>
                    <a:pt x="676644" y="176513"/>
                    <a:pt x="676476" y="169774"/>
                    <a:pt x="678180" y="163526"/>
                  </a:cubicBezTo>
                  <a:cubicBezTo>
                    <a:pt x="680293" y="155777"/>
                    <a:pt x="683260" y="148286"/>
                    <a:pt x="685800" y="140666"/>
                  </a:cubicBezTo>
                  <a:lnTo>
                    <a:pt x="689610" y="129236"/>
                  </a:lnTo>
                  <a:cubicBezTo>
                    <a:pt x="690880" y="125426"/>
                    <a:pt x="690078" y="120034"/>
                    <a:pt x="693420" y="117806"/>
                  </a:cubicBezTo>
                  <a:lnTo>
                    <a:pt x="704850" y="110186"/>
                  </a:lnTo>
                  <a:cubicBezTo>
                    <a:pt x="707390" y="106376"/>
                    <a:pt x="708587" y="101183"/>
                    <a:pt x="712470" y="98756"/>
                  </a:cubicBezTo>
                  <a:cubicBezTo>
                    <a:pt x="719281" y="94499"/>
                    <a:pt x="735330" y="91136"/>
                    <a:pt x="735330" y="91136"/>
                  </a:cubicBezTo>
                  <a:cubicBezTo>
                    <a:pt x="745490" y="92406"/>
                    <a:pt x="755710" y="93263"/>
                    <a:pt x="765810" y="94946"/>
                  </a:cubicBezTo>
                  <a:cubicBezTo>
                    <a:pt x="770975" y="95807"/>
                    <a:pt x="775814" y="98756"/>
                    <a:pt x="781050" y="98756"/>
                  </a:cubicBezTo>
                  <a:cubicBezTo>
                    <a:pt x="811556" y="98756"/>
                    <a:pt x="842010" y="96216"/>
                    <a:pt x="872490" y="94946"/>
                  </a:cubicBezTo>
                  <a:lnTo>
                    <a:pt x="906780" y="83516"/>
                  </a:lnTo>
                  <a:lnTo>
                    <a:pt x="918210" y="79706"/>
                  </a:lnTo>
                  <a:cubicBezTo>
                    <a:pt x="921309" y="70410"/>
                    <a:pt x="922254" y="64232"/>
                    <a:pt x="929640" y="56846"/>
                  </a:cubicBezTo>
                  <a:cubicBezTo>
                    <a:pt x="932878" y="53608"/>
                    <a:pt x="937260" y="51766"/>
                    <a:pt x="941070" y="49226"/>
                  </a:cubicBezTo>
                  <a:cubicBezTo>
                    <a:pt x="943610" y="45416"/>
                    <a:pt x="945452" y="41034"/>
                    <a:pt x="948690" y="37796"/>
                  </a:cubicBezTo>
                  <a:cubicBezTo>
                    <a:pt x="961177" y="25309"/>
                    <a:pt x="977049" y="9543"/>
                    <a:pt x="977049" y="0"/>
                  </a:cubicBezTo>
                </a:path>
              </a:pathLst>
            </a:custGeom>
            <a:noFill/>
            <a:ln w="952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grpSp>
      <p:sp>
        <p:nvSpPr>
          <p:cNvPr id="12" name="Tekstvak 11">
            <a:extLst>
              <a:ext uri="{FF2B5EF4-FFF2-40B4-BE49-F238E27FC236}">
                <a16:creationId xmlns:a16="http://schemas.microsoft.com/office/drawing/2014/main" id="{187901FA-BAA4-42B7-B865-2F28E3DDAEEC}"/>
              </a:ext>
            </a:extLst>
          </p:cNvPr>
          <p:cNvSpPr txBox="1"/>
          <p:nvPr/>
        </p:nvSpPr>
        <p:spPr>
          <a:xfrm>
            <a:off x="714602" y="275646"/>
            <a:ext cx="8086049" cy="1077218"/>
          </a:xfrm>
          <a:prstGeom prst="rect">
            <a:avLst/>
          </a:prstGeom>
          <a:noFill/>
        </p:spPr>
        <p:txBody>
          <a:bodyPr wrap="square" rtlCol="0">
            <a:spAutoFit/>
          </a:bodyPr>
          <a:lstStyle/>
          <a:p>
            <a:pPr algn="ctr"/>
            <a:r>
              <a:rPr lang="nl-BE" sz="3200" b="1" dirty="0">
                <a:solidFill>
                  <a:srgbClr val="006EBD"/>
                </a:solidFill>
              </a:rPr>
              <a:t>Seine-Schelde Vlaanderen:</a:t>
            </a:r>
          </a:p>
          <a:p>
            <a:pPr algn="ctr"/>
            <a:r>
              <a:rPr lang="nl-BE" sz="3200" b="1" dirty="0">
                <a:solidFill>
                  <a:srgbClr val="006EBD"/>
                </a:solidFill>
              </a:rPr>
              <a:t>focus op opwaardering Leie</a:t>
            </a:r>
          </a:p>
        </p:txBody>
      </p:sp>
      <p:sp>
        <p:nvSpPr>
          <p:cNvPr id="13" name="PIJL-OMLAAG 13">
            <a:extLst>
              <a:ext uri="{FF2B5EF4-FFF2-40B4-BE49-F238E27FC236}">
                <a16:creationId xmlns:a16="http://schemas.microsoft.com/office/drawing/2014/main" id="{66C9A8E1-C7FF-44E9-9E39-28268437060D}"/>
              </a:ext>
            </a:extLst>
          </p:cNvPr>
          <p:cNvSpPr/>
          <p:nvPr/>
        </p:nvSpPr>
        <p:spPr>
          <a:xfrm>
            <a:off x="7077162" y="4794922"/>
            <a:ext cx="388937" cy="765175"/>
          </a:xfrm>
          <a:prstGeom prst="downArrow">
            <a:avLst/>
          </a:prstGeom>
          <a:solidFill>
            <a:schemeClr val="bg1">
              <a:lumMod val="85000"/>
            </a:schemeClr>
          </a:solidFill>
          <a:ln>
            <a:solidFill>
              <a:srgbClr val="00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solidFill>
                <a:srgbClr val="003399"/>
              </a:solidFill>
            </a:endParaRPr>
          </a:p>
        </p:txBody>
      </p:sp>
      <p:sp>
        <p:nvSpPr>
          <p:cNvPr id="2" name="Tekstvak 1">
            <a:extLst>
              <a:ext uri="{FF2B5EF4-FFF2-40B4-BE49-F238E27FC236}">
                <a16:creationId xmlns:a16="http://schemas.microsoft.com/office/drawing/2014/main" id="{18294F11-1E16-4A17-84AB-AB8E42CE5809}"/>
              </a:ext>
            </a:extLst>
          </p:cNvPr>
          <p:cNvSpPr txBox="1"/>
          <p:nvPr/>
        </p:nvSpPr>
        <p:spPr>
          <a:xfrm>
            <a:off x="6456084" y="5786100"/>
            <a:ext cx="1631091" cy="523220"/>
          </a:xfrm>
          <a:prstGeom prst="rect">
            <a:avLst/>
          </a:prstGeom>
          <a:noFill/>
          <a:ln>
            <a:solidFill>
              <a:srgbClr val="0071B9"/>
            </a:solidFill>
          </a:ln>
        </p:spPr>
        <p:txBody>
          <a:bodyPr wrap="square" rtlCol="0">
            <a:spAutoFit/>
          </a:bodyPr>
          <a:lstStyle/>
          <a:p>
            <a:pPr algn="ctr"/>
            <a:r>
              <a:rPr lang="nl-BE" sz="2800" b="1" dirty="0">
                <a:solidFill>
                  <a:srgbClr val="036BAC"/>
                </a:solidFill>
              </a:rPr>
              <a:t>2027</a:t>
            </a:r>
          </a:p>
        </p:txBody>
      </p:sp>
      <p:pic>
        <p:nvPicPr>
          <p:cNvPr id="15" name="Afbeelding 1">
            <a:extLst>
              <a:ext uri="{FF2B5EF4-FFF2-40B4-BE49-F238E27FC236}">
                <a16:creationId xmlns:a16="http://schemas.microsoft.com/office/drawing/2014/main" id="{6E3D5F4A-BBE8-4D36-AB60-00943448796B}"/>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611560" y="6569597"/>
            <a:ext cx="1831577" cy="251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54822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48BB6DF1-1A3B-40C9-B957-6F59BF1457F6}"/>
              </a:ext>
            </a:extLst>
          </p:cNvPr>
          <p:cNvSpPr/>
          <p:nvPr/>
        </p:nvSpPr>
        <p:spPr>
          <a:xfrm>
            <a:off x="0" y="0"/>
            <a:ext cx="341022" cy="6858000"/>
          </a:xfrm>
          <a:prstGeom prst="rect">
            <a:avLst/>
          </a:prstGeom>
          <a:solidFill>
            <a:srgbClr val="007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nl-BE" sz="1350">
              <a:solidFill>
                <a:prstClr val="white"/>
              </a:solidFill>
              <a:latin typeface="Calibri"/>
            </a:endParaRPr>
          </a:p>
        </p:txBody>
      </p:sp>
      <p:pic>
        <p:nvPicPr>
          <p:cNvPr id="4098" name="Picture 2" descr="Water ManagementAvasco">
            <a:extLst>
              <a:ext uri="{FF2B5EF4-FFF2-40B4-BE49-F238E27FC236}">
                <a16:creationId xmlns:a16="http://schemas.microsoft.com/office/drawing/2014/main" id="{EC68D8F0-49AA-437F-8BD2-4F76ACE3B002}"/>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67544" y="1340768"/>
            <a:ext cx="5571634" cy="4516694"/>
          </a:xfrm>
          <a:prstGeom prst="rect">
            <a:avLst/>
          </a:prstGeom>
          <a:noFill/>
          <a:extLst>
            <a:ext uri="{909E8E84-426E-40DD-AFC4-6F175D3DCCD1}">
              <a14:hiddenFill xmlns:a14="http://schemas.microsoft.com/office/drawing/2010/main">
                <a:solidFill>
                  <a:srgbClr val="FFFFFF"/>
                </a:solidFill>
              </a14:hiddenFill>
            </a:ext>
          </a:extLst>
        </p:spPr>
      </p:pic>
      <p:sp>
        <p:nvSpPr>
          <p:cNvPr id="4" name="Titel 3">
            <a:extLst>
              <a:ext uri="{FF2B5EF4-FFF2-40B4-BE49-F238E27FC236}">
                <a16:creationId xmlns:a16="http://schemas.microsoft.com/office/drawing/2014/main" id="{6E627779-5487-40F2-BE29-01BBCB7045C8}"/>
              </a:ext>
            </a:extLst>
          </p:cNvPr>
          <p:cNvSpPr>
            <a:spLocks noGrp="1"/>
          </p:cNvSpPr>
          <p:nvPr>
            <p:ph type="title"/>
          </p:nvPr>
        </p:nvSpPr>
        <p:spPr>
          <a:xfrm>
            <a:off x="755576" y="290078"/>
            <a:ext cx="7931224" cy="1143000"/>
          </a:xfrm>
        </p:spPr>
        <p:txBody>
          <a:bodyPr>
            <a:normAutofit/>
          </a:bodyPr>
          <a:lstStyle/>
          <a:p>
            <a:r>
              <a:rPr lang="nl-BE" sz="2800" dirty="0"/>
              <a:t>Investeren in waterbeheersing</a:t>
            </a:r>
          </a:p>
        </p:txBody>
      </p:sp>
      <p:pic>
        <p:nvPicPr>
          <p:cNvPr id="5" name="Picture 2" descr="Afbeeldingsresultaat voor water umbrella funny">
            <a:extLst>
              <a:ext uri="{FF2B5EF4-FFF2-40B4-BE49-F238E27FC236}">
                <a16:creationId xmlns:a16="http://schemas.microsoft.com/office/drawing/2014/main" id="{E48ED77A-3279-42D3-B8A2-20675154A7C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6834"/>
          <a:stretch/>
        </p:blipFill>
        <p:spPr bwMode="auto">
          <a:xfrm>
            <a:off x="6414256" y="1268760"/>
            <a:ext cx="2262200" cy="255890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fbeeldingsresultaat voor drought umbrella">
            <a:extLst>
              <a:ext uri="{FF2B5EF4-FFF2-40B4-BE49-F238E27FC236}">
                <a16:creationId xmlns:a16="http://schemas.microsoft.com/office/drawing/2014/main" id="{33E987E8-DFB4-4A45-ABEA-AFE60B868B6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8762"/>
          <a:stretch/>
        </p:blipFill>
        <p:spPr bwMode="auto">
          <a:xfrm>
            <a:off x="6414255" y="4033109"/>
            <a:ext cx="2262201" cy="2558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52377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5204E5-525F-49B3-A96E-7BD782208320}"/>
              </a:ext>
            </a:extLst>
          </p:cNvPr>
          <p:cNvSpPr>
            <a:spLocks noGrp="1"/>
          </p:cNvSpPr>
          <p:nvPr>
            <p:ph type="title"/>
          </p:nvPr>
        </p:nvSpPr>
        <p:spPr>
          <a:xfrm>
            <a:off x="717868" y="0"/>
            <a:ext cx="7094492" cy="1143000"/>
          </a:xfrm>
        </p:spPr>
        <p:txBody>
          <a:bodyPr>
            <a:normAutofit/>
          </a:bodyPr>
          <a:lstStyle/>
          <a:p>
            <a:pPr algn="r"/>
            <a:r>
              <a:rPr lang="nl-BE" sz="2800" dirty="0"/>
              <a:t>Waterbom juli 2022 …</a:t>
            </a:r>
          </a:p>
        </p:txBody>
      </p:sp>
      <p:pic>
        <p:nvPicPr>
          <p:cNvPr id="7" name="Afbeelding 6">
            <a:extLst>
              <a:ext uri="{FF2B5EF4-FFF2-40B4-BE49-F238E27FC236}">
                <a16:creationId xmlns:a16="http://schemas.microsoft.com/office/drawing/2014/main" id="{99D91D04-3D94-4562-9C99-6ED958706D60}"/>
              </a:ext>
            </a:extLst>
          </p:cNvPr>
          <p:cNvPicPr>
            <a:picLocks noChangeAspect="1"/>
          </p:cNvPicPr>
          <p:nvPr/>
        </p:nvPicPr>
        <p:blipFill rotWithShape="1">
          <a:blip r:embed="rId3"/>
          <a:srcRect l="20721" t="28969" r="39794" b="31260"/>
          <a:stretch/>
        </p:blipFill>
        <p:spPr>
          <a:xfrm>
            <a:off x="4139952" y="872941"/>
            <a:ext cx="5076153" cy="2876045"/>
          </a:xfrm>
          <a:prstGeom prst="rect">
            <a:avLst/>
          </a:prstGeom>
        </p:spPr>
      </p:pic>
      <p:sp>
        <p:nvSpPr>
          <p:cNvPr id="8" name="Tekstvak 7">
            <a:extLst>
              <a:ext uri="{FF2B5EF4-FFF2-40B4-BE49-F238E27FC236}">
                <a16:creationId xmlns:a16="http://schemas.microsoft.com/office/drawing/2014/main" id="{006ED39E-5769-4660-92A8-5B8B26B70B34}"/>
              </a:ext>
            </a:extLst>
          </p:cNvPr>
          <p:cNvSpPr txBox="1"/>
          <p:nvPr/>
        </p:nvSpPr>
        <p:spPr>
          <a:xfrm>
            <a:off x="4860032" y="4149080"/>
            <a:ext cx="3846154" cy="1477328"/>
          </a:xfrm>
          <a:prstGeom prst="rect">
            <a:avLst/>
          </a:prstGeom>
          <a:noFill/>
          <a:ln>
            <a:solidFill>
              <a:prstClr val="ltGray"/>
            </a:solidFill>
          </a:ln>
        </p:spPr>
        <p:txBody>
          <a:bodyPr wrap="square" rtlCol="0">
            <a:spAutoFit/>
          </a:bodyPr>
          <a:lstStyle/>
          <a:p>
            <a:r>
              <a:rPr lang="nl-BE" b="1" dirty="0">
                <a:solidFill>
                  <a:srgbClr val="0071B9"/>
                </a:solidFill>
              </a:rPr>
              <a:t>Multidisciplinair experten-panel</a:t>
            </a:r>
          </a:p>
          <a:p>
            <a:pPr marL="285750" indent="-285750">
              <a:buFont typeface="Arial" panose="020B0604020202020204" pitchFamily="34" charset="0"/>
              <a:buChar char="•"/>
            </a:pPr>
            <a:r>
              <a:rPr lang="nl-BE" dirty="0">
                <a:solidFill>
                  <a:srgbClr val="0071B9"/>
                </a:solidFill>
              </a:rPr>
              <a:t>oprichting ministers Peeters - Demir (oktober ’22)</a:t>
            </a:r>
          </a:p>
          <a:p>
            <a:pPr marL="285750" indent="-285750">
              <a:buFont typeface="Arial" panose="020B0604020202020204" pitchFamily="34" charset="0"/>
              <a:buChar char="•"/>
            </a:pPr>
            <a:r>
              <a:rPr lang="nl-BE" dirty="0">
                <a:solidFill>
                  <a:srgbClr val="0071B9"/>
                </a:solidFill>
              </a:rPr>
              <a:t>voorzitter Henk Ovink</a:t>
            </a:r>
          </a:p>
          <a:p>
            <a:pPr marL="285750" indent="-285750">
              <a:buFont typeface="Arial" panose="020B0604020202020204" pitchFamily="34" charset="0"/>
              <a:buChar char="•"/>
            </a:pPr>
            <a:r>
              <a:rPr lang="nl-BE" dirty="0">
                <a:solidFill>
                  <a:srgbClr val="0071B9"/>
                </a:solidFill>
              </a:rPr>
              <a:t>beleidsadvies zomer 2022</a:t>
            </a:r>
          </a:p>
        </p:txBody>
      </p:sp>
      <p:pic>
        <p:nvPicPr>
          <p:cNvPr id="9" name="Afbeelding 8">
            <a:extLst>
              <a:ext uri="{FF2B5EF4-FFF2-40B4-BE49-F238E27FC236}">
                <a16:creationId xmlns:a16="http://schemas.microsoft.com/office/drawing/2014/main" id="{75144F49-D0F1-463B-A5E3-1178ED8498E9}"/>
              </a:ext>
            </a:extLst>
          </p:cNvPr>
          <p:cNvPicPr>
            <a:picLocks noChangeAspect="1"/>
          </p:cNvPicPr>
          <p:nvPr/>
        </p:nvPicPr>
        <p:blipFill>
          <a:blip r:embed="rId4"/>
          <a:stretch>
            <a:fillRect/>
          </a:stretch>
        </p:blipFill>
        <p:spPr>
          <a:xfrm>
            <a:off x="478131" y="116632"/>
            <a:ext cx="3845081" cy="3159819"/>
          </a:xfrm>
          <a:prstGeom prst="rect">
            <a:avLst/>
          </a:prstGeom>
        </p:spPr>
      </p:pic>
      <p:pic>
        <p:nvPicPr>
          <p:cNvPr id="10" name="Afbeelding 9">
            <a:extLst>
              <a:ext uri="{FF2B5EF4-FFF2-40B4-BE49-F238E27FC236}">
                <a16:creationId xmlns:a16="http://schemas.microsoft.com/office/drawing/2014/main" id="{EA9D4137-1DF7-4448-9A71-020287005B18}"/>
              </a:ext>
            </a:extLst>
          </p:cNvPr>
          <p:cNvPicPr>
            <a:picLocks noChangeAspect="1"/>
          </p:cNvPicPr>
          <p:nvPr/>
        </p:nvPicPr>
        <p:blipFill>
          <a:blip r:embed="rId5"/>
          <a:stretch>
            <a:fillRect/>
          </a:stretch>
        </p:blipFill>
        <p:spPr>
          <a:xfrm>
            <a:off x="254063" y="3673614"/>
            <a:ext cx="4167158" cy="1896626"/>
          </a:xfrm>
          <a:prstGeom prst="rect">
            <a:avLst/>
          </a:prstGeom>
        </p:spPr>
      </p:pic>
    </p:spTree>
    <p:extLst>
      <p:ext uri="{BB962C8B-B14F-4D97-AF65-F5344CB8AC3E}">
        <p14:creationId xmlns:p14="http://schemas.microsoft.com/office/powerpoint/2010/main" val="11765358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sigmaplan.be/uploads/cache/openingsfeest-saz-svw-1161056-9.jpg">
            <a:extLst>
              <a:ext uri="{FF2B5EF4-FFF2-40B4-BE49-F238E27FC236}">
                <a16:creationId xmlns:a16="http://schemas.microsoft.com/office/drawing/2014/main" id="{72B83397-024B-4938-AEE0-94289D977300}"/>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16685" y="1175368"/>
            <a:ext cx="3277379" cy="3501681"/>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a:extLst>
              <a:ext uri="{FF2B5EF4-FFF2-40B4-BE49-F238E27FC236}">
                <a16:creationId xmlns:a16="http://schemas.microsoft.com/office/drawing/2014/main" id="{4043162C-9352-4486-B74A-9C8A9884C6E5}"/>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138175" y="1181284"/>
            <a:ext cx="3024335" cy="3495767"/>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737574" y="4779148"/>
            <a:ext cx="1782198" cy="810092"/>
          </a:xfrm>
        </p:spPr>
        <p:txBody>
          <a:bodyPr anchor="t">
            <a:noAutofit/>
          </a:bodyPr>
          <a:lstStyle/>
          <a:p>
            <a:pPr marL="432000" lvl="2" algn="ctr">
              <a:buClr>
                <a:srgbClr val="0071B9"/>
              </a:buClr>
            </a:pPr>
            <a:r>
              <a:rPr lang="nl-BE" sz="2100" b="1" dirty="0">
                <a:solidFill>
                  <a:srgbClr val="0071B9"/>
                </a:solidFill>
                <a:latin typeface="+mj-lt"/>
              </a:rPr>
              <a:t>Sigmaplan</a:t>
            </a:r>
            <a:endParaRPr lang="nl-BE" sz="1500" dirty="0">
              <a:solidFill>
                <a:srgbClr val="0071B9"/>
              </a:solidFill>
              <a:latin typeface="+mj-lt"/>
            </a:endParaRPr>
          </a:p>
        </p:txBody>
      </p:sp>
      <p:sp>
        <p:nvSpPr>
          <p:cNvPr id="12" name="Titel 1">
            <a:extLst>
              <a:ext uri="{FF2B5EF4-FFF2-40B4-BE49-F238E27FC236}">
                <a16:creationId xmlns:a16="http://schemas.microsoft.com/office/drawing/2014/main" id="{AD2FF136-0BE4-4B09-AA60-20F9C07E8DE5}"/>
              </a:ext>
            </a:extLst>
          </p:cNvPr>
          <p:cNvSpPr txBox="1">
            <a:spLocks/>
          </p:cNvSpPr>
          <p:nvPr/>
        </p:nvSpPr>
        <p:spPr>
          <a:xfrm>
            <a:off x="3005826" y="4779148"/>
            <a:ext cx="3186354" cy="810092"/>
          </a:xfrm>
          <a:prstGeom prst="rect">
            <a:avLst/>
          </a:prstGeom>
        </p:spPr>
        <p:txBody>
          <a:bodyPr vert="horz" lIns="68580" tIns="34290" rIns="68580" bIns="34290" rtlCol="0" anchor="t">
            <a:noAutofit/>
          </a:bodyPr>
          <a:lstStyle>
            <a:lvl1pPr algn="ctr" defTabSz="914400" rtl="0" eaLnBrk="1" latinLnBrk="0" hangingPunct="1">
              <a:spcBef>
                <a:spcPct val="0"/>
              </a:spcBef>
              <a:buNone/>
              <a:defRPr sz="4400" b="1" kern="1200">
                <a:solidFill>
                  <a:srgbClr val="0071B9"/>
                </a:solidFill>
                <a:latin typeface="+mj-lt"/>
                <a:ea typeface="+mj-ea"/>
                <a:cs typeface="+mj-cs"/>
              </a:defRPr>
            </a:lvl1pPr>
          </a:lstStyle>
          <a:p>
            <a:pPr marL="432000" lvl="2" algn="ctr" defTabSz="685800">
              <a:buClr>
                <a:srgbClr val="0071B9"/>
              </a:buClr>
            </a:pPr>
            <a:r>
              <a:rPr lang="nl-BE" sz="2100" b="1" kern="0" dirty="0">
                <a:solidFill>
                  <a:srgbClr val="0071B9"/>
                </a:solidFill>
                <a:latin typeface="Calibri"/>
              </a:rPr>
              <a:t>Pompinstallaties &amp; waterkrachtcentrales</a:t>
            </a:r>
            <a:endParaRPr lang="nl-BE" sz="1500" kern="0" dirty="0">
              <a:solidFill>
                <a:srgbClr val="0071B9"/>
              </a:solidFill>
              <a:latin typeface="Calibri"/>
            </a:endParaRPr>
          </a:p>
        </p:txBody>
      </p:sp>
      <p:sp>
        <p:nvSpPr>
          <p:cNvPr id="13" name="Titel 1">
            <a:extLst>
              <a:ext uri="{FF2B5EF4-FFF2-40B4-BE49-F238E27FC236}">
                <a16:creationId xmlns:a16="http://schemas.microsoft.com/office/drawing/2014/main" id="{9EF1E97C-C73F-4010-87B9-FD2DB9CB56EE}"/>
              </a:ext>
            </a:extLst>
          </p:cNvPr>
          <p:cNvSpPr txBox="1">
            <a:spLocks/>
          </p:cNvSpPr>
          <p:nvPr/>
        </p:nvSpPr>
        <p:spPr>
          <a:xfrm>
            <a:off x="6030162" y="4779148"/>
            <a:ext cx="2916324" cy="810092"/>
          </a:xfrm>
          <a:prstGeom prst="rect">
            <a:avLst/>
          </a:prstGeom>
        </p:spPr>
        <p:txBody>
          <a:bodyPr vert="horz" lIns="68580" tIns="34290" rIns="68580" bIns="34290" rtlCol="0" anchor="t">
            <a:noAutofit/>
          </a:bodyPr>
          <a:lstStyle>
            <a:lvl1pPr algn="ctr" defTabSz="914400" rtl="0" eaLnBrk="1" latinLnBrk="0" hangingPunct="1">
              <a:spcBef>
                <a:spcPct val="0"/>
              </a:spcBef>
              <a:buNone/>
              <a:defRPr sz="4400" b="1" kern="1200">
                <a:solidFill>
                  <a:srgbClr val="0071B9"/>
                </a:solidFill>
                <a:latin typeface="+mj-lt"/>
                <a:ea typeface="+mj-ea"/>
                <a:cs typeface="+mj-cs"/>
              </a:defRPr>
            </a:lvl1pPr>
          </a:lstStyle>
          <a:p>
            <a:pPr marL="432000" lvl="2" algn="ctr" defTabSz="685800">
              <a:buClr>
                <a:srgbClr val="0071B9"/>
              </a:buClr>
            </a:pPr>
            <a:r>
              <a:rPr lang="nl-BE" sz="2100" b="1" kern="0" dirty="0">
                <a:solidFill>
                  <a:srgbClr val="0071B9"/>
                </a:solidFill>
                <a:latin typeface="Calibri"/>
              </a:rPr>
              <a:t>Rivier-verruimingswerken Maas</a:t>
            </a:r>
            <a:endParaRPr lang="nl-BE" sz="1500" kern="0" dirty="0">
              <a:solidFill>
                <a:srgbClr val="0071B9"/>
              </a:solidFill>
              <a:latin typeface="Calibri"/>
            </a:endParaRPr>
          </a:p>
        </p:txBody>
      </p:sp>
      <p:pic>
        <p:nvPicPr>
          <p:cNvPr id="8" name="Afbeelding 7">
            <a:extLst>
              <a:ext uri="{FF2B5EF4-FFF2-40B4-BE49-F238E27FC236}">
                <a16:creationId xmlns:a16="http://schemas.microsoft.com/office/drawing/2014/main" id="{B3EC42FC-AD9C-4844-8FE9-ED4C3C963ED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383868" y="1181284"/>
            <a:ext cx="2916324" cy="3495767"/>
          </a:xfrm>
          <a:prstGeom prst="rect">
            <a:avLst/>
          </a:prstGeom>
        </p:spPr>
      </p:pic>
      <p:sp>
        <p:nvSpPr>
          <p:cNvPr id="10" name="Rechthoek 9">
            <a:extLst>
              <a:ext uri="{FF2B5EF4-FFF2-40B4-BE49-F238E27FC236}">
                <a16:creationId xmlns:a16="http://schemas.microsoft.com/office/drawing/2014/main" id="{48BB6DF1-1A3B-40C9-B957-6F59BF1457F6}"/>
              </a:ext>
            </a:extLst>
          </p:cNvPr>
          <p:cNvSpPr/>
          <p:nvPr/>
        </p:nvSpPr>
        <p:spPr>
          <a:xfrm>
            <a:off x="0" y="0"/>
            <a:ext cx="341022" cy="6858000"/>
          </a:xfrm>
          <a:prstGeom prst="rect">
            <a:avLst/>
          </a:prstGeom>
          <a:solidFill>
            <a:srgbClr val="007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nl-BE" sz="1350">
              <a:solidFill>
                <a:prstClr val="white"/>
              </a:solidFill>
              <a:latin typeface="Calibri"/>
            </a:endParaRPr>
          </a:p>
        </p:txBody>
      </p:sp>
      <p:sp>
        <p:nvSpPr>
          <p:cNvPr id="9" name="Titel 1">
            <a:extLst>
              <a:ext uri="{FF2B5EF4-FFF2-40B4-BE49-F238E27FC236}">
                <a16:creationId xmlns:a16="http://schemas.microsoft.com/office/drawing/2014/main" id="{23CEDA5A-01E0-41AF-AF4F-0FCE393CEE87}"/>
              </a:ext>
            </a:extLst>
          </p:cNvPr>
          <p:cNvSpPr txBox="1">
            <a:spLocks/>
          </p:cNvSpPr>
          <p:nvPr/>
        </p:nvSpPr>
        <p:spPr>
          <a:xfrm>
            <a:off x="1153922" y="293735"/>
            <a:ext cx="6890161" cy="1139343"/>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b="1" kern="1200">
                <a:solidFill>
                  <a:srgbClr val="0071B9"/>
                </a:solidFill>
                <a:latin typeface="+mj-lt"/>
                <a:ea typeface="+mj-ea"/>
                <a:cs typeface="+mj-cs"/>
              </a:defRPr>
            </a:lvl1pPr>
          </a:lstStyle>
          <a:p>
            <a:pPr marL="432000" lvl="2" algn="ctr">
              <a:buClr>
                <a:srgbClr val="0071B9"/>
              </a:buClr>
            </a:pPr>
            <a:r>
              <a:rPr lang="nl-BE" sz="2800" b="1" kern="0" dirty="0">
                <a:solidFill>
                  <a:srgbClr val="0071B9"/>
                </a:solidFill>
                <a:latin typeface="+mj-lt"/>
              </a:rPr>
              <a:t>Investeren in waterbeheersing</a:t>
            </a:r>
            <a:endParaRPr lang="nl-BE" sz="2800" kern="0" dirty="0">
              <a:solidFill>
                <a:srgbClr val="0071B9"/>
              </a:solidFill>
              <a:latin typeface="+mj-lt"/>
            </a:endParaRPr>
          </a:p>
        </p:txBody>
      </p:sp>
      <p:sp>
        <p:nvSpPr>
          <p:cNvPr id="3" name="Tekstvak 2">
            <a:extLst>
              <a:ext uri="{FF2B5EF4-FFF2-40B4-BE49-F238E27FC236}">
                <a16:creationId xmlns:a16="http://schemas.microsoft.com/office/drawing/2014/main" id="{F98DE67A-844C-4517-8190-A6B04BAC7013}"/>
              </a:ext>
            </a:extLst>
          </p:cNvPr>
          <p:cNvSpPr txBox="1"/>
          <p:nvPr/>
        </p:nvSpPr>
        <p:spPr>
          <a:xfrm>
            <a:off x="3005826" y="5642968"/>
            <a:ext cx="4034672" cy="923330"/>
          </a:xfrm>
          <a:prstGeom prst="rect">
            <a:avLst/>
          </a:prstGeom>
          <a:noFill/>
          <a:ln>
            <a:solidFill>
              <a:srgbClr val="0071B9"/>
            </a:solidFill>
          </a:ln>
        </p:spPr>
        <p:txBody>
          <a:bodyPr wrap="square" rtlCol="0">
            <a:spAutoFit/>
          </a:bodyPr>
          <a:lstStyle/>
          <a:p>
            <a:r>
              <a:rPr lang="nl-BE" b="1" dirty="0">
                <a:solidFill>
                  <a:srgbClr val="0071B9"/>
                </a:solidFill>
              </a:rPr>
              <a:t>Maar ook :</a:t>
            </a:r>
          </a:p>
          <a:p>
            <a:pPr marL="285750" indent="-285750">
              <a:buFont typeface="Arial" panose="020B0604020202020204" pitchFamily="34" charset="0"/>
              <a:buChar char="•"/>
            </a:pPr>
            <a:r>
              <a:rPr lang="nl-BE" b="1" dirty="0">
                <a:solidFill>
                  <a:srgbClr val="0071B9"/>
                </a:solidFill>
              </a:rPr>
              <a:t>Stuwen Dender</a:t>
            </a:r>
          </a:p>
          <a:p>
            <a:pPr marL="285750" indent="-285750">
              <a:buFont typeface="Arial" panose="020B0604020202020204" pitchFamily="34" charset="0"/>
              <a:buChar char="•"/>
            </a:pPr>
            <a:r>
              <a:rPr lang="nl-BE" b="1" dirty="0">
                <a:solidFill>
                  <a:srgbClr val="0071B9"/>
                </a:solidFill>
              </a:rPr>
              <a:t>Waterbeheersing </a:t>
            </a:r>
            <a:r>
              <a:rPr lang="nl-BE" b="1" dirty="0" err="1">
                <a:solidFill>
                  <a:srgbClr val="0071B9"/>
                </a:solidFill>
              </a:rPr>
              <a:t>Ijzerbekken</a:t>
            </a:r>
            <a:endParaRPr lang="nl-BE" b="1" dirty="0">
              <a:solidFill>
                <a:srgbClr val="0071B9"/>
              </a:solidFill>
            </a:endParaRPr>
          </a:p>
        </p:txBody>
      </p:sp>
    </p:spTree>
    <p:extLst>
      <p:ext uri="{BB962C8B-B14F-4D97-AF65-F5344CB8AC3E}">
        <p14:creationId xmlns:p14="http://schemas.microsoft.com/office/powerpoint/2010/main" val="5622690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321DAC-A3CF-46B6-BA9B-1241CA120B38}"/>
              </a:ext>
            </a:extLst>
          </p:cNvPr>
          <p:cNvSpPr>
            <a:spLocks noGrp="1"/>
          </p:cNvSpPr>
          <p:nvPr>
            <p:ph type="title"/>
          </p:nvPr>
        </p:nvSpPr>
        <p:spPr>
          <a:xfrm>
            <a:off x="755576" y="274638"/>
            <a:ext cx="8208912" cy="1143000"/>
          </a:xfrm>
        </p:spPr>
        <p:txBody>
          <a:bodyPr>
            <a:normAutofit/>
          </a:bodyPr>
          <a:lstStyle/>
          <a:p>
            <a:r>
              <a:rPr lang="nl-BE" sz="2800" dirty="0"/>
              <a:t>Waterbeheersing: rivierverruiming Maas</a:t>
            </a:r>
          </a:p>
        </p:txBody>
      </p:sp>
      <p:pic>
        <p:nvPicPr>
          <p:cNvPr id="5" name="Picture 2">
            <a:extLst>
              <a:ext uri="{FF2B5EF4-FFF2-40B4-BE49-F238E27FC236}">
                <a16:creationId xmlns:a16="http://schemas.microsoft.com/office/drawing/2014/main" id="{E5DF45DE-34B5-48AF-A18B-278D6ADA0F1F}"/>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957189" y="1032345"/>
            <a:ext cx="3007299" cy="3476076"/>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a:extLst>
              <a:ext uri="{FF2B5EF4-FFF2-40B4-BE49-F238E27FC236}">
                <a16:creationId xmlns:a16="http://schemas.microsoft.com/office/drawing/2014/main" id="{25A912AA-639D-4CFB-9DCA-375B97E6E356}"/>
              </a:ext>
            </a:extLst>
          </p:cNvPr>
          <p:cNvSpPr txBox="1"/>
          <p:nvPr/>
        </p:nvSpPr>
        <p:spPr>
          <a:xfrm>
            <a:off x="467544" y="1295319"/>
            <a:ext cx="5785359" cy="3236014"/>
          </a:xfrm>
          <a:prstGeom prst="rect">
            <a:avLst/>
          </a:prstGeom>
          <a:noFill/>
        </p:spPr>
        <p:txBody>
          <a:bodyPr wrap="square">
            <a:spAutoFit/>
          </a:bodyPr>
          <a:lstStyle/>
          <a:p>
            <a:pPr lvl="0" algn="just">
              <a:lnSpc>
                <a:spcPct val="105000"/>
              </a:lnSpc>
            </a:pPr>
            <a:r>
              <a:rPr lang="nl-BE" dirty="0">
                <a:solidFill>
                  <a:srgbClr val="0070C0"/>
                </a:solidFill>
                <a:effectLst/>
                <a:latin typeface="Calibri" panose="020F0502020204030204" pitchFamily="34" charset="0"/>
                <a:ea typeface="Times New Roman" panose="02020603050405020304" pitchFamily="18" charset="0"/>
              </a:rPr>
              <a:t>Overstromingen jaren ’90</a:t>
            </a:r>
          </a:p>
          <a:p>
            <a:pPr lvl="0" algn="just">
              <a:lnSpc>
                <a:spcPct val="105000"/>
              </a:lnSpc>
            </a:pPr>
            <a:endParaRPr lang="nl-BE" dirty="0">
              <a:solidFill>
                <a:srgbClr val="0070C0"/>
              </a:solidFill>
              <a:latin typeface="Calibri" panose="020F0502020204030204" pitchFamily="34" charset="0"/>
              <a:ea typeface="Times New Roman" panose="02020603050405020304" pitchFamily="18" charset="0"/>
            </a:endParaRPr>
          </a:p>
          <a:p>
            <a:pPr lvl="0" algn="just">
              <a:lnSpc>
                <a:spcPct val="105000"/>
              </a:lnSpc>
            </a:pPr>
            <a:endParaRPr lang="nl-BE" dirty="0">
              <a:solidFill>
                <a:srgbClr val="0070C0"/>
              </a:solidFill>
              <a:effectLst/>
              <a:latin typeface="Calibri" panose="020F0502020204030204" pitchFamily="34" charset="0"/>
              <a:ea typeface="Times New Roman" panose="02020603050405020304" pitchFamily="18" charset="0"/>
            </a:endParaRPr>
          </a:p>
          <a:p>
            <a:pPr lvl="0" algn="just">
              <a:lnSpc>
                <a:spcPct val="105000"/>
              </a:lnSpc>
            </a:pPr>
            <a:r>
              <a:rPr lang="nl-BE" dirty="0">
                <a:solidFill>
                  <a:srgbClr val="0070C0"/>
                </a:solidFill>
                <a:effectLst/>
                <a:latin typeface="Calibri" panose="020F0502020204030204" pitchFamily="34" charset="0"/>
                <a:ea typeface="Times New Roman" panose="02020603050405020304" pitchFamily="18" charset="0"/>
              </a:rPr>
              <a:t>Gezamenlijk programma rivierverruiming</a:t>
            </a:r>
          </a:p>
          <a:p>
            <a:pPr lvl="0" algn="just">
              <a:lnSpc>
                <a:spcPct val="105000"/>
              </a:lnSpc>
            </a:pPr>
            <a:r>
              <a:rPr lang="nl-BE" dirty="0">
                <a:solidFill>
                  <a:srgbClr val="0070C0"/>
                </a:solidFill>
                <a:effectLst/>
                <a:latin typeface="Calibri" panose="020F0502020204030204" pitchFamily="34" charset="0"/>
                <a:ea typeface="Times New Roman" panose="02020603050405020304" pitchFamily="18" charset="0"/>
              </a:rPr>
              <a:t>De Vlaamse Waterweg – Rijkswaterstaat</a:t>
            </a:r>
          </a:p>
          <a:p>
            <a:pPr lvl="0" algn="just">
              <a:lnSpc>
                <a:spcPct val="105000"/>
              </a:lnSpc>
            </a:pPr>
            <a:endParaRPr lang="nl-BE" sz="800" dirty="0">
              <a:solidFill>
                <a:srgbClr val="0070C0"/>
              </a:solidFill>
              <a:latin typeface="Calibri" panose="020F0502020204030204" pitchFamily="34" charset="0"/>
              <a:ea typeface="Times New Roman" panose="02020603050405020304" pitchFamily="18" charset="0"/>
            </a:endParaRPr>
          </a:p>
          <a:p>
            <a:pPr marL="342900" lvl="0" indent="-342900" algn="just">
              <a:lnSpc>
                <a:spcPct val="105000"/>
              </a:lnSpc>
              <a:buFont typeface="Wingdings" panose="05000000000000000000" pitchFamily="2" charset="2"/>
              <a:buChar char="§"/>
            </a:pPr>
            <a:r>
              <a:rPr lang="nl-BE" dirty="0">
                <a:solidFill>
                  <a:srgbClr val="0070C0"/>
                </a:solidFill>
                <a:effectLst/>
                <a:latin typeface="Calibri" panose="020F0502020204030204" pitchFamily="34" charset="0"/>
                <a:ea typeface="Times New Roman" panose="02020603050405020304" pitchFamily="18" charset="0"/>
              </a:rPr>
              <a:t>Verhogen hoogwaterbescherming</a:t>
            </a:r>
          </a:p>
          <a:p>
            <a:pPr marL="342900" lvl="0" indent="-342900" algn="just">
              <a:lnSpc>
                <a:spcPct val="105000"/>
              </a:lnSpc>
              <a:buFont typeface="Wingdings" panose="05000000000000000000" pitchFamily="2" charset="2"/>
              <a:buChar char="§"/>
            </a:pPr>
            <a:r>
              <a:rPr lang="nl-BE" dirty="0">
                <a:solidFill>
                  <a:srgbClr val="0070C0"/>
                </a:solidFill>
                <a:latin typeface="Calibri" panose="020F0502020204030204" pitchFamily="34" charset="0"/>
                <a:ea typeface="Times New Roman" panose="02020603050405020304" pitchFamily="18" charset="0"/>
              </a:rPr>
              <a:t>Integrale benadering met aandacht voor</a:t>
            </a:r>
          </a:p>
          <a:p>
            <a:pPr marL="800100" lvl="1" indent="-342900" algn="just">
              <a:lnSpc>
                <a:spcPct val="105000"/>
              </a:lnSpc>
              <a:buFont typeface="Wingdings" panose="05000000000000000000" pitchFamily="2" charset="2"/>
              <a:buChar char="§"/>
            </a:pPr>
            <a:r>
              <a:rPr lang="nl-BE" dirty="0">
                <a:solidFill>
                  <a:srgbClr val="0070C0"/>
                </a:solidFill>
                <a:latin typeface="Calibri" panose="020F0502020204030204" pitchFamily="34" charset="0"/>
                <a:ea typeface="Times New Roman" panose="02020603050405020304" pitchFamily="18" charset="0"/>
              </a:rPr>
              <a:t>n</a:t>
            </a:r>
            <a:r>
              <a:rPr lang="nl-BE" dirty="0">
                <a:solidFill>
                  <a:srgbClr val="0070C0"/>
                </a:solidFill>
                <a:effectLst/>
                <a:latin typeface="Calibri" panose="020F0502020204030204" pitchFamily="34" charset="0"/>
                <a:ea typeface="Times New Roman" panose="02020603050405020304" pitchFamily="18" charset="0"/>
              </a:rPr>
              <a:t>atuurwaarden</a:t>
            </a:r>
          </a:p>
          <a:p>
            <a:pPr marL="800100" lvl="1" indent="-342900" algn="just">
              <a:lnSpc>
                <a:spcPct val="105000"/>
              </a:lnSpc>
              <a:buFont typeface="Wingdings" panose="05000000000000000000" pitchFamily="2" charset="2"/>
              <a:buChar char="§"/>
            </a:pPr>
            <a:r>
              <a:rPr lang="nl-BE" dirty="0">
                <a:solidFill>
                  <a:srgbClr val="0070C0"/>
                </a:solidFill>
                <a:latin typeface="Calibri" panose="020F0502020204030204" pitchFamily="34" charset="0"/>
                <a:ea typeface="Times New Roman" panose="02020603050405020304" pitchFamily="18" charset="0"/>
              </a:rPr>
              <a:t>recreatiemogelijkheden</a:t>
            </a:r>
            <a:endParaRPr lang="nl-BE" dirty="0">
              <a:solidFill>
                <a:srgbClr val="0070C0"/>
              </a:solidFill>
              <a:effectLst/>
              <a:latin typeface="Calibri" panose="020F0502020204030204" pitchFamily="34" charset="0"/>
              <a:ea typeface="Times New Roman" panose="02020603050405020304" pitchFamily="18" charset="0"/>
            </a:endParaRPr>
          </a:p>
          <a:p>
            <a:pPr marL="342900" indent="-342900" algn="just">
              <a:lnSpc>
                <a:spcPct val="105000"/>
              </a:lnSpc>
              <a:buFont typeface="Calibri" panose="020F0502020204030204" pitchFamily="34" charset="0"/>
              <a:buChar char="-"/>
            </a:pPr>
            <a:endParaRPr lang="nl-BE" sz="1400" dirty="0">
              <a:solidFill>
                <a:srgbClr val="0070C0"/>
              </a:solidFill>
              <a:effectLst/>
              <a:latin typeface="Calibri" panose="020F0502020204030204" pitchFamily="34" charset="0"/>
              <a:ea typeface="Calibri" panose="020F0502020204030204" pitchFamily="34" charset="0"/>
            </a:endParaRPr>
          </a:p>
          <a:p>
            <a:pPr marL="342900" indent="-342900" algn="just">
              <a:lnSpc>
                <a:spcPct val="105000"/>
              </a:lnSpc>
              <a:buFont typeface="Calibri" panose="020F0502020204030204" pitchFamily="34" charset="0"/>
              <a:buChar char="-"/>
            </a:pPr>
            <a:endParaRPr lang="nl-BE" sz="1100" dirty="0">
              <a:solidFill>
                <a:srgbClr val="0070C0"/>
              </a:solidFill>
              <a:latin typeface="Calibri" panose="020F0502020204030204" pitchFamily="34" charset="0"/>
              <a:ea typeface="Calibri" panose="020F0502020204030204" pitchFamily="34" charset="0"/>
            </a:endParaRPr>
          </a:p>
        </p:txBody>
      </p:sp>
      <p:sp>
        <p:nvSpPr>
          <p:cNvPr id="3" name="Pijl: omlaag 2">
            <a:extLst>
              <a:ext uri="{FF2B5EF4-FFF2-40B4-BE49-F238E27FC236}">
                <a16:creationId xmlns:a16="http://schemas.microsoft.com/office/drawing/2014/main" id="{0B7B402A-E357-4FD3-8853-E32726FCF736}"/>
              </a:ext>
            </a:extLst>
          </p:cNvPr>
          <p:cNvSpPr/>
          <p:nvPr/>
        </p:nvSpPr>
        <p:spPr>
          <a:xfrm>
            <a:off x="1979712" y="1671494"/>
            <a:ext cx="360040" cy="504056"/>
          </a:xfrm>
          <a:prstGeom prst="downArrow">
            <a:avLst/>
          </a:prstGeom>
          <a:solidFill>
            <a:srgbClr val="0062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026" name="Picture 2" descr="Dronebeelden: Hoogwater staat tot aan de rand van de kademuur in Maaseik  (België) | NOS">
            <a:extLst>
              <a:ext uri="{FF2B5EF4-FFF2-40B4-BE49-F238E27FC236}">
                <a16:creationId xmlns:a16="http://schemas.microsoft.com/office/drawing/2014/main" id="{A7F4E7B6-73B7-4264-8E12-6826260C32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3" y="4149081"/>
            <a:ext cx="4618365" cy="2586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10636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Afbeelding 22">
            <a:extLst>
              <a:ext uri="{FF2B5EF4-FFF2-40B4-BE49-F238E27FC236}">
                <a16:creationId xmlns:a16="http://schemas.microsoft.com/office/drawing/2014/main" id="{A68A8237-67C0-4CC8-BC31-749E4653B80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9176" y="2025797"/>
            <a:ext cx="6766558" cy="4218526"/>
          </a:xfrm>
          <a:prstGeom prst="rect">
            <a:avLst/>
          </a:prstGeom>
        </p:spPr>
      </p:pic>
      <p:sp>
        <p:nvSpPr>
          <p:cNvPr id="2" name="Titel 1">
            <a:extLst>
              <a:ext uri="{FF2B5EF4-FFF2-40B4-BE49-F238E27FC236}">
                <a16:creationId xmlns:a16="http://schemas.microsoft.com/office/drawing/2014/main" id="{470BC716-E798-4487-AC49-5744B11ACB2D}"/>
              </a:ext>
            </a:extLst>
          </p:cNvPr>
          <p:cNvSpPr>
            <a:spLocks noGrp="1"/>
          </p:cNvSpPr>
          <p:nvPr>
            <p:ph type="title"/>
          </p:nvPr>
        </p:nvSpPr>
        <p:spPr/>
        <p:txBody>
          <a:bodyPr>
            <a:normAutofit fontScale="90000"/>
          </a:bodyPr>
          <a:lstStyle/>
          <a:p>
            <a:r>
              <a:rPr lang="nl-BE" dirty="0"/>
              <a:t>Beleidsdomein Mobiliteit &amp; Openbare Werken</a:t>
            </a:r>
          </a:p>
        </p:txBody>
      </p:sp>
      <p:pic>
        <p:nvPicPr>
          <p:cNvPr id="13" name="Picture 4" descr="Afbeeldingsresultaat voor de werkvennootschap&quot;">
            <a:extLst>
              <a:ext uri="{FF2B5EF4-FFF2-40B4-BE49-F238E27FC236}">
                <a16:creationId xmlns:a16="http://schemas.microsoft.com/office/drawing/2014/main" id="{E8667C0A-DCD5-486F-90DE-C5DF344AE6D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159157" y="3845560"/>
            <a:ext cx="1969374" cy="1107596"/>
          </a:xfrm>
          <a:prstGeom prst="rect">
            <a:avLst/>
          </a:prstGeom>
          <a:noFill/>
          <a:extLst>
            <a:ext uri="{909E8E84-426E-40DD-AFC4-6F175D3DCCD1}">
              <a14:hiddenFill xmlns:a14="http://schemas.microsoft.com/office/drawing/2010/main">
                <a:solidFill>
                  <a:srgbClr val="FFFFFF"/>
                </a:solidFill>
              </a14:hiddenFill>
            </a:ext>
          </a:extLst>
        </p:spPr>
      </p:pic>
      <p:sp>
        <p:nvSpPr>
          <p:cNvPr id="14" name="Tekstvak 13">
            <a:extLst>
              <a:ext uri="{FF2B5EF4-FFF2-40B4-BE49-F238E27FC236}">
                <a16:creationId xmlns:a16="http://schemas.microsoft.com/office/drawing/2014/main" id="{EEBF74B5-218A-439A-8F29-AC457E940FB5}"/>
              </a:ext>
            </a:extLst>
          </p:cNvPr>
          <p:cNvSpPr txBox="1"/>
          <p:nvPr/>
        </p:nvSpPr>
        <p:spPr>
          <a:xfrm>
            <a:off x="6997729" y="4433148"/>
            <a:ext cx="294843" cy="369332"/>
          </a:xfrm>
          <a:prstGeom prst="rect">
            <a:avLst/>
          </a:prstGeom>
          <a:noFill/>
        </p:spPr>
        <p:txBody>
          <a:bodyPr wrap="square" rtlCol="0">
            <a:spAutoFit/>
          </a:bodyPr>
          <a:lstStyle/>
          <a:p>
            <a:r>
              <a:rPr lang="nl-BE" dirty="0"/>
              <a:t>+</a:t>
            </a:r>
          </a:p>
        </p:txBody>
      </p:sp>
      <p:pic>
        <p:nvPicPr>
          <p:cNvPr id="15" name="Afbeelding 14">
            <a:extLst>
              <a:ext uri="{FF2B5EF4-FFF2-40B4-BE49-F238E27FC236}">
                <a16:creationId xmlns:a16="http://schemas.microsoft.com/office/drawing/2014/main" id="{C35FDD92-7F23-446A-8423-8C3A32BCCAED}"/>
              </a:ext>
            </a:extLst>
          </p:cNvPr>
          <p:cNvPicPr>
            <a:picLocks noChangeAspect="1"/>
          </p:cNvPicPr>
          <p:nvPr/>
        </p:nvPicPr>
        <p:blipFill rotWithShape="1">
          <a:blip r:embed="rId5" cstate="email">
            <a:clrChange>
              <a:clrFrom>
                <a:srgbClr val="91CDC3"/>
              </a:clrFrom>
              <a:clrTo>
                <a:srgbClr val="91CDC3">
                  <a:alpha val="0"/>
                </a:srgbClr>
              </a:clrTo>
            </a:clrChange>
            <a:extLst>
              <a:ext uri="{28A0092B-C50C-407E-A947-70E740481C1C}">
                <a14:useLocalDpi xmlns:a14="http://schemas.microsoft.com/office/drawing/2010/main"/>
              </a:ext>
            </a:extLst>
          </a:blip>
          <a:srcRect/>
          <a:stretch/>
        </p:blipFill>
        <p:spPr>
          <a:xfrm>
            <a:off x="7145151" y="4586984"/>
            <a:ext cx="1249674" cy="454315"/>
          </a:xfrm>
          <a:prstGeom prst="rect">
            <a:avLst/>
          </a:prstGeom>
        </p:spPr>
      </p:pic>
      <p:pic>
        <p:nvPicPr>
          <p:cNvPr id="16" name="Picture 2" descr="Lydia Peeters nieuwe Vlaamse minister voor mobiliteit en openbare ...">
            <a:extLst>
              <a:ext uri="{FF2B5EF4-FFF2-40B4-BE49-F238E27FC236}">
                <a16:creationId xmlns:a16="http://schemas.microsoft.com/office/drawing/2014/main" id="{27D7A8F9-567B-45D4-A520-7354FBCE641D}"/>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5003741" y="1690517"/>
            <a:ext cx="1082100" cy="1003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71499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a:spLocks noGrp="1"/>
          </p:cNvSpPr>
          <p:nvPr>
            <p:ph type="title"/>
          </p:nvPr>
        </p:nvSpPr>
        <p:spPr>
          <a:xfrm>
            <a:off x="755576" y="-31394"/>
            <a:ext cx="7931224" cy="1143000"/>
          </a:xfrm>
        </p:spPr>
        <p:txBody>
          <a:bodyPr>
            <a:normAutofit/>
          </a:bodyPr>
          <a:lstStyle/>
          <a:p>
            <a:r>
              <a:rPr lang="nl-BE" sz="3200" dirty="0"/>
              <a:t>Waterbeheersing - Sigmaplan Scheldegebied</a:t>
            </a:r>
          </a:p>
        </p:txBody>
      </p:sp>
      <p:pic>
        <p:nvPicPr>
          <p:cNvPr id="1026" name="Picture 2" descr="http://sigmaplan.be/uploads/2017/04/170410-sigmaplan-overzichtskaart.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87624" y="1052736"/>
            <a:ext cx="7388707" cy="4548976"/>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5" name="Picture 4" descr="Afbeeldingsresultaat voor polders van kruibeke">
            <a:hlinkClick r:id="rId4"/>
            <a:extLst>
              <a:ext uri="{FF2B5EF4-FFF2-40B4-BE49-F238E27FC236}">
                <a16:creationId xmlns:a16="http://schemas.microsoft.com/office/drawing/2014/main" id="{0D3DD4EA-6441-4C2A-ADF4-EF075C1CD0E0}"/>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t="8321"/>
          <a:stretch/>
        </p:blipFill>
        <p:spPr bwMode="auto">
          <a:xfrm>
            <a:off x="5551249" y="914400"/>
            <a:ext cx="3547362" cy="2442592"/>
          </a:xfrm>
          <a:prstGeom prst="rect">
            <a:avLst/>
          </a:prstGeom>
          <a:noFill/>
          <a:extLst>
            <a:ext uri="{909E8E84-426E-40DD-AFC4-6F175D3DCCD1}">
              <a14:hiddenFill xmlns:a14="http://schemas.microsoft.com/office/drawing/2010/main">
                <a:solidFill>
                  <a:srgbClr val="FFFFFF"/>
                </a:solidFill>
              </a14:hiddenFill>
            </a:ext>
          </a:extLst>
        </p:spPr>
      </p:pic>
      <p:sp>
        <p:nvSpPr>
          <p:cNvPr id="2" name="Pijl: rechts 1">
            <a:extLst>
              <a:ext uri="{FF2B5EF4-FFF2-40B4-BE49-F238E27FC236}">
                <a16:creationId xmlns:a16="http://schemas.microsoft.com/office/drawing/2014/main" id="{138D30E7-3431-4CAD-9FE3-066C51AC0FB7}"/>
              </a:ext>
            </a:extLst>
          </p:cNvPr>
          <p:cNvSpPr/>
          <p:nvPr/>
        </p:nvSpPr>
        <p:spPr>
          <a:xfrm rot="20717263">
            <a:off x="4502042" y="2901363"/>
            <a:ext cx="1614326" cy="2245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2915620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a:spLocks noGrp="1"/>
          </p:cNvSpPr>
          <p:nvPr>
            <p:ph type="title"/>
          </p:nvPr>
        </p:nvSpPr>
        <p:spPr>
          <a:xfrm>
            <a:off x="755576" y="-31394"/>
            <a:ext cx="7560840" cy="1143000"/>
          </a:xfrm>
        </p:spPr>
        <p:txBody>
          <a:bodyPr>
            <a:normAutofit/>
          </a:bodyPr>
          <a:lstStyle/>
          <a:p>
            <a:r>
              <a:rPr lang="nl-BE" sz="2400" dirty="0"/>
              <a:t>Scheldekaaien : </a:t>
            </a:r>
            <a:br>
              <a:rPr lang="nl-BE" sz="2400" dirty="0"/>
            </a:br>
            <a:r>
              <a:rPr lang="nl-BE" sz="2400" dirty="0"/>
              <a:t>kaaimuurstabilisatie, waterveiligheid &amp; inrichting kaaien</a:t>
            </a:r>
          </a:p>
        </p:txBody>
      </p:sp>
      <p:pic>
        <p:nvPicPr>
          <p:cNvPr id="5" name="Picture 9" descr="Nieuwe afbraak historische kaaimuur Nieuw Zuid wordt voorbere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141" y="3726515"/>
            <a:ext cx="4608512" cy="222287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descr="Map">
            <a:extLst>
              <a:ext uri="{FF2B5EF4-FFF2-40B4-BE49-F238E27FC236}">
                <a16:creationId xmlns:a16="http://schemas.microsoft.com/office/drawing/2014/main" id="{EC03C493-E6BB-46B5-83C0-5D8928288DF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141" y="1111606"/>
            <a:ext cx="6082851" cy="2317394"/>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id="{9299A841-9878-4442-B700-7FFEFE34EF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6016" y="3726515"/>
            <a:ext cx="3897984" cy="2598656"/>
          </a:xfrm>
          <a:prstGeom prst="rect">
            <a:avLst/>
          </a:prstGeom>
        </p:spPr>
      </p:pic>
    </p:spTree>
    <p:extLst>
      <p:ext uri="{BB962C8B-B14F-4D97-AF65-F5344CB8AC3E}">
        <p14:creationId xmlns:p14="http://schemas.microsoft.com/office/powerpoint/2010/main" val="19039158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321DAC-A3CF-46B6-BA9B-1241CA120B38}"/>
              </a:ext>
            </a:extLst>
          </p:cNvPr>
          <p:cNvSpPr>
            <a:spLocks noGrp="1"/>
          </p:cNvSpPr>
          <p:nvPr>
            <p:ph type="title"/>
          </p:nvPr>
        </p:nvSpPr>
        <p:spPr>
          <a:xfrm>
            <a:off x="395536" y="274638"/>
            <a:ext cx="8568952" cy="1143000"/>
          </a:xfrm>
        </p:spPr>
        <p:txBody>
          <a:bodyPr>
            <a:noAutofit/>
          </a:bodyPr>
          <a:lstStyle/>
          <a:p>
            <a:r>
              <a:rPr lang="nl-BE" sz="2800" dirty="0"/>
              <a:t>Sluizencomplexen Albertkanaal </a:t>
            </a:r>
            <a:br>
              <a:rPr lang="nl-BE" sz="2800" dirty="0"/>
            </a:br>
            <a:r>
              <a:rPr lang="nl-BE" sz="2800" dirty="0"/>
              <a:t>Gecombineerde pompinstallaties- waterkrachtcentrales</a:t>
            </a:r>
          </a:p>
        </p:txBody>
      </p:sp>
      <p:pic>
        <p:nvPicPr>
          <p:cNvPr id="6" name="Afbeelding 5">
            <a:extLst>
              <a:ext uri="{FF2B5EF4-FFF2-40B4-BE49-F238E27FC236}">
                <a16:creationId xmlns:a16="http://schemas.microsoft.com/office/drawing/2014/main" id="{4609871A-23D5-465E-A51B-38C313A9788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372200" y="2636912"/>
            <a:ext cx="2511010" cy="3009921"/>
          </a:xfrm>
          <a:prstGeom prst="rect">
            <a:avLst/>
          </a:prstGeom>
        </p:spPr>
      </p:pic>
      <p:sp>
        <p:nvSpPr>
          <p:cNvPr id="7" name="Tekstvak 6">
            <a:extLst>
              <a:ext uri="{FF2B5EF4-FFF2-40B4-BE49-F238E27FC236}">
                <a16:creationId xmlns:a16="http://schemas.microsoft.com/office/drawing/2014/main" id="{AED16638-79A7-4599-BC74-D4336E456A70}"/>
              </a:ext>
            </a:extLst>
          </p:cNvPr>
          <p:cNvSpPr txBox="1"/>
          <p:nvPr/>
        </p:nvSpPr>
        <p:spPr>
          <a:xfrm>
            <a:off x="971600" y="1690062"/>
            <a:ext cx="5688632" cy="3785652"/>
          </a:xfrm>
          <a:prstGeom prst="rect">
            <a:avLst/>
          </a:prstGeom>
          <a:noFill/>
        </p:spPr>
        <p:txBody>
          <a:bodyPr wrap="square">
            <a:spAutoFit/>
          </a:bodyPr>
          <a:lstStyle/>
          <a:p>
            <a:r>
              <a:rPr lang="nl-BE" sz="2000" dirty="0">
                <a:solidFill>
                  <a:srgbClr val="0070C0"/>
                </a:solidFill>
                <a:latin typeface="Calibri" panose="020F0502020204030204" pitchFamily="34" charset="0"/>
                <a:ea typeface="Times New Roman" panose="02020603050405020304" pitchFamily="18" charset="0"/>
              </a:rPr>
              <a:t>Albertkanaal – Kempense kanalen : watertoevoer uit Maas </a:t>
            </a:r>
          </a:p>
          <a:p>
            <a:pPr marL="285750" lvl="0" indent="-285750">
              <a:buFont typeface="Wingdings" panose="05000000000000000000" pitchFamily="2" charset="2"/>
              <a:buChar char="à"/>
            </a:pPr>
            <a:r>
              <a:rPr lang="nl-BE" sz="2000" dirty="0">
                <a:solidFill>
                  <a:srgbClr val="0070C0"/>
                </a:solidFill>
                <a:effectLst/>
                <a:latin typeface="Calibri" panose="020F0502020204030204" pitchFamily="34" charset="0"/>
                <a:ea typeface="Times New Roman" panose="02020603050405020304" pitchFamily="18" charset="0"/>
              </a:rPr>
              <a:t>pompen bij waterschaarste : bedrijfszekerheid</a:t>
            </a:r>
          </a:p>
          <a:p>
            <a:pPr marL="285750" lvl="0" indent="-285750">
              <a:buFont typeface="Wingdings" panose="05000000000000000000" pitchFamily="2" charset="2"/>
              <a:buChar char="à"/>
            </a:pPr>
            <a:r>
              <a:rPr lang="nl-BE" sz="2000" dirty="0" err="1">
                <a:solidFill>
                  <a:srgbClr val="0070C0"/>
                </a:solidFill>
                <a:effectLst/>
                <a:latin typeface="Calibri" panose="020F0502020204030204" pitchFamily="34" charset="0"/>
                <a:ea typeface="Times New Roman" panose="02020603050405020304" pitchFamily="18" charset="0"/>
              </a:rPr>
              <a:t>turbineren</a:t>
            </a:r>
            <a:r>
              <a:rPr lang="nl-BE" sz="2000" dirty="0">
                <a:solidFill>
                  <a:srgbClr val="0070C0"/>
                </a:solidFill>
                <a:effectLst/>
                <a:latin typeface="Calibri" panose="020F0502020204030204" pitchFamily="34" charset="0"/>
                <a:ea typeface="Times New Roman" panose="02020603050405020304" pitchFamily="18" charset="0"/>
              </a:rPr>
              <a:t> bij wateroverschot: groene energie  </a:t>
            </a:r>
          </a:p>
          <a:p>
            <a:pPr marL="285750" lvl="0" indent="-285750">
              <a:buFont typeface="Wingdings" panose="05000000000000000000" pitchFamily="2" charset="2"/>
              <a:buChar char="à"/>
            </a:pPr>
            <a:endParaRPr lang="nl-BE" sz="2000" dirty="0">
              <a:solidFill>
                <a:srgbClr val="0070C0"/>
              </a:solidFill>
              <a:effectLst/>
              <a:latin typeface="Calibri" panose="020F0502020204030204" pitchFamily="34" charset="0"/>
              <a:ea typeface="Times New Roman" panose="02020603050405020304" pitchFamily="18" charset="0"/>
            </a:endParaRPr>
          </a:p>
          <a:p>
            <a:pPr lvl="0"/>
            <a:r>
              <a:rPr lang="nl-BE" sz="2000" dirty="0">
                <a:solidFill>
                  <a:srgbClr val="0070C0"/>
                </a:solidFill>
                <a:effectLst/>
                <a:latin typeface="Calibri" panose="020F0502020204030204" pitchFamily="34" charset="0"/>
                <a:ea typeface="Times New Roman" panose="02020603050405020304" pitchFamily="18" charset="0"/>
              </a:rPr>
              <a:t> </a:t>
            </a:r>
          </a:p>
          <a:p>
            <a:pPr lvl="0"/>
            <a:r>
              <a:rPr lang="nl-BE" sz="2000" dirty="0">
                <a:solidFill>
                  <a:srgbClr val="0070C0"/>
                </a:solidFill>
                <a:latin typeface="Calibri" panose="020F0502020204030204" pitchFamily="34" charset="0"/>
                <a:ea typeface="Times New Roman" panose="02020603050405020304" pitchFamily="18" charset="0"/>
              </a:rPr>
              <a:t>Status: </a:t>
            </a:r>
          </a:p>
          <a:p>
            <a:pPr marL="285750" lvl="0" indent="-285750">
              <a:buFontTx/>
              <a:buChar char="-"/>
            </a:pPr>
            <a:r>
              <a:rPr lang="nl-BE" sz="2000" dirty="0">
                <a:solidFill>
                  <a:srgbClr val="0070C0"/>
                </a:solidFill>
                <a:effectLst/>
                <a:latin typeface="Calibri" panose="020F0502020204030204" pitchFamily="34" charset="0"/>
                <a:ea typeface="Times New Roman" panose="02020603050405020304" pitchFamily="18" charset="0"/>
              </a:rPr>
              <a:t>Olen – Ham - Hasselt: operationeel</a:t>
            </a:r>
          </a:p>
          <a:p>
            <a:pPr marL="285750" lvl="0" indent="-285750">
              <a:buFontTx/>
              <a:buChar char="-"/>
            </a:pPr>
            <a:r>
              <a:rPr lang="nl-BE" sz="2000" dirty="0">
                <a:solidFill>
                  <a:srgbClr val="0070C0"/>
                </a:solidFill>
                <a:latin typeface="Calibri" panose="020F0502020204030204" pitchFamily="34" charset="0"/>
                <a:ea typeface="Calibri" panose="020F0502020204030204" pitchFamily="34" charset="0"/>
              </a:rPr>
              <a:t>Diepenbeek: testen juni </a:t>
            </a:r>
            <a:endParaRPr lang="nl-BE" sz="2000" dirty="0">
              <a:latin typeface="Calibri" panose="020F0502020204030204" pitchFamily="34" charset="0"/>
              <a:ea typeface="Calibri" panose="020F0502020204030204" pitchFamily="34" charset="0"/>
            </a:endParaRPr>
          </a:p>
          <a:p>
            <a:pPr marL="285750" lvl="0" indent="-285750">
              <a:buFontTx/>
              <a:buChar char="-"/>
            </a:pPr>
            <a:r>
              <a:rPr lang="nl-BE" sz="2000" dirty="0">
                <a:solidFill>
                  <a:srgbClr val="0070C0"/>
                </a:solidFill>
                <a:effectLst/>
                <a:latin typeface="Calibri" panose="020F0502020204030204" pitchFamily="34" charset="0"/>
                <a:ea typeface="Times New Roman" panose="02020603050405020304" pitchFamily="18" charset="0"/>
              </a:rPr>
              <a:t>Genk: aanvang 2023 </a:t>
            </a:r>
          </a:p>
          <a:p>
            <a:pPr marL="285750" lvl="0" indent="-285750">
              <a:buFontTx/>
              <a:buChar char="-"/>
            </a:pPr>
            <a:r>
              <a:rPr lang="nl-BE" sz="2000" dirty="0">
                <a:solidFill>
                  <a:srgbClr val="0070C0"/>
                </a:solidFill>
                <a:effectLst/>
                <a:latin typeface="Calibri" panose="020F0502020204030204" pitchFamily="34" charset="0"/>
                <a:ea typeface="Times New Roman" panose="02020603050405020304" pitchFamily="18" charset="0"/>
              </a:rPr>
              <a:t>Wijnegem : 2024-2025</a:t>
            </a:r>
          </a:p>
          <a:p>
            <a:pPr lvl="0"/>
            <a:endParaRPr lang="nl-BE" sz="2000" dirty="0"/>
          </a:p>
        </p:txBody>
      </p:sp>
    </p:spTree>
    <p:extLst>
      <p:ext uri="{BB962C8B-B14F-4D97-AF65-F5344CB8AC3E}">
        <p14:creationId xmlns:p14="http://schemas.microsoft.com/office/powerpoint/2010/main" val="27809702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10BA9F5E-DAD1-4977-B812-7E9CF4479E33}"/>
              </a:ext>
            </a:extLst>
          </p:cNvPr>
          <p:cNvSpPr txBox="1"/>
          <p:nvPr/>
        </p:nvSpPr>
        <p:spPr>
          <a:xfrm>
            <a:off x="1157520" y="5741759"/>
            <a:ext cx="6397522" cy="769441"/>
          </a:xfrm>
          <a:prstGeom prst="rect">
            <a:avLst/>
          </a:prstGeom>
          <a:noFill/>
        </p:spPr>
        <p:txBody>
          <a:bodyPr wrap="square" rtlCol="0">
            <a:spAutoFit/>
          </a:bodyPr>
          <a:lstStyle/>
          <a:p>
            <a:pPr marL="576000" lvl="2" indent="0" algn="ctr">
              <a:buClr>
                <a:srgbClr val="0071B9"/>
              </a:buClr>
              <a:buNone/>
            </a:pPr>
            <a:r>
              <a:rPr lang="nl-BE" sz="4400" b="1" dirty="0">
                <a:solidFill>
                  <a:srgbClr val="0062A9"/>
                </a:solidFill>
              </a:rPr>
              <a:t>Smart </a:t>
            </a:r>
            <a:r>
              <a:rPr lang="nl-BE" sz="4400" b="1" dirty="0" err="1">
                <a:solidFill>
                  <a:srgbClr val="0062A9"/>
                </a:solidFill>
              </a:rPr>
              <a:t>Shipping</a:t>
            </a:r>
            <a:endParaRPr lang="nl-BE" sz="2000" b="1" dirty="0">
              <a:solidFill>
                <a:srgbClr val="0062A9"/>
              </a:solidFill>
            </a:endParaRPr>
          </a:p>
        </p:txBody>
      </p:sp>
      <p:sp>
        <p:nvSpPr>
          <p:cNvPr id="10" name="Rechthoek 9">
            <a:extLst>
              <a:ext uri="{FF2B5EF4-FFF2-40B4-BE49-F238E27FC236}">
                <a16:creationId xmlns:a16="http://schemas.microsoft.com/office/drawing/2014/main" id="{0E260629-B1D1-4B8C-8E51-D54DBB4B66CC}"/>
              </a:ext>
            </a:extLst>
          </p:cNvPr>
          <p:cNvSpPr/>
          <p:nvPr/>
        </p:nvSpPr>
        <p:spPr>
          <a:xfrm>
            <a:off x="0" y="0"/>
            <a:ext cx="341022" cy="6858000"/>
          </a:xfrm>
          <a:prstGeom prst="rect">
            <a:avLst/>
          </a:prstGeom>
          <a:solidFill>
            <a:srgbClr val="007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nl-BE" sz="1350">
              <a:solidFill>
                <a:prstClr val="white"/>
              </a:solidFill>
              <a:latin typeface="Calibri"/>
            </a:endParaRPr>
          </a:p>
        </p:txBody>
      </p:sp>
      <p:pic>
        <p:nvPicPr>
          <p:cNvPr id="4" name="Afbeelding 3" descr="Afbeelding met tekst, water, boot, teken&#10;&#10;Automatisch gegenereerde beschrijving">
            <a:extLst>
              <a:ext uri="{FF2B5EF4-FFF2-40B4-BE49-F238E27FC236}">
                <a16:creationId xmlns:a16="http://schemas.microsoft.com/office/drawing/2014/main" id="{2E034F43-420F-46B4-A890-6C71FE54336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2699"/>
          <a:stretch/>
        </p:blipFill>
        <p:spPr>
          <a:xfrm>
            <a:off x="341022" y="0"/>
            <a:ext cx="8802978" cy="5445224"/>
          </a:xfrm>
          <a:prstGeom prst="rect">
            <a:avLst/>
          </a:prstGeom>
        </p:spPr>
      </p:pic>
      <p:pic>
        <p:nvPicPr>
          <p:cNvPr id="5" name="Picture 2" descr="Afbeeldingsresultaat voor visuris">
            <a:hlinkClick r:id="rId4"/>
            <a:extLst>
              <a:ext uri="{FF2B5EF4-FFF2-40B4-BE49-F238E27FC236}">
                <a16:creationId xmlns:a16="http://schemas.microsoft.com/office/drawing/2014/main" id="{C15FC1C1-546A-4462-A5A6-94C173BFFFB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79319" y="5741759"/>
            <a:ext cx="2264681" cy="1105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45096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3" y="2798005"/>
            <a:ext cx="8241741" cy="1521593"/>
          </a:xfrm>
          <a:ln>
            <a:noFill/>
          </a:ln>
        </p:spPr>
        <p:txBody>
          <a:bodyPr>
            <a:noAutofit/>
          </a:bodyPr>
          <a:lstStyle/>
          <a:p>
            <a:pPr algn="l"/>
            <a:br>
              <a:rPr lang="nl-BE" sz="2400" dirty="0"/>
            </a:br>
            <a:r>
              <a:rPr lang="nl-BE" sz="2000" dirty="0"/>
              <a:t>Scheepvaartmanagement - dienstverlening</a:t>
            </a:r>
            <a:br>
              <a:rPr lang="nl-BE" sz="2000" dirty="0"/>
            </a:br>
            <a:br>
              <a:rPr lang="nl-BE" sz="2000" dirty="0"/>
            </a:br>
            <a:r>
              <a:rPr lang="nl-BE" sz="2000" dirty="0"/>
              <a:t>- Uitbreiding bedieningstijden sluizen en bruggen</a:t>
            </a:r>
            <a:br>
              <a:rPr lang="nl-BE" sz="2000" dirty="0"/>
            </a:br>
            <a:r>
              <a:rPr lang="nl-BE" sz="2000" dirty="0"/>
              <a:t>- River Information Services</a:t>
            </a:r>
            <a:br>
              <a:rPr lang="nl-BE" sz="2000" dirty="0"/>
            </a:br>
            <a:r>
              <a:rPr lang="nl-BE" sz="2000" dirty="0"/>
              <a:t>- Afstandsbediening sluizen/bruggen </a:t>
            </a:r>
            <a:br>
              <a:rPr lang="nl-BE" sz="2400" dirty="0"/>
            </a:br>
            <a:br>
              <a:rPr lang="nl-BE" sz="2400" dirty="0"/>
            </a:br>
            <a:br>
              <a:rPr lang="nl-BE" sz="1800" dirty="0"/>
            </a:br>
            <a:endParaRPr lang="nl-BE" sz="1800" dirty="0"/>
          </a:p>
        </p:txBody>
      </p:sp>
      <p:pic>
        <p:nvPicPr>
          <p:cNvPr id="6" name="Afbeelding 5"/>
          <p:cNvPicPr>
            <a:picLocks noChangeAspect="1"/>
          </p:cNvPicPr>
          <p:nvPr/>
        </p:nvPicPr>
        <p:blipFill rotWithShape="1">
          <a:blip r:embed="rId3" cstate="print">
            <a:extLst>
              <a:ext uri="{28A0092B-C50C-407E-A947-70E740481C1C}">
                <a14:useLocalDpi xmlns:a14="http://schemas.microsoft.com/office/drawing/2010/main" val="0"/>
              </a:ext>
            </a:extLst>
          </a:blip>
          <a:srcRect r="18699" b="43377"/>
          <a:stretch/>
        </p:blipFill>
        <p:spPr>
          <a:xfrm>
            <a:off x="3744416" y="404664"/>
            <a:ext cx="5220072" cy="1995401"/>
          </a:xfrm>
          <a:prstGeom prst="rect">
            <a:avLst/>
          </a:prstGeom>
        </p:spPr>
      </p:pic>
      <p:pic>
        <p:nvPicPr>
          <p:cNvPr id="6146" name="Picture 2" descr="Afbeeldingsresultaat voor waterwegen zemst afstandsbedieni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404664"/>
            <a:ext cx="3499765" cy="18002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fbeeldingsresultaat voor visuris">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25151" y="4806884"/>
            <a:ext cx="3539337" cy="17281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fbeeldingsresultaat voor visuris">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69816" y="4514800"/>
            <a:ext cx="2949200" cy="2210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19890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
            <a:extLst>
              <a:ext uri="{FF2B5EF4-FFF2-40B4-BE49-F238E27FC236}">
                <a16:creationId xmlns:a16="http://schemas.microsoft.com/office/drawing/2014/main" id="{9EF1E97C-C73F-4010-87B9-FD2DB9CB56EE}"/>
              </a:ext>
            </a:extLst>
          </p:cNvPr>
          <p:cNvSpPr txBox="1">
            <a:spLocks/>
          </p:cNvSpPr>
          <p:nvPr/>
        </p:nvSpPr>
        <p:spPr>
          <a:xfrm>
            <a:off x="6030162" y="4617130"/>
            <a:ext cx="2916324" cy="810092"/>
          </a:xfrm>
          <a:prstGeom prst="rect">
            <a:avLst/>
          </a:prstGeom>
        </p:spPr>
        <p:txBody>
          <a:bodyPr vert="horz" lIns="68580" tIns="34290" rIns="68580" bIns="34290" rtlCol="0" anchor="t">
            <a:noAutofit/>
          </a:bodyPr>
          <a:lstStyle>
            <a:lvl1pPr algn="ctr" defTabSz="914400" rtl="0" eaLnBrk="1" latinLnBrk="0" hangingPunct="1">
              <a:spcBef>
                <a:spcPct val="0"/>
              </a:spcBef>
              <a:buNone/>
              <a:defRPr sz="4400" b="1" kern="1200">
                <a:solidFill>
                  <a:srgbClr val="0071B9"/>
                </a:solidFill>
                <a:latin typeface="+mj-lt"/>
                <a:ea typeface="+mj-ea"/>
                <a:cs typeface="+mj-cs"/>
              </a:defRPr>
            </a:lvl1pPr>
          </a:lstStyle>
          <a:p>
            <a:pPr marL="432000" lvl="2" algn="ctr" defTabSz="685800">
              <a:buClr>
                <a:srgbClr val="0071B9"/>
              </a:buClr>
            </a:pPr>
            <a:endParaRPr lang="nl-BE" sz="1500" kern="0" dirty="0">
              <a:solidFill>
                <a:srgbClr val="0071B9"/>
              </a:solidFill>
              <a:latin typeface="Calibri"/>
            </a:endParaRPr>
          </a:p>
        </p:txBody>
      </p:sp>
      <p:sp>
        <p:nvSpPr>
          <p:cNvPr id="17" name="Titel 1">
            <a:extLst>
              <a:ext uri="{FF2B5EF4-FFF2-40B4-BE49-F238E27FC236}">
                <a16:creationId xmlns:a16="http://schemas.microsoft.com/office/drawing/2014/main" id="{36749584-9A0B-4A26-A18E-588893A04D5E}"/>
              </a:ext>
            </a:extLst>
          </p:cNvPr>
          <p:cNvSpPr txBox="1">
            <a:spLocks/>
          </p:cNvSpPr>
          <p:nvPr/>
        </p:nvSpPr>
        <p:spPr>
          <a:xfrm>
            <a:off x="535577" y="4707198"/>
            <a:ext cx="8229195" cy="1139343"/>
          </a:xfrm>
          <a:prstGeom prst="rect">
            <a:avLst/>
          </a:prstGeom>
        </p:spPr>
        <p:txBody>
          <a:bodyPr vert="horz" lIns="68580" tIns="34290" rIns="68580" bIns="34290" rtlCol="0" anchor="t">
            <a:noAutofit/>
          </a:bodyPr>
          <a:lstStyle>
            <a:lvl1pPr algn="ctr" defTabSz="914400" rtl="0" eaLnBrk="1" latinLnBrk="0" hangingPunct="1">
              <a:spcBef>
                <a:spcPct val="0"/>
              </a:spcBef>
              <a:buNone/>
              <a:defRPr sz="4400" b="1" kern="1200">
                <a:solidFill>
                  <a:srgbClr val="0071B9"/>
                </a:solidFill>
                <a:latin typeface="+mj-lt"/>
                <a:ea typeface="+mj-ea"/>
                <a:cs typeface="+mj-cs"/>
              </a:defRPr>
            </a:lvl1pPr>
          </a:lstStyle>
          <a:p>
            <a:pPr marL="432000" lvl="2" algn="ctr" defTabSz="685800">
              <a:buClr>
                <a:srgbClr val="0071B9"/>
              </a:buClr>
            </a:pPr>
            <a:endParaRPr lang="nl-BE" sz="2000" kern="0" dirty="0">
              <a:solidFill>
                <a:srgbClr val="0071B9"/>
              </a:solidFill>
              <a:latin typeface="Calibri"/>
            </a:endParaRPr>
          </a:p>
        </p:txBody>
      </p:sp>
      <p:pic>
        <p:nvPicPr>
          <p:cNvPr id="10242" name="Picture 2">
            <a:extLst>
              <a:ext uri="{FF2B5EF4-FFF2-40B4-BE49-F238E27FC236}">
                <a16:creationId xmlns:a16="http://schemas.microsoft.com/office/drawing/2014/main" id="{216B5873-503C-45AB-BA1D-18522DB87101}"/>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r="2612"/>
          <a:stretch/>
        </p:blipFill>
        <p:spPr bwMode="auto">
          <a:xfrm>
            <a:off x="1532560" y="990127"/>
            <a:ext cx="6235227" cy="3860365"/>
          </a:xfrm>
          <a:prstGeom prst="rect">
            <a:avLst/>
          </a:prstGeom>
          <a:noFill/>
          <a:extLst>
            <a:ext uri="{909E8E84-426E-40DD-AFC4-6F175D3DCCD1}">
              <a14:hiddenFill xmlns:a14="http://schemas.microsoft.com/office/drawing/2010/main">
                <a:solidFill>
                  <a:srgbClr val="FFFFFF"/>
                </a:solidFill>
              </a14:hiddenFill>
            </a:ext>
          </a:extLst>
        </p:spPr>
      </p:pic>
      <p:sp>
        <p:nvSpPr>
          <p:cNvPr id="15" name="Tekstvak 14">
            <a:extLst>
              <a:ext uri="{FF2B5EF4-FFF2-40B4-BE49-F238E27FC236}">
                <a16:creationId xmlns:a16="http://schemas.microsoft.com/office/drawing/2014/main" id="{8054A55F-2F4F-40E2-A884-2DD6A83B0337}"/>
              </a:ext>
            </a:extLst>
          </p:cNvPr>
          <p:cNvSpPr txBox="1"/>
          <p:nvPr/>
        </p:nvSpPr>
        <p:spPr>
          <a:xfrm>
            <a:off x="341022" y="327083"/>
            <a:ext cx="8802978" cy="1046440"/>
          </a:xfrm>
          <a:prstGeom prst="rect">
            <a:avLst/>
          </a:prstGeom>
          <a:noFill/>
        </p:spPr>
        <p:txBody>
          <a:bodyPr wrap="square" rtlCol="0">
            <a:spAutoFit/>
          </a:bodyPr>
          <a:lstStyle/>
          <a:p>
            <a:pPr marL="576000" lvl="2" indent="0">
              <a:buClr>
                <a:srgbClr val="0071B9"/>
              </a:buClr>
              <a:buNone/>
            </a:pPr>
            <a:r>
              <a:rPr lang="nl-BE" sz="2800" b="1" dirty="0">
                <a:solidFill>
                  <a:srgbClr val="0062A9"/>
                </a:solidFill>
              </a:rPr>
              <a:t>Uitrol afstandsbediening kunstwerken </a:t>
            </a:r>
            <a:r>
              <a:rPr lang="nl-BE" sz="2800" b="1" dirty="0">
                <a:solidFill>
                  <a:srgbClr val="0062A9"/>
                </a:solidFill>
                <a:sym typeface="Symbol" panose="05050102010706020507" pitchFamily="18" charset="2"/>
              </a:rPr>
              <a:t> </a:t>
            </a:r>
            <a:r>
              <a:rPr lang="nl-BE" sz="2800" b="1" dirty="0">
                <a:solidFill>
                  <a:srgbClr val="0062A9"/>
                </a:solidFill>
              </a:rPr>
              <a:t>2032</a:t>
            </a:r>
            <a:br>
              <a:rPr lang="nl-BE" sz="3400" b="1" dirty="0">
                <a:solidFill>
                  <a:srgbClr val="0062A9"/>
                </a:solidFill>
              </a:rPr>
            </a:br>
            <a:endParaRPr lang="nl-BE" sz="3400" b="1" dirty="0">
              <a:solidFill>
                <a:srgbClr val="0062A9"/>
              </a:solidFill>
            </a:endParaRPr>
          </a:p>
        </p:txBody>
      </p:sp>
      <p:sp>
        <p:nvSpPr>
          <p:cNvPr id="18" name="Rechthoek 17">
            <a:extLst>
              <a:ext uri="{FF2B5EF4-FFF2-40B4-BE49-F238E27FC236}">
                <a16:creationId xmlns:a16="http://schemas.microsoft.com/office/drawing/2014/main" id="{89DEE5DD-4CCC-4619-9056-61292B02C2CE}"/>
              </a:ext>
            </a:extLst>
          </p:cNvPr>
          <p:cNvSpPr/>
          <p:nvPr/>
        </p:nvSpPr>
        <p:spPr>
          <a:xfrm>
            <a:off x="0" y="0"/>
            <a:ext cx="341022" cy="6858000"/>
          </a:xfrm>
          <a:prstGeom prst="rect">
            <a:avLst/>
          </a:prstGeom>
          <a:solidFill>
            <a:srgbClr val="007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nl-BE" sz="1350">
              <a:solidFill>
                <a:prstClr val="white"/>
              </a:solidFill>
              <a:latin typeface="Calibri"/>
            </a:endParaRPr>
          </a:p>
        </p:txBody>
      </p:sp>
      <p:pic>
        <p:nvPicPr>
          <p:cNvPr id="9" name="Picture 2" descr="Afbeeldingsresultaat voor waterwegen zemst afstandsbediening">
            <a:hlinkClick r:id="rId4"/>
            <a:extLst>
              <a:ext uri="{FF2B5EF4-FFF2-40B4-BE49-F238E27FC236}">
                <a16:creationId xmlns:a16="http://schemas.microsoft.com/office/drawing/2014/main" id="{C305B70D-5EE5-4456-98AA-D693B78CFE7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372324" y="4933302"/>
            <a:ext cx="3771676" cy="1940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17967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6DB732-8CE1-470A-BD29-FBB2FD485BF2}"/>
              </a:ext>
            </a:extLst>
          </p:cNvPr>
          <p:cNvSpPr>
            <a:spLocks noGrp="1"/>
          </p:cNvSpPr>
          <p:nvPr>
            <p:ph type="title"/>
          </p:nvPr>
        </p:nvSpPr>
        <p:spPr/>
        <p:txBody>
          <a:bodyPr>
            <a:normAutofit/>
          </a:bodyPr>
          <a:lstStyle/>
          <a:p>
            <a:r>
              <a:rPr lang="nl-BE" sz="2800" dirty="0"/>
              <a:t>Marketing &amp; sales</a:t>
            </a:r>
          </a:p>
        </p:txBody>
      </p:sp>
      <p:sp>
        <p:nvSpPr>
          <p:cNvPr id="4" name="Tekstvak 3">
            <a:extLst>
              <a:ext uri="{FF2B5EF4-FFF2-40B4-BE49-F238E27FC236}">
                <a16:creationId xmlns:a16="http://schemas.microsoft.com/office/drawing/2014/main" id="{25B309B5-DA5C-4CE0-85A2-C344AE243C9A}"/>
              </a:ext>
            </a:extLst>
          </p:cNvPr>
          <p:cNvSpPr txBox="1"/>
          <p:nvPr/>
        </p:nvSpPr>
        <p:spPr>
          <a:xfrm>
            <a:off x="694876" y="1284037"/>
            <a:ext cx="8269241" cy="4431983"/>
          </a:xfrm>
          <a:prstGeom prst="rect">
            <a:avLst/>
          </a:prstGeom>
          <a:solidFill>
            <a:schemeClr val="bg1"/>
          </a:solidFill>
          <a:ln>
            <a:noFill/>
          </a:ln>
        </p:spPr>
        <p:txBody>
          <a:bodyPr wrap="square" rtlCol="0">
            <a:spAutoFit/>
          </a:bodyPr>
          <a:lstStyle/>
          <a:p>
            <a:pPr marL="342900" indent="-342900">
              <a:buFont typeface="Arial" panose="020B0604020202020204" pitchFamily="34" charset="0"/>
              <a:buChar char="•"/>
            </a:pPr>
            <a:r>
              <a:rPr lang="nl-BE" sz="2400" dirty="0">
                <a:solidFill>
                  <a:srgbClr val="0071B9"/>
                </a:solidFill>
              </a:rPr>
              <a:t>publiek private samenwerking aanleg overslaginfrastructuur</a:t>
            </a:r>
            <a:br>
              <a:rPr lang="nl-BE" sz="2400" dirty="0">
                <a:solidFill>
                  <a:srgbClr val="0071B9"/>
                </a:solidFill>
              </a:rPr>
            </a:br>
            <a:endParaRPr lang="nl-BE" sz="2400" dirty="0">
              <a:solidFill>
                <a:srgbClr val="0071B9"/>
              </a:solidFill>
            </a:endParaRPr>
          </a:p>
          <a:p>
            <a:pPr marL="342900" indent="-342900">
              <a:buFont typeface="Arial" panose="020B0604020202020204" pitchFamily="34" charset="0"/>
              <a:buChar char="•"/>
            </a:pPr>
            <a:r>
              <a:rPr lang="nl-BE" sz="2400" dirty="0">
                <a:solidFill>
                  <a:srgbClr val="0071B9"/>
                </a:solidFill>
              </a:rPr>
              <a:t>aanbod watergebonden bedrijventerreinen: </a:t>
            </a:r>
            <a:br>
              <a:rPr lang="nl-BE" sz="2400" dirty="0">
                <a:solidFill>
                  <a:srgbClr val="0071B9"/>
                </a:solidFill>
              </a:rPr>
            </a:br>
            <a:r>
              <a:rPr lang="nl-BE" sz="2400" dirty="0">
                <a:solidFill>
                  <a:srgbClr val="0071B9"/>
                </a:solidFill>
              </a:rPr>
              <a:t>verwerving, ontwikkeling, zakelijke rechten</a:t>
            </a:r>
            <a:br>
              <a:rPr lang="nl-BE" sz="2400" dirty="0">
                <a:solidFill>
                  <a:srgbClr val="0071B9"/>
                </a:solidFill>
              </a:rPr>
            </a:br>
            <a:endParaRPr lang="nl-BE" sz="2400" dirty="0">
              <a:solidFill>
                <a:srgbClr val="0071B9"/>
              </a:solidFill>
            </a:endParaRPr>
          </a:p>
          <a:p>
            <a:pPr marL="342900" indent="-342900">
              <a:buFont typeface="Arial" panose="020B0604020202020204" pitchFamily="34" charset="0"/>
              <a:buChar char="•"/>
            </a:pPr>
            <a:r>
              <a:rPr lang="nl-BE" sz="2400" dirty="0">
                <a:solidFill>
                  <a:srgbClr val="0071B9"/>
                </a:solidFill>
              </a:rPr>
              <a:t>aanbod markprospectoren en accountmanagers</a:t>
            </a:r>
            <a:br>
              <a:rPr lang="nl-BE" sz="2400" dirty="0">
                <a:solidFill>
                  <a:srgbClr val="0071B9"/>
                </a:solidFill>
              </a:rPr>
            </a:br>
            <a:endParaRPr lang="nl-BE" sz="2400" dirty="0">
              <a:solidFill>
                <a:srgbClr val="0071B9"/>
              </a:solidFill>
            </a:endParaRPr>
          </a:p>
          <a:p>
            <a:pPr marL="342900" indent="-342900">
              <a:buFont typeface="Arial" panose="020B0604020202020204" pitchFamily="34" charset="0"/>
              <a:buChar char="•"/>
            </a:pPr>
            <a:r>
              <a:rPr lang="nl-BE" sz="2400" dirty="0">
                <a:solidFill>
                  <a:srgbClr val="0071B9"/>
                </a:solidFill>
              </a:rPr>
              <a:t>faciliteren van ondernemen op en langs het water</a:t>
            </a:r>
          </a:p>
          <a:p>
            <a:pPr marL="800100" lvl="1" indent="-342900">
              <a:buFont typeface="Courier New" panose="02070309020205020404" pitchFamily="49" charset="0"/>
              <a:buChar char="o"/>
            </a:pPr>
            <a:r>
              <a:rPr lang="nl-BE" dirty="0">
                <a:solidFill>
                  <a:srgbClr val="0071B9"/>
                </a:solidFill>
              </a:rPr>
              <a:t>faciliteren en (tijdelijke) steun in </a:t>
            </a:r>
            <a:r>
              <a:rPr lang="nl-BE" dirty="0" err="1">
                <a:solidFill>
                  <a:srgbClr val="0071B9"/>
                </a:solidFill>
              </a:rPr>
              <a:t>modal</a:t>
            </a:r>
            <a:r>
              <a:rPr lang="nl-BE" dirty="0">
                <a:solidFill>
                  <a:srgbClr val="0071B9"/>
                </a:solidFill>
              </a:rPr>
              <a:t> shift nieuwe vervoersniches</a:t>
            </a:r>
          </a:p>
          <a:p>
            <a:pPr marL="800100" lvl="1" indent="-342900">
              <a:buFont typeface="Courier New" panose="02070309020205020404" pitchFamily="49" charset="0"/>
              <a:buChar char="o"/>
            </a:pPr>
            <a:r>
              <a:rPr lang="nl-BE" dirty="0">
                <a:solidFill>
                  <a:srgbClr val="0071B9"/>
                </a:solidFill>
              </a:rPr>
              <a:t>innovatieve vervoers- en overslagconcepten : stedelijke distributie, palletvervoer</a:t>
            </a:r>
          </a:p>
          <a:p>
            <a:pPr marL="800100" lvl="1" indent="-342900">
              <a:buFont typeface="Courier New" panose="02070309020205020404" pitchFamily="49" charset="0"/>
              <a:buChar char="o"/>
            </a:pPr>
            <a:r>
              <a:rPr lang="nl-BE" dirty="0">
                <a:solidFill>
                  <a:srgbClr val="0071B9"/>
                </a:solidFill>
              </a:rPr>
              <a:t>faciliteren onbemand/autonoom varen</a:t>
            </a:r>
          </a:p>
          <a:p>
            <a:pPr marL="800100" lvl="1" indent="-342900">
              <a:buFont typeface="Courier New" panose="02070309020205020404" pitchFamily="49" charset="0"/>
              <a:buChar char="o"/>
            </a:pPr>
            <a:r>
              <a:rPr lang="nl-BE" dirty="0">
                <a:solidFill>
                  <a:srgbClr val="0071B9"/>
                </a:solidFill>
              </a:rPr>
              <a:t>vrijwaren transportfunctie kleine waterwegen</a:t>
            </a:r>
          </a:p>
        </p:txBody>
      </p:sp>
    </p:spTree>
    <p:extLst>
      <p:ext uri="{BB962C8B-B14F-4D97-AF65-F5344CB8AC3E}">
        <p14:creationId xmlns:p14="http://schemas.microsoft.com/office/powerpoint/2010/main" val="22552487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41CFC3FF-8762-477F-8693-7B10D33051CA}"/>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480828" y="1334133"/>
            <a:ext cx="6480720" cy="3150626"/>
          </a:xfrm>
          <a:prstGeom prst="rect">
            <a:avLst/>
          </a:prstGeom>
        </p:spPr>
      </p:pic>
      <p:sp>
        <p:nvSpPr>
          <p:cNvPr id="5" name="Titel 1">
            <a:extLst>
              <a:ext uri="{FF2B5EF4-FFF2-40B4-BE49-F238E27FC236}">
                <a16:creationId xmlns:a16="http://schemas.microsoft.com/office/drawing/2014/main" id="{58A8E00A-FDC3-4C43-8CEB-66F1DB56E5E1}"/>
              </a:ext>
            </a:extLst>
          </p:cNvPr>
          <p:cNvSpPr>
            <a:spLocks noGrp="1"/>
          </p:cNvSpPr>
          <p:nvPr>
            <p:ph type="title"/>
          </p:nvPr>
        </p:nvSpPr>
        <p:spPr>
          <a:xfrm>
            <a:off x="755576" y="274638"/>
            <a:ext cx="7931224" cy="1143000"/>
          </a:xfrm>
        </p:spPr>
        <p:txBody>
          <a:bodyPr>
            <a:normAutofit/>
          </a:bodyPr>
          <a:lstStyle/>
          <a:p>
            <a:r>
              <a:rPr lang="nl-BE" sz="2800" dirty="0"/>
              <a:t>PPS-regeling bouw Kaaimuren</a:t>
            </a:r>
          </a:p>
        </p:txBody>
      </p:sp>
      <p:sp>
        <p:nvSpPr>
          <p:cNvPr id="8" name="Rechthoek 7">
            <a:extLst>
              <a:ext uri="{FF2B5EF4-FFF2-40B4-BE49-F238E27FC236}">
                <a16:creationId xmlns:a16="http://schemas.microsoft.com/office/drawing/2014/main" id="{E05B629F-4CF6-4112-B30B-6409223C5C95}"/>
              </a:ext>
            </a:extLst>
          </p:cNvPr>
          <p:cNvSpPr/>
          <p:nvPr/>
        </p:nvSpPr>
        <p:spPr>
          <a:xfrm>
            <a:off x="0" y="0"/>
            <a:ext cx="341022" cy="6858000"/>
          </a:xfrm>
          <a:prstGeom prst="rect">
            <a:avLst/>
          </a:prstGeom>
          <a:solidFill>
            <a:srgbClr val="007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nl-BE" sz="1350">
              <a:solidFill>
                <a:prstClr val="white"/>
              </a:solidFill>
              <a:latin typeface="Calibri"/>
            </a:endParaRPr>
          </a:p>
        </p:txBody>
      </p:sp>
      <p:sp>
        <p:nvSpPr>
          <p:cNvPr id="6" name="Tekstvak 5"/>
          <p:cNvSpPr txBox="1"/>
          <p:nvPr/>
        </p:nvSpPr>
        <p:spPr>
          <a:xfrm>
            <a:off x="3214194" y="4600537"/>
            <a:ext cx="5472606" cy="1569660"/>
          </a:xfrm>
          <a:prstGeom prst="rect">
            <a:avLst/>
          </a:prstGeom>
          <a:solidFill>
            <a:schemeClr val="bg1"/>
          </a:solidFill>
          <a:ln>
            <a:solidFill>
              <a:srgbClr val="0071B9"/>
            </a:solidFill>
          </a:ln>
        </p:spPr>
        <p:txBody>
          <a:bodyPr wrap="square" rtlCol="0">
            <a:spAutoFit/>
          </a:bodyPr>
          <a:lstStyle/>
          <a:p>
            <a:pPr algn="ctr"/>
            <a:r>
              <a:rPr lang="nl-BE" sz="2400" b="1" dirty="0">
                <a:solidFill>
                  <a:srgbClr val="0071B9"/>
                </a:solidFill>
              </a:rPr>
              <a:t>PPS bouw kaaimuren (1998 - …)</a:t>
            </a:r>
          </a:p>
          <a:p>
            <a:pPr algn="ctr"/>
            <a:r>
              <a:rPr lang="nl-BE" dirty="0">
                <a:solidFill>
                  <a:srgbClr val="0071B9"/>
                </a:solidFill>
              </a:rPr>
              <a:t>112 projecten</a:t>
            </a:r>
          </a:p>
          <a:p>
            <a:pPr algn="ctr"/>
            <a:r>
              <a:rPr lang="nl-BE" dirty="0">
                <a:solidFill>
                  <a:srgbClr val="0071B9"/>
                </a:solidFill>
              </a:rPr>
              <a:t>alle types waterweg - alle types goederen</a:t>
            </a:r>
          </a:p>
          <a:p>
            <a:pPr algn="ctr"/>
            <a:r>
              <a:rPr lang="nl-BE" dirty="0">
                <a:solidFill>
                  <a:srgbClr val="0071B9"/>
                </a:solidFill>
              </a:rPr>
              <a:t>investering: 80% DVW - 20% privaat</a:t>
            </a:r>
          </a:p>
          <a:p>
            <a:pPr algn="ctr"/>
            <a:r>
              <a:rPr lang="nl-BE" dirty="0">
                <a:solidFill>
                  <a:srgbClr val="0071B9"/>
                </a:solidFill>
              </a:rPr>
              <a:t>&gt; 10 miljoen vermeden vrachtritten</a:t>
            </a:r>
          </a:p>
        </p:txBody>
      </p:sp>
    </p:spTree>
    <p:extLst>
      <p:ext uri="{BB962C8B-B14F-4D97-AF65-F5344CB8AC3E}">
        <p14:creationId xmlns:p14="http://schemas.microsoft.com/office/powerpoint/2010/main" val="15726073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A5EEB48-1C6E-4258-914C-7A2565BA7A2B}"/>
              </a:ext>
            </a:extLst>
          </p:cNvPr>
          <p:cNvSpPr/>
          <p:nvPr/>
        </p:nvSpPr>
        <p:spPr>
          <a:xfrm>
            <a:off x="0" y="0"/>
            <a:ext cx="341022" cy="6858000"/>
          </a:xfrm>
          <a:prstGeom prst="rect">
            <a:avLst/>
          </a:prstGeom>
          <a:solidFill>
            <a:srgbClr val="007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nl-BE" sz="1350">
              <a:solidFill>
                <a:prstClr val="white"/>
              </a:solidFill>
              <a:latin typeface="Calibri"/>
            </a:endParaRPr>
          </a:p>
        </p:txBody>
      </p:sp>
      <p:sp>
        <p:nvSpPr>
          <p:cNvPr id="8" name="Tekstvak 7">
            <a:extLst>
              <a:ext uri="{FF2B5EF4-FFF2-40B4-BE49-F238E27FC236}">
                <a16:creationId xmlns:a16="http://schemas.microsoft.com/office/drawing/2014/main" id="{04F4F689-73CA-421B-96DA-DB8C731C93B9}"/>
              </a:ext>
            </a:extLst>
          </p:cNvPr>
          <p:cNvSpPr txBox="1"/>
          <p:nvPr/>
        </p:nvSpPr>
        <p:spPr>
          <a:xfrm>
            <a:off x="1081246" y="469854"/>
            <a:ext cx="7155407" cy="1123384"/>
          </a:xfrm>
          <a:prstGeom prst="rect">
            <a:avLst/>
          </a:prstGeom>
          <a:solidFill>
            <a:srgbClr val="0071B9"/>
          </a:solidFill>
        </p:spPr>
        <p:txBody>
          <a:bodyPr wrap="square" rtlCol="0">
            <a:spAutoFit/>
          </a:bodyPr>
          <a:lstStyle/>
          <a:p>
            <a:pPr marL="432000" lvl="2" algn="ctr">
              <a:buClr>
                <a:srgbClr val="0071B9"/>
              </a:buClr>
            </a:pPr>
            <a:r>
              <a:rPr lang="nl-BE" sz="4000" b="1" dirty="0" err="1">
                <a:solidFill>
                  <a:schemeClr val="bg1"/>
                </a:solidFill>
              </a:rPr>
              <a:t>Logistics</a:t>
            </a:r>
            <a:r>
              <a:rPr lang="nl-BE" sz="4000" b="1" dirty="0">
                <a:solidFill>
                  <a:schemeClr val="bg1"/>
                </a:solidFill>
              </a:rPr>
              <a:t> Valley </a:t>
            </a:r>
            <a:r>
              <a:rPr lang="nl-BE" sz="4000" b="1" dirty="0" err="1">
                <a:solidFill>
                  <a:schemeClr val="bg1"/>
                </a:solidFill>
              </a:rPr>
              <a:t>Flanders</a:t>
            </a:r>
            <a:r>
              <a:rPr lang="nl-BE" sz="4000" b="1" dirty="0">
                <a:solidFill>
                  <a:schemeClr val="bg1"/>
                </a:solidFill>
              </a:rPr>
              <a:t> </a:t>
            </a:r>
            <a:br>
              <a:rPr lang="nl-BE" sz="2700" b="1" dirty="0">
                <a:solidFill>
                  <a:schemeClr val="bg1"/>
                </a:solidFill>
              </a:rPr>
            </a:br>
            <a:r>
              <a:rPr lang="nl-BE" sz="2700" b="1" dirty="0">
                <a:solidFill>
                  <a:schemeClr val="bg1"/>
                </a:solidFill>
              </a:rPr>
              <a:t>Herontwikkeling Ford-site</a:t>
            </a:r>
          </a:p>
        </p:txBody>
      </p:sp>
      <p:pic>
        <p:nvPicPr>
          <p:cNvPr id="10" name="Afbeelding 9">
            <a:extLst>
              <a:ext uri="{FF2B5EF4-FFF2-40B4-BE49-F238E27FC236}">
                <a16:creationId xmlns:a16="http://schemas.microsoft.com/office/drawing/2014/main" id="{670F538D-6EB4-497C-8BE9-3F35284F9727}"/>
              </a:ext>
            </a:extLst>
          </p:cNvPr>
          <p:cNvPicPr>
            <a:picLocks noChangeAspect="1"/>
          </p:cNvPicPr>
          <p:nvPr/>
        </p:nvPicPr>
        <p:blipFill>
          <a:blip r:embed="rId3"/>
          <a:stretch>
            <a:fillRect/>
          </a:stretch>
        </p:blipFill>
        <p:spPr>
          <a:xfrm>
            <a:off x="1559545" y="1894284"/>
            <a:ext cx="6198809" cy="3989373"/>
          </a:xfrm>
          <a:prstGeom prst="rect">
            <a:avLst/>
          </a:prstGeom>
        </p:spPr>
      </p:pic>
    </p:spTree>
    <p:extLst>
      <p:ext uri="{BB962C8B-B14F-4D97-AF65-F5344CB8AC3E}">
        <p14:creationId xmlns:p14="http://schemas.microsoft.com/office/powerpoint/2010/main" val="12953112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A5EEB48-1C6E-4258-914C-7A2565BA7A2B}"/>
              </a:ext>
            </a:extLst>
          </p:cNvPr>
          <p:cNvSpPr/>
          <p:nvPr/>
        </p:nvSpPr>
        <p:spPr>
          <a:xfrm>
            <a:off x="0" y="0"/>
            <a:ext cx="341022" cy="6858000"/>
          </a:xfrm>
          <a:prstGeom prst="rect">
            <a:avLst/>
          </a:prstGeom>
          <a:solidFill>
            <a:srgbClr val="007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nl-BE" sz="1350">
              <a:solidFill>
                <a:prstClr val="white"/>
              </a:solidFill>
              <a:latin typeface="Calibri"/>
            </a:endParaRPr>
          </a:p>
        </p:txBody>
      </p:sp>
      <p:pic>
        <p:nvPicPr>
          <p:cNvPr id="5" name="Afbeelding 4">
            <a:extLst>
              <a:ext uri="{FF2B5EF4-FFF2-40B4-BE49-F238E27FC236}">
                <a16:creationId xmlns:a16="http://schemas.microsoft.com/office/drawing/2014/main" id="{11B9974D-22CC-43D8-B5DC-75AF42970D73}"/>
              </a:ext>
            </a:extLst>
          </p:cNvPr>
          <p:cNvPicPr>
            <a:picLocks noChangeAspect="1"/>
          </p:cNvPicPr>
          <p:nvPr/>
        </p:nvPicPr>
        <p:blipFill>
          <a:blip r:embed="rId3"/>
          <a:stretch>
            <a:fillRect/>
          </a:stretch>
        </p:blipFill>
        <p:spPr>
          <a:xfrm>
            <a:off x="35496" y="1412809"/>
            <a:ext cx="4891683" cy="3378683"/>
          </a:xfrm>
          <a:prstGeom prst="rect">
            <a:avLst/>
          </a:prstGeom>
        </p:spPr>
      </p:pic>
      <p:pic>
        <p:nvPicPr>
          <p:cNvPr id="6" name="Tijdelijke aanduiding voor afbeelding 14">
            <a:extLst>
              <a:ext uri="{FF2B5EF4-FFF2-40B4-BE49-F238E27FC236}">
                <a16:creationId xmlns:a16="http://schemas.microsoft.com/office/drawing/2014/main" id="{896B72E1-AB89-4DA6-896D-131C19F8E272}"/>
              </a:ext>
            </a:extLst>
          </p:cNvPr>
          <p:cNvPicPr>
            <a:picLocks noChangeAspect="1"/>
          </p:cNvPicPr>
          <p:nvPr/>
        </p:nvPicPr>
        <p:blipFill>
          <a:blip r:embed="rId4">
            <a:extLst>
              <a:ext uri="{28A0092B-C50C-407E-A947-70E740481C1C}">
                <a14:useLocalDpi xmlns:a14="http://schemas.microsoft.com/office/drawing/2010/main" val="0"/>
              </a:ext>
            </a:extLst>
          </a:blip>
          <a:srcRect l="10336" r="10336"/>
          <a:stretch>
            <a:fillRect/>
          </a:stretch>
        </p:blipFill>
        <p:spPr>
          <a:xfrm>
            <a:off x="4888620" y="1508288"/>
            <a:ext cx="4084869" cy="3163282"/>
          </a:xfrm>
          <a:prstGeom prst="rect">
            <a:avLst/>
          </a:prstGeom>
        </p:spPr>
      </p:pic>
      <p:sp>
        <p:nvSpPr>
          <p:cNvPr id="9" name="Tekstvak 8">
            <a:extLst>
              <a:ext uri="{FF2B5EF4-FFF2-40B4-BE49-F238E27FC236}">
                <a16:creationId xmlns:a16="http://schemas.microsoft.com/office/drawing/2014/main" id="{46A39022-0671-4EDA-A3EE-F77DBFC8B729}"/>
              </a:ext>
            </a:extLst>
          </p:cNvPr>
          <p:cNvSpPr txBox="1"/>
          <p:nvPr/>
        </p:nvSpPr>
        <p:spPr>
          <a:xfrm>
            <a:off x="3681651" y="4784346"/>
            <a:ext cx="5291838" cy="1823576"/>
          </a:xfrm>
          <a:prstGeom prst="rect">
            <a:avLst/>
          </a:prstGeom>
          <a:solidFill>
            <a:schemeClr val="accent1"/>
          </a:solidFill>
        </p:spPr>
        <p:txBody>
          <a:bodyPr wrap="square" rtlCol="0">
            <a:spAutoFit/>
          </a:bodyPr>
          <a:lstStyle/>
          <a:p>
            <a:pPr marL="342900" indent="-342900">
              <a:buFont typeface="+mj-lt"/>
              <a:buAutoNum type="arabicPeriod"/>
            </a:pPr>
            <a:r>
              <a:rPr lang="nl-BE" sz="2100" b="1" dirty="0">
                <a:solidFill>
                  <a:schemeClr val="bg1"/>
                </a:solidFill>
              </a:rPr>
              <a:t>Afbraak watergebonden zone</a:t>
            </a:r>
          </a:p>
          <a:p>
            <a:pPr marL="342900" indent="-342900">
              <a:buFont typeface="+mj-lt"/>
              <a:buAutoNum type="arabicPeriod"/>
            </a:pPr>
            <a:r>
              <a:rPr lang="nl-BE" sz="2100" b="1" dirty="0">
                <a:solidFill>
                  <a:schemeClr val="bg1"/>
                </a:solidFill>
              </a:rPr>
              <a:t>Sanering</a:t>
            </a:r>
          </a:p>
          <a:p>
            <a:pPr marL="342900" indent="-342900">
              <a:buFont typeface="+mj-lt"/>
              <a:buAutoNum type="arabicPeriod"/>
            </a:pPr>
            <a:r>
              <a:rPr lang="nl-BE" sz="2100" b="1" dirty="0">
                <a:solidFill>
                  <a:schemeClr val="bg1"/>
                </a:solidFill>
              </a:rPr>
              <a:t>Nieuwe infrastructuur: wegenis, riolering, kaaimuur</a:t>
            </a:r>
          </a:p>
          <a:p>
            <a:r>
              <a:rPr lang="nl-BE" sz="2100" b="1" dirty="0">
                <a:solidFill>
                  <a:schemeClr val="bg1"/>
                </a:solidFill>
              </a:rPr>
              <a:t>Geraamd bedrag: 71 miljoen euro (incl. BTW)</a:t>
            </a:r>
          </a:p>
          <a:p>
            <a:endParaRPr lang="nl-BE" sz="750" b="1" dirty="0">
              <a:solidFill>
                <a:schemeClr val="bg1"/>
              </a:solidFill>
            </a:endParaRPr>
          </a:p>
        </p:txBody>
      </p:sp>
      <p:sp>
        <p:nvSpPr>
          <p:cNvPr id="8" name="Tekstvak 7">
            <a:extLst>
              <a:ext uri="{FF2B5EF4-FFF2-40B4-BE49-F238E27FC236}">
                <a16:creationId xmlns:a16="http://schemas.microsoft.com/office/drawing/2014/main" id="{B73D787D-AE80-43F7-A08C-0D93A215E68C}"/>
              </a:ext>
            </a:extLst>
          </p:cNvPr>
          <p:cNvSpPr txBox="1"/>
          <p:nvPr/>
        </p:nvSpPr>
        <p:spPr>
          <a:xfrm>
            <a:off x="1043608" y="337165"/>
            <a:ext cx="7155407" cy="954107"/>
          </a:xfrm>
          <a:prstGeom prst="rect">
            <a:avLst/>
          </a:prstGeom>
          <a:solidFill>
            <a:srgbClr val="0071B9"/>
          </a:solidFill>
        </p:spPr>
        <p:txBody>
          <a:bodyPr wrap="square" rtlCol="0">
            <a:spAutoFit/>
          </a:bodyPr>
          <a:lstStyle/>
          <a:p>
            <a:pPr marL="432000" lvl="2" algn="ctr">
              <a:buClr>
                <a:srgbClr val="0071B9"/>
              </a:buClr>
            </a:pPr>
            <a:r>
              <a:rPr lang="nl-BE" sz="2800" b="1" dirty="0" err="1">
                <a:solidFill>
                  <a:schemeClr val="bg1"/>
                </a:solidFill>
              </a:rPr>
              <a:t>Logistics</a:t>
            </a:r>
            <a:r>
              <a:rPr lang="nl-BE" sz="2800" b="1" dirty="0">
                <a:solidFill>
                  <a:schemeClr val="bg1"/>
                </a:solidFill>
              </a:rPr>
              <a:t> Valley </a:t>
            </a:r>
            <a:r>
              <a:rPr lang="nl-BE" sz="2800" b="1" dirty="0" err="1">
                <a:solidFill>
                  <a:schemeClr val="bg1"/>
                </a:solidFill>
              </a:rPr>
              <a:t>Flanders</a:t>
            </a:r>
            <a:r>
              <a:rPr lang="nl-BE" sz="2800" b="1" dirty="0">
                <a:solidFill>
                  <a:schemeClr val="bg1"/>
                </a:solidFill>
              </a:rPr>
              <a:t> </a:t>
            </a:r>
            <a:br>
              <a:rPr lang="nl-BE" sz="2800" b="1" dirty="0">
                <a:solidFill>
                  <a:schemeClr val="bg1"/>
                </a:solidFill>
              </a:rPr>
            </a:br>
            <a:r>
              <a:rPr lang="nl-BE" sz="2800" b="1" dirty="0">
                <a:solidFill>
                  <a:schemeClr val="bg1"/>
                </a:solidFill>
              </a:rPr>
              <a:t>Herontwikkeling Ford-site</a:t>
            </a:r>
          </a:p>
        </p:txBody>
      </p:sp>
    </p:spTree>
    <p:extLst>
      <p:ext uri="{BB962C8B-B14F-4D97-AF65-F5344CB8AC3E}">
        <p14:creationId xmlns:p14="http://schemas.microsoft.com/office/powerpoint/2010/main" val="37383633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fbeelding 16">
            <a:extLst>
              <a:ext uri="{FF2B5EF4-FFF2-40B4-BE49-F238E27FC236}">
                <a16:creationId xmlns:a16="http://schemas.microsoft.com/office/drawing/2014/main" id="{C5689AD2-84A2-453A-A866-1079F828A18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9720" y="1091711"/>
            <a:ext cx="8658555" cy="3401115"/>
          </a:xfrm>
          <a:prstGeom prst="rect">
            <a:avLst/>
          </a:prstGeom>
        </p:spPr>
      </p:pic>
      <p:graphicFrame>
        <p:nvGraphicFramePr>
          <p:cNvPr id="5" name="Object 4">
            <a:extLst>
              <a:ext uri="{FF2B5EF4-FFF2-40B4-BE49-F238E27FC236}">
                <a16:creationId xmlns:a16="http://schemas.microsoft.com/office/drawing/2014/main" id="{F86E2E43-4D7E-40E2-9851-0CE28EEA311B}"/>
              </a:ext>
            </a:extLst>
          </p:cNvPr>
          <p:cNvGraphicFramePr>
            <a:graphicFrameLocks noChangeAspect="1"/>
          </p:cNvGraphicFramePr>
          <p:nvPr>
            <p:extLst>
              <p:ext uri="{D42A27DB-BD31-4B8C-83A1-F6EECF244321}">
                <p14:modId xmlns:p14="http://schemas.microsoft.com/office/powerpoint/2010/main" val="2840624740"/>
              </p:ext>
            </p:extLst>
          </p:nvPr>
        </p:nvGraphicFramePr>
        <p:xfrm>
          <a:off x="8360656" y="4548621"/>
          <a:ext cx="603832" cy="803534"/>
        </p:xfrm>
        <a:graphic>
          <a:graphicData uri="http://schemas.openxmlformats.org/presentationml/2006/ole">
            <mc:AlternateContent xmlns:mc="http://schemas.openxmlformats.org/markup-compatibility/2006">
              <mc:Choice xmlns:v="urn:schemas-microsoft-com:vml" Requires="v">
                <p:oleObj spid="_x0000_s1034" r:id="rId5" imgW="810720" imgH="1078920" progId="">
                  <p:embed/>
                </p:oleObj>
              </mc:Choice>
              <mc:Fallback>
                <p:oleObj r:id="rId5" imgW="810720" imgH="1078920" progId="">
                  <p:embed/>
                  <p:pic>
                    <p:nvPicPr>
                      <p:cNvPr id="5" name="Object 4">
                        <a:extLst>
                          <a:ext uri="{FF2B5EF4-FFF2-40B4-BE49-F238E27FC236}">
                            <a16:creationId xmlns:a16="http://schemas.microsoft.com/office/drawing/2014/main" id="{F86E2E43-4D7E-40E2-9851-0CE28EEA311B}"/>
                          </a:ext>
                        </a:extLst>
                      </p:cNvPr>
                      <p:cNvPicPr/>
                      <p:nvPr/>
                    </p:nvPicPr>
                    <p:blipFill>
                      <a:blip r:embed="rId6"/>
                      <a:stretch>
                        <a:fillRect/>
                      </a:stretch>
                    </p:blipFill>
                    <p:spPr>
                      <a:xfrm>
                        <a:off x="8360656" y="4548621"/>
                        <a:ext cx="603832" cy="803534"/>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B93DEC96-A0C3-442C-9395-5A7E6E3C0D0E}"/>
              </a:ext>
            </a:extLst>
          </p:cNvPr>
          <p:cNvGraphicFramePr>
            <a:graphicFrameLocks noChangeAspect="1"/>
          </p:cNvGraphicFramePr>
          <p:nvPr/>
        </p:nvGraphicFramePr>
        <p:xfrm>
          <a:off x="7469613" y="4549333"/>
          <a:ext cx="603833" cy="803535"/>
        </p:xfrm>
        <a:graphic>
          <a:graphicData uri="http://schemas.openxmlformats.org/presentationml/2006/ole">
            <mc:AlternateContent xmlns:mc="http://schemas.openxmlformats.org/markup-compatibility/2006">
              <mc:Choice xmlns:v="urn:schemas-microsoft-com:vml" Requires="v">
                <p:oleObj spid="_x0000_s1035" r:id="rId7" imgW="810720" imgH="1078920" progId="">
                  <p:embed/>
                </p:oleObj>
              </mc:Choice>
              <mc:Fallback>
                <p:oleObj r:id="rId7" imgW="810720" imgH="1078920" progId="">
                  <p:embed/>
                  <p:pic>
                    <p:nvPicPr>
                      <p:cNvPr id="6" name="Object 5">
                        <a:extLst>
                          <a:ext uri="{FF2B5EF4-FFF2-40B4-BE49-F238E27FC236}">
                            <a16:creationId xmlns:a16="http://schemas.microsoft.com/office/drawing/2014/main" id="{B93DEC96-A0C3-442C-9395-5A7E6E3C0D0E}"/>
                          </a:ext>
                        </a:extLst>
                      </p:cNvPr>
                      <p:cNvPicPr/>
                      <p:nvPr/>
                    </p:nvPicPr>
                    <p:blipFill>
                      <a:blip r:embed="rId8"/>
                      <a:stretch>
                        <a:fillRect/>
                      </a:stretch>
                    </p:blipFill>
                    <p:spPr>
                      <a:xfrm>
                        <a:off x="7469613" y="4549333"/>
                        <a:ext cx="603833" cy="80353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C9E5396F-2F45-4F5F-9A7A-439B86790D61}"/>
              </a:ext>
            </a:extLst>
          </p:cNvPr>
          <p:cNvGraphicFramePr>
            <a:graphicFrameLocks noChangeAspect="1"/>
          </p:cNvGraphicFramePr>
          <p:nvPr/>
        </p:nvGraphicFramePr>
        <p:xfrm>
          <a:off x="5505609" y="4554692"/>
          <a:ext cx="603832" cy="803534"/>
        </p:xfrm>
        <a:graphic>
          <a:graphicData uri="http://schemas.openxmlformats.org/presentationml/2006/ole">
            <mc:AlternateContent xmlns:mc="http://schemas.openxmlformats.org/markup-compatibility/2006">
              <mc:Choice xmlns:v="urn:schemas-microsoft-com:vml" Requires="v">
                <p:oleObj spid="_x0000_s1036" r:id="rId9" imgW="810720" imgH="1078920" progId="">
                  <p:embed/>
                </p:oleObj>
              </mc:Choice>
              <mc:Fallback>
                <p:oleObj r:id="rId9" imgW="810720" imgH="1078920" progId="">
                  <p:embed/>
                  <p:pic>
                    <p:nvPicPr>
                      <p:cNvPr id="9" name="Object 8">
                        <a:extLst>
                          <a:ext uri="{FF2B5EF4-FFF2-40B4-BE49-F238E27FC236}">
                            <a16:creationId xmlns:a16="http://schemas.microsoft.com/office/drawing/2014/main" id="{C9E5396F-2F45-4F5F-9A7A-439B86790D61}"/>
                          </a:ext>
                        </a:extLst>
                      </p:cNvPr>
                      <p:cNvPicPr/>
                      <p:nvPr/>
                    </p:nvPicPr>
                    <p:blipFill>
                      <a:blip r:embed="rId10"/>
                      <a:stretch>
                        <a:fillRect/>
                      </a:stretch>
                    </p:blipFill>
                    <p:spPr>
                      <a:xfrm>
                        <a:off x="5505609" y="4554692"/>
                        <a:ext cx="603832" cy="803534"/>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F8C1B662-31D3-4DBD-8B4D-909C68339F2D}"/>
              </a:ext>
            </a:extLst>
          </p:cNvPr>
          <p:cNvGraphicFramePr>
            <a:graphicFrameLocks noChangeAspect="1"/>
          </p:cNvGraphicFramePr>
          <p:nvPr/>
        </p:nvGraphicFramePr>
        <p:xfrm>
          <a:off x="4550455" y="4545990"/>
          <a:ext cx="603832" cy="803534"/>
        </p:xfrm>
        <a:graphic>
          <a:graphicData uri="http://schemas.openxmlformats.org/presentationml/2006/ole">
            <mc:AlternateContent xmlns:mc="http://schemas.openxmlformats.org/markup-compatibility/2006">
              <mc:Choice xmlns:v="urn:schemas-microsoft-com:vml" Requires="v">
                <p:oleObj spid="_x0000_s1037" r:id="rId11" imgW="810720" imgH="1078920" progId="">
                  <p:embed/>
                </p:oleObj>
              </mc:Choice>
              <mc:Fallback>
                <p:oleObj r:id="rId11" imgW="810720" imgH="1078920" progId="">
                  <p:embed/>
                  <p:pic>
                    <p:nvPicPr>
                      <p:cNvPr id="10" name="Object 9">
                        <a:extLst>
                          <a:ext uri="{FF2B5EF4-FFF2-40B4-BE49-F238E27FC236}">
                            <a16:creationId xmlns:a16="http://schemas.microsoft.com/office/drawing/2014/main" id="{F8C1B662-31D3-4DBD-8B4D-909C68339F2D}"/>
                          </a:ext>
                        </a:extLst>
                      </p:cNvPr>
                      <p:cNvPicPr/>
                      <p:nvPr/>
                    </p:nvPicPr>
                    <p:blipFill>
                      <a:blip r:embed="rId12"/>
                      <a:stretch>
                        <a:fillRect/>
                      </a:stretch>
                    </p:blipFill>
                    <p:spPr>
                      <a:xfrm>
                        <a:off x="4550455" y="4545990"/>
                        <a:ext cx="603832" cy="803534"/>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3E21DCD6-E842-4193-98BF-A37800ECA3AC}"/>
              </a:ext>
            </a:extLst>
          </p:cNvPr>
          <p:cNvGraphicFramePr>
            <a:graphicFrameLocks noChangeAspect="1"/>
          </p:cNvGraphicFramePr>
          <p:nvPr/>
        </p:nvGraphicFramePr>
        <p:xfrm>
          <a:off x="1743239" y="4523830"/>
          <a:ext cx="603832" cy="803534"/>
        </p:xfrm>
        <a:graphic>
          <a:graphicData uri="http://schemas.openxmlformats.org/presentationml/2006/ole">
            <mc:AlternateContent xmlns:mc="http://schemas.openxmlformats.org/markup-compatibility/2006">
              <mc:Choice xmlns:v="urn:schemas-microsoft-com:vml" Requires="v">
                <p:oleObj spid="_x0000_s1038" r:id="rId13" imgW="810720" imgH="1078920" progId="">
                  <p:embed/>
                </p:oleObj>
              </mc:Choice>
              <mc:Fallback>
                <p:oleObj r:id="rId13" imgW="810720" imgH="1078920" progId="">
                  <p:embed/>
                  <p:pic>
                    <p:nvPicPr>
                      <p:cNvPr id="11" name="Object 10">
                        <a:extLst>
                          <a:ext uri="{FF2B5EF4-FFF2-40B4-BE49-F238E27FC236}">
                            <a16:creationId xmlns:a16="http://schemas.microsoft.com/office/drawing/2014/main" id="{3E21DCD6-E842-4193-98BF-A37800ECA3AC}"/>
                          </a:ext>
                        </a:extLst>
                      </p:cNvPr>
                      <p:cNvPicPr/>
                      <p:nvPr/>
                    </p:nvPicPr>
                    <p:blipFill>
                      <a:blip r:embed="rId14"/>
                      <a:stretch>
                        <a:fillRect/>
                      </a:stretch>
                    </p:blipFill>
                    <p:spPr>
                      <a:xfrm>
                        <a:off x="1743239" y="4523830"/>
                        <a:ext cx="603832" cy="803534"/>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2AA3AB39-74EC-4874-94CC-D01D034C22E9}"/>
              </a:ext>
            </a:extLst>
          </p:cNvPr>
          <p:cNvGraphicFramePr>
            <a:graphicFrameLocks noChangeAspect="1"/>
          </p:cNvGraphicFramePr>
          <p:nvPr/>
        </p:nvGraphicFramePr>
        <p:xfrm>
          <a:off x="7379463" y="2156274"/>
          <a:ext cx="599106" cy="798807"/>
        </p:xfrm>
        <a:graphic>
          <a:graphicData uri="http://schemas.openxmlformats.org/presentationml/2006/ole">
            <mc:AlternateContent xmlns:mc="http://schemas.openxmlformats.org/markup-compatibility/2006">
              <mc:Choice xmlns:v="urn:schemas-microsoft-com:vml" Requires="v">
                <p:oleObj spid="_x0000_s1039" r:id="rId15" imgW="804600" imgH="1072800" progId="">
                  <p:embed/>
                </p:oleObj>
              </mc:Choice>
              <mc:Fallback>
                <p:oleObj r:id="rId15" imgW="804600" imgH="1072800" progId="">
                  <p:embed/>
                  <p:pic>
                    <p:nvPicPr>
                      <p:cNvPr id="13" name="Object 12">
                        <a:extLst>
                          <a:ext uri="{FF2B5EF4-FFF2-40B4-BE49-F238E27FC236}">
                            <a16:creationId xmlns:a16="http://schemas.microsoft.com/office/drawing/2014/main" id="{2AA3AB39-74EC-4874-94CC-D01D034C22E9}"/>
                          </a:ext>
                        </a:extLst>
                      </p:cNvPr>
                      <p:cNvPicPr/>
                      <p:nvPr/>
                    </p:nvPicPr>
                    <p:blipFill>
                      <a:blip r:embed="rId16"/>
                      <a:stretch>
                        <a:fillRect/>
                      </a:stretch>
                    </p:blipFill>
                    <p:spPr>
                      <a:xfrm>
                        <a:off x="7379463" y="2156274"/>
                        <a:ext cx="599106" cy="798807"/>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0CA6A904-23D3-4575-99F0-748A21D7B3FE}"/>
              </a:ext>
            </a:extLst>
          </p:cNvPr>
          <p:cNvGraphicFramePr>
            <a:graphicFrameLocks noChangeAspect="1"/>
          </p:cNvGraphicFramePr>
          <p:nvPr/>
        </p:nvGraphicFramePr>
        <p:xfrm>
          <a:off x="2114384" y="2153452"/>
          <a:ext cx="603832" cy="803534"/>
        </p:xfrm>
        <a:graphic>
          <a:graphicData uri="http://schemas.openxmlformats.org/presentationml/2006/ole">
            <mc:AlternateContent xmlns:mc="http://schemas.openxmlformats.org/markup-compatibility/2006">
              <mc:Choice xmlns:v="urn:schemas-microsoft-com:vml" Requires="v">
                <p:oleObj spid="_x0000_s1040" r:id="rId17" imgW="810720" imgH="1078920" progId="">
                  <p:embed/>
                </p:oleObj>
              </mc:Choice>
              <mc:Fallback>
                <p:oleObj r:id="rId17" imgW="810720" imgH="1078920" progId="">
                  <p:embed/>
                  <p:pic>
                    <p:nvPicPr>
                      <p:cNvPr id="14" name="Object 13">
                        <a:extLst>
                          <a:ext uri="{FF2B5EF4-FFF2-40B4-BE49-F238E27FC236}">
                            <a16:creationId xmlns:a16="http://schemas.microsoft.com/office/drawing/2014/main" id="{0CA6A904-23D3-4575-99F0-748A21D7B3FE}"/>
                          </a:ext>
                        </a:extLst>
                      </p:cNvPr>
                      <p:cNvPicPr/>
                      <p:nvPr/>
                    </p:nvPicPr>
                    <p:blipFill>
                      <a:blip r:embed="rId18"/>
                      <a:stretch>
                        <a:fillRect/>
                      </a:stretch>
                    </p:blipFill>
                    <p:spPr>
                      <a:xfrm>
                        <a:off x="2114384" y="2153452"/>
                        <a:ext cx="603832" cy="803534"/>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0020EACF-6E8F-418B-B2E1-2141E6FD1B17}"/>
              </a:ext>
            </a:extLst>
          </p:cNvPr>
          <p:cNvGraphicFramePr>
            <a:graphicFrameLocks noChangeAspect="1"/>
          </p:cNvGraphicFramePr>
          <p:nvPr/>
        </p:nvGraphicFramePr>
        <p:xfrm>
          <a:off x="4843499" y="2155357"/>
          <a:ext cx="603832" cy="803534"/>
        </p:xfrm>
        <a:graphic>
          <a:graphicData uri="http://schemas.openxmlformats.org/presentationml/2006/ole">
            <mc:AlternateContent xmlns:mc="http://schemas.openxmlformats.org/markup-compatibility/2006">
              <mc:Choice xmlns:v="urn:schemas-microsoft-com:vml" Requires="v">
                <p:oleObj spid="_x0000_s1041" r:id="rId19" imgW="810720" imgH="1078920" progId="">
                  <p:embed/>
                </p:oleObj>
              </mc:Choice>
              <mc:Fallback>
                <p:oleObj r:id="rId19" imgW="810720" imgH="1078920" progId="">
                  <p:embed/>
                  <p:pic>
                    <p:nvPicPr>
                      <p:cNvPr id="15" name="Object 14">
                        <a:extLst>
                          <a:ext uri="{FF2B5EF4-FFF2-40B4-BE49-F238E27FC236}">
                            <a16:creationId xmlns:a16="http://schemas.microsoft.com/office/drawing/2014/main" id="{0020EACF-6E8F-418B-B2E1-2141E6FD1B17}"/>
                          </a:ext>
                        </a:extLst>
                      </p:cNvPr>
                      <p:cNvPicPr/>
                      <p:nvPr/>
                    </p:nvPicPr>
                    <p:blipFill>
                      <a:blip r:embed="rId20"/>
                      <a:stretch>
                        <a:fillRect/>
                      </a:stretch>
                    </p:blipFill>
                    <p:spPr>
                      <a:xfrm>
                        <a:off x="4843499" y="2155357"/>
                        <a:ext cx="603832" cy="803534"/>
                      </a:xfrm>
                      <a:prstGeom prst="rect">
                        <a:avLst/>
                      </a:prstGeom>
                    </p:spPr>
                  </p:pic>
                </p:oleObj>
              </mc:Fallback>
            </mc:AlternateContent>
          </a:graphicData>
        </a:graphic>
      </p:graphicFrame>
      <p:sp>
        <p:nvSpPr>
          <p:cNvPr id="16" name="Rechthoek 15">
            <a:extLst>
              <a:ext uri="{FF2B5EF4-FFF2-40B4-BE49-F238E27FC236}">
                <a16:creationId xmlns:a16="http://schemas.microsoft.com/office/drawing/2014/main" id="{003C19BA-E022-41F0-B352-17934EFE547C}"/>
              </a:ext>
            </a:extLst>
          </p:cNvPr>
          <p:cNvSpPr/>
          <p:nvPr/>
        </p:nvSpPr>
        <p:spPr>
          <a:xfrm>
            <a:off x="0" y="0"/>
            <a:ext cx="341022" cy="6858000"/>
          </a:xfrm>
          <a:prstGeom prst="rect">
            <a:avLst/>
          </a:prstGeom>
          <a:solidFill>
            <a:srgbClr val="007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nl-BE" sz="1350">
              <a:solidFill>
                <a:prstClr val="white"/>
              </a:solidFill>
              <a:latin typeface="Calibri"/>
            </a:endParaRPr>
          </a:p>
        </p:txBody>
      </p:sp>
      <p:pic>
        <p:nvPicPr>
          <p:cNvPr id="1026" name="Picture 2" descr="Koen Anciaux (@AnciauxKoen) / Twitter">
            <a:extLst>
              <a:ext uri="{FF2B5EF4-FFF2-40B4-BE49-F238E27FC236}">
                <a16:creationId xmlns:a16="http://schemas.microsoft.com/office/drawing/2014/main" id="{FE259F28-C004-4378-956B-575118EEDBAF}"/>
              </a:ext>
            </a:extLst>
          </p:cNvPr>
          <p:cNvPicPr>
            <a:picLocks noChangeAspect="1" noChangeArrowheads="1"/>
          </p:cNvPicPr>
          <p:nvPr/>
        </p:nvPicPr>
        <p:blipFill rotWithShape="1">
          <a:blip r:embed="rId21" cstate="print">
            <a:extLst>
              <a:ext uri="{BEBA8EAE-BF5A-486C-A8C5-ECC9F3942E4B}">
                <a14:imgProps xmlns:a14="http://schemas.microsoft.com/office/drawing/2010/main">
                  <a14:imgLayer r:embed="rId22">
                    <a14:imgEffect>
                      <a14:brightnessContrast bright="20000"/>
                    </a14:imgEffect>
                  </a14:imgLayer>
                </a14:imgProps>
              </a:ext>
              <a:ext uri="{28A0092B-C50C-407E-A947-70E740481C1C}">
                <a14:useLocalDpi xmlns:a14="http://schemas.microsoft.com/office/drawing/2010/main"/>
              </a:ext>
            </a:extLst>
          </a:blip>
          <a:srcRect l="14767" r="9647"/>
          <a:stretch/>
        </p:blipFill>
        <p:spPr bwMode="auto">
          <a:xfrm>
            <a:off x="4840461" y="908720"/>
            <a:ext cx="607355" cy="803534"/>
          </a:xfrm>
          <a:prstGeom prst="rect">
            <a:avLst/>
          </a:prstGeom>
          <a:noFill/>
          <a:extLst>
            <a:ext uri="{909E8E84-426E-40DD-AFC4-6F175D3DCCD1}">
              <a14:hiddenFill xmlns:a14="http://schemas.microsoft.com/office/drawing/2010/main">
                <a:solidFill>
                  <a:srgbClr val="FFFFFF"/>
                </a:solidFill>
              </a14:hiddenFill>
            </a:ext>
          </a:extLst>
        </p:spPr>
      </p:pic>
      <p:pic>
        <p:nvPicPr>
          <p:cNvPr id="18" name="Afbeelding 17">
            <a:extLst>
              <a:ext uri="{FF2B5EF4-FFF2-40B4-BE49-F238E27FC236}">
                <a16:creationId xmlns:a16="http://schemas.microsoft.com/office/drawing/2014/main" id="{68446BDD-554C-4860-A4B8-2BC2CB2D5019}"/>
              </a:ext>
            </a:extLst>
          </p:cNvPr>
          <p:cNvPicPr>
            <a:picLocks noChangeAspect="1"/>
          </p:cNvPicPr>
          <p:nvPr/>
        </p:nvPicPr>
        <p:blipFill>
          <a:blip r:embed="rId23"/>
          <a:stretch>
            <a:fillRect/>
          </a:stretch>
        </p:blipFill>
        <p:spPr>
          <a:xfrm>
            <a:off x="6482319" y="4550506"/>
            <a:ext cx="537953" cy="791622"/>
          </a:xfrm>
          <a:prstGeom prst="rect">
            <a:avLst/>
          </a:prstGeom>
        </p:spPr>
      </p:pic>
      <p:pic>
        <p:nvPicPr>
          <p:cNvPr id="2" name="Afbeelding 1">
            <a:extLst>
              <a:ext uri="{FF2B5EF4-FFF2-40B4-BE49-F238E27FC236}">
                <a16:creationId xmlns:a16="http://schemas.microsoft.com/office/drawing/2014/main" id="{78BCD9A7-1518-498F-9B11-DB4077D64D54}"/>
              </a:ext>
            </a:extLst>
          </p:cNvPr>
          <p:cNvPicPr>
            <a:picLocks noChangeAspect="1"/>
          </p:cNvPicPr>
          <p:nvPr/>
        </p:nvPicPr>
        <p:blipFill>
          <a:blip r:embed="rId24"/>
          <a:stretch>
            <a:fillRect/>
          </a:stretch>
        </p:blipFill>
        <p:spPr>
          <a:xfrm>
            <a:off x="728949" y="4590449"/>
            <a:ext cx="665423" cy="736915"/>
          </a:xfrm>
          <a:prstGeom prst="rect">
            <a:avLst/>
          </a:prstGeom>
        </p:spPr>
      </p:pic>
    </p:spTree>
    <p:extLst>
      <p:ext uri="{BB962C8B-B14F-4D97-AF65-F5344CB8AC3E}">
        <p14:creationId xmlns:p14="http://schemas.microsoft.com/office/powerpoint/2010/main" val="7807344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Tijdelijke aanduiding voor inhoud 13">
            <a:extLst>
              <a:ext uri="{FF2B5EF4-FFF2-40B4-BE49-F238E27FC236}">
                <a16:creationId xmlns:a16="http://schemas.microsoft.com/office/drawing/2014/main" id="{B3F65C40-3C04-401E-B338-D60697E88132}"/>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463988" y="-27384"/>
            <a:ext cx="4680012" cy="3120008"/>
          </a:xfrm>
        </p:spPr>
      </p:pic>
      <p:pic>
        <p:nvPicPr>
          <p:cNvPr id="4" name="Picture 2">
            <a:extLst>
              <a:ext uri="{FF2B5EF4-FFF2-40B4-BE49-F238E27FC236}">
                <a16:creationId xmlns:a16="http://schemas.microsoft.com/office/drawing/2014/main" id="{48EB316B-57D2-451A-A143-CB6E7B6DA0AA}"/>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26571" y="-27384"/>
            <a:ext cx="4264204" cy="3120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itel 1">
            <a:extLst>
              <a:ext uri="{FF2B5EF4-FFF2-40B4-BE49-F238E27FC236}">
                <a16:creationId xmlns:a16="http://schemas.microsoft.com/office/drawing/2014/main" id="{F66F902B-9682-4FC4-BD5F-F04C6C9F698E}"/>
              </a:ext>
            </a:extLst>
          </p:cNvPr>
          <p:cNvSpPr txBox="1">
            <a:spLocks/>
          </p:cNvSpPr>
          <p:nvPr/>
        </p:nvSpPr>
        <p:spPr>
          <a:xfrm>
            <a:off x="-108520" y="3441785"/>
            <a:ext cx="9300383" cy="1139343"/>
          </a:xfrm>
          <a:prstGeom prst="rect">
            <a:avLst/>
          </a:prstGeom>
        </p:spPr>
        <p:txBody>
          <a:bodyPr vert="horz" lIns="68580" tIns="34290" rIns="68580" bIns="34290" rtlCol="0" anchor="t">
            <a:noAutofit/>
          </a:bodyPr>
          <a:lstStyle>
            <a:lvl1pPr algn="ctr" defTabSz="914400" rtl="0" eaLnBrk="1" latinLnBrk="0" hangingPunct="1">
              <a:spcBef>
                <a:spcPct val="0"/>
              </a:spcBef>
              <a:buNone/>
              <a:defRPr sz="4400" b="1" kern="1200">
                <a:solidFill>
                  <a:srgbClr val="0071B9"/>
                </a:solidFill>
                <a:latin typeface="+mj-lt"/>
                <a:ea typeface="+mj-ea"/>
                <a:cs typeface="+mj-cs"/>
              </a:defRPr>
            </a:lvl1pPr>
          </a:lstStyle>
          <a:p>
            <a:pPr marL="432000" lvl="2" algn="ctr" defTabSz="685800">
              <a:buClr>
                <a:srgbClr val="0071B9"/>
              </a:buClr>
            </a:pPr>
            <a:r>
              <a:rPr lang="nl-BE" sz="2900" b="1" kern="0" dirty="0">
                <a:solidFill>
                  <a:srgbClr val="0071B9"/>
                </a:solidFill>
                <a:latin typeface="Calibri"/>
              </a:rPr>
              <a:t>innovatieve vervoers- en overslagconcepten faciliteren</a:t>
            </a:r>
            <a:endParaRPr lang="nl-BE" sz="2900" kern="0" dirty="0">
              <a:solidFill>
                <a:srgbClr val="0071B9"/>
              </a:solidFill>
              <a:latin typeface="Calibri"/>
            </a:endParaRPr>
          </a:p>
        </p:txBody>
      </p:sp>
      <p:pic>
        <p:nvPicPr>
          <p:cNvPr id="6" name="Afbeelding 5">
            <a:extLst>
              <a:ext uri="{FF2B5EF4-FFF2-40B4-BE49-F238E27FC236}">
                <a16:creationId xmlns:a16="http://schemas.microsoft.com/office/drawing/2014/main" id="{5972C26A-213D-4EC6-A552-01530FC59E7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15012" b="18095"/>
          <a:stretch/>
        </p:blipFill>
        <p:spPr>
          <a:xfrm>
            <a:off x="4139952" y="4336342"/>
            <a:ext cx="5004836" cy="2521658"/>
          </a:xfrm>
          <a:prstGeom prst="rect">
            <a:avLst/>
          </a:prstGeom>
        </p:spPr>
      </p:pic>
      <p:pic>
        <p:nvPicPr>
          <p:cNvPr id="7" name="Afbeelding 6">
            <a:extLst>
              <a:ext uri="{FF2B5EF4-FFF2-40B4-BE49-F238E27FC236}">
                <a16:creationId xmlns:a16="http://schemas.microsoft.com/office/drawing/2014/main" id="{95590504-0225-4A44-8404-1BAC52C641B6}"/>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7236296" y="6390885"/>
            <a:ext cx="1726566" cy="241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kstvak 8">
            <a:extLst>
              <a:ext uri="{FF2B5EF4-FFF2-40B4-BE49-F238E27FC236}">
                <a16:creationId xmlns:a16="http://schemas.microsoft.com/office/drawing/2014/main" id="{B522C539-D9B3-4B98-B66A-295465E3E56C}"/>
              </a:ext>
            </a:extLst>
          </p:cNvPr>
          <p:cNvSpPr txBox="1"/>
          <p:nvPr/>
        </p:nvSpPr>
        <p:spPr>
          <a:xfrm>
            <a:off x="6858000" y="4032990"/>
            <a:ext cx="2286000" cy="307777"/>
          </a:xfrm>
          <a:prstGeom prst="rect">
            <a:avLst/>
          </a:prstGeom>
          <a:noFill/>
        </p:spPr>
        <p:txBody>
          <a:bodyPr wrap="square">
            <a:spAutoFit/>
          </a:bodyPr>
          <a:lstStyle/>
          <a:p>
            <a:pPr algn="r"/>
            <a:r>
              <a:rPr lang="nl-BE" sz="1400" b="1" dirty="0">
                <a:solidFill>
                  <a:srgbClr val="0071B9"/>
                </a:solidFill>
              </a:rPr>
              <a:t>Watertruck+ </a:t>
            </a:r>
          </a:p>
        </p:txBody>
      </p:sp>
      <p:sp>
        <p:nvSpPr>
          <p:cNvPr id="12" name="Tekstvak 11">
            <a:extLst>
              <a:ext uri="{FF2B5EF4-FFF2-40B4-BE49-F238E27FC236}">
                <a16:creationId xmlns:a16="http://schemas.microsoft.com/office/drawing/2014/main" id="{DAC36950-616A-4C0B-B2F4-5C8CE4B40BC9}"/>
              </a:ext>
            </a:extLst>
          </p:cNvPr>
          <p:cNvSpPr txBox="1"/>
          <p:nvPr/>
        </p:nvSpPr>
        <p:spPr>
          <a:xfrm>
            <a:off x="2267744" y="4032989"/>
            <a:ext cx="4572000" cy="307777"/>
          </a:xfrm>
          <a:prstGeom prst="rect">
            <a:avLst/>
          </a:prstGeom>
          <a:noFill/>
        </p:spPr>
        <p:txBody>
          <a:bodyPr wrap="square">
            <a:spAutoFit/>
          </a:bodyPr>
          <a:lstStyle/>
          <a:p>
            <a:r>
              <a:rPr lang="nl-BE" sz="1400" b="1" dirty="0">
                <a:solidFill>
                  <a:srgbClr val="0071B9"/>
                </a:solidFill>
              </a:rPr>
              <a:t>onbemand varen </a:t>
            </a:r>
          </a:p>
        </p:txBody>
      </p:sp>
      <p:sp>
        <p:nvSpPr>
          <p:cNvPr id="13" name="Tekstvak 12">
            <a:extLst>
              <a:ext uri="{FF2B5EF4-FFF2-40B4-BE49-F238E27FC236}">
                <a16:creationId xmlns:a16="http://schemas.microsoft.com/office/drawing/2014/main" id="{78D8A298-54C2-4A24-899C-5509404A2D12}"/>
              </a:ext>
            </a:extLst>
          </p:cNvPr>
          <p:cNvSpPr txBox="1"/>
          <p:nvPr/>
        </p:nvSpPr>
        <p:spPr>
          <a:xfrm>
            <a:off x="3274506" y="3088199"/>
            <a:ext cx="4572000" cy="307777"/>
          </a:xfrm>
          <a:prstGeom prst="rect">
            <a:avLst/>
          </a:prstGeom>
          <a:noFill/>
        </p:spPr>
        <p:txBody>
          <a:bodyPr wrap="square">
            <a:spAutoFit/>
          </a:bodyPr>
          <a:lstStyle/>
          <a:p>
            <a:r>
              <a:rPr lang="nl-BE" sz="1400" b="1" dirty="0">
                <a:solidFill>
                  <a:srgbClr val="0071B9"/>
                </a:solidFill>
              </a:rPr>
              <a:t>afvaltransport</a:t>
            </a:r>
            <a:endParaRPr lang="nl-BE" sz="1800" b="1" dirty="0">
              <a:solidFill>
                <a:srgbClr val="0071B9"/>
              </a:solidFill>
            </a:endParaRPr>
          </a:p>
        </p:txBody>
      </p:sp>
      <p:sp>
        <p:nvSpPr>
          <p:cNvPr id="16" name="Tekstvak 15">
            <a:extLst>
              <a:ext uri="{FF2B5EF4-FFF2-40B4-BE49-F238E27FC236}">
                <a16:creationId xmlns:a16="http://schemas.microsoft.com/office/drawing/2014/main" id="{1FF1C2E8-26CA-4FE0-95AD-47329C80701E}"/>
              </a:ext>
            </a:extLst>
          </p:cNvPr>
          <p:cNvSpPr txBox="1"/>
          <p:nvPr/>
        </p:nvSpPr>
        <p:spPr>
          <a:xfrm>
            <a:off x="7452320" y="3096621"/>
            <a:ext cx="1667605" cy="307777"/>
          </a:xfrm>
          <a:prstGeom prst="rect">
            <a:avLst/>
          </a:prstGeom>
          <a:noFill/>
        </p:spPr>
        <p:txBody>
          <a:bodyPr wrap="square">
            <a:spAutoFit/>
          </a:bodyPr>
          <a:lstStyle/>
          <a:p>
            <a:pPr algn="r"/>
            <a:r>
              <a:rPr lang="nl-BE" sz="1400" b="1" dirty="0">
                <a:solidFill>
                  <a:srgbClr val="0071B9"/>
                </a:solidFill>
              </a:rPr>
              <a:t>palletvervoer</a:t>
            </a:r>
          </a:p>
        </p:txBody>
      </p:sp>
      <p:pic>
        <p:nvPicPr>
          <p:cNvPr id="13314" name="Picture 2" descr="Proeven op kanaal Oostende-Nieuwpoort met onbemande schepen: âStraks staan  de beste stuurlui Ã©cht aan walâ | Gistel | hln.be">
            <a:extLst>
              <a:ext uri="{FF2B5EF4-FFF2-40B4-BE49-F238E27FC236}">
                <a16:creationId xmlns:a16="http://schemas.microsoft.com/office/drawing/2014/main" id="{FD4D3546-553F-436C-9320-52D37AACC4F7}"/>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41022" y="4336342"/>
            <a:ext cx="3798142" cy="2521658"/>
          </a:xfrm>
          <a:prstGeom prst="rect">
            <a:avLst/>
          </a:prstGeom>
          <a:noFill/>
          <a:extLst>
            <a:ext uri="{909E8E84-426E-40DD-AFC4-6F175D3DCCD1}">
              <a14:hiddenFill xmlns:a14="http://schemas.microsoft.com/office/drawing/2010/main">
                <a:solidFill>
                  <a:srgbClr val="FFFFFF"/>
                </a:solidFill>
              </a14:hiddenFill>
            </a:ext>
          </a:extLst>
        </p:spPr>
      </p:pic>
      <p:sp>
        <p:nvSpPr>
          <p:cNvPr id="17" name="Rechthoek 16">
            <a:extLst>
              <a:ext uri="{FF2B5EF4-FFF2-40B4-BE49-F238E27FC236}">
                <a16:creationId xmlns:a16="http://schemas.microsoft.com/office/drawing/2014/main" id="{CEC62236-6C7C-4639-96C4-6CE9DDFB36B7}"/>
              </a:ext>
            </a:extLst>
          </p:cNvPr>
          <p:cNvSpPr/>
          <p:nvPr/>
        </p:nvSpPr>
        <p:spPr>
          <a:xfrm>
            <a:off x="0" y="0"/>
            <a:ext cx="341022" cy="6858000"/>
          </a:xfrm>
          <a:prstGeom prst="rect">
            <a:avLst/>
          </a:prstGeom>
          <a:solidFill>
            <a:srgbClr val="007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nl-BE" sz="1350">
              <a:solidFill>
                <a:prstClr val="white"/>
              </a:solidFill>
              <a:latin typeface="Calibri"/>
            </a:endParaRPr>
          </a:p>
        </p:txBody>
      </p:sp>
    </p:spTree>
    <p:extLst>
      <p:ext uri="{BB962C8B-B14F-4D97-AF65-F5344CB8AC3E}">
        <p14:creationId xmlns:p14="http://schemas.microsoft.com/office/powerpoint/2010/main" val="35229688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5FAD10F2-11B4-451F-925A-4E06CC89DDC6}"/>
              </a:ext>
            </a:extLst>
          </p:cNvPr>
          <p:cNvSpPr txBox="1">
            <a:spLocks/>
          </p:cNvSpPr>
          <p:nvPr/>
        </p:nvSpPr>
        <p:spPr>
          <a:xfrm>
            <a:off x="942229" y="240394"/>
            <a:ext cx="7268203" cy="1139343"/>
          </a:xfrm>
          <a:prstGeom prst="rect">
            <a:avLst/>
          </a:prstGeom>
        </p:spPr>
        <p:txBody>
          <a:bodyPr vert="horz" lIns="68580" tIns="34290" rIns="68580" bIns="34290" rtlCol="0" anchor="t">
            <a:noAutofit/>
          </a:bodyPr>
          <a:lstStyle>
            <a:lvl1pPr algn="ctr" defTabSz="914400" rtl="0" eaLnBrk="1" latinLnBrk="0" hangingPunct="1">
              <a:spcBef>
                <a:spcPct val="0"/>
              </a:spcBef>
              <a:buNone/>
              <a:defRPr sz="4400" b="1" kern="1200">
                <a:solidFill>
                  <a:srgbClr val="0071B9"/>
                </a:solidFill>
                <a:latin typeface="+mj-lt"/>
                <a:ea typeface="+mj-ea"/>
                <a:cs typeface="+mj-cs"/>
              </a:defRPr>
            </a:lvl1pPr>
          </a:lstStyle>
          <a:p>
            <a:pPr marL="432000" lvl="2" algn="ctr" defTabSz="685800">
              <a:buClr>
                <a:srgbClr val="0071B9"/>
              </a:buClr>
            </a:pPr>
            <a:r>
              <a:rPr lang="nl-BE" sz="3000" b="1" kern="0" dirty="0">
                <a:solidFill>
                  <a:srgbClr val="0071B9"/>
                </a:solidFill>
                <a:latin typeface="Calibri"/>
              </a:rPr>
              <a:t>Waterbeleving op en langs het water</a:t>
            </a:r>
            <a:endParaRPr lang="nl-BE" sz="2400" kern="0" dirty="0">
              <a:solidFill>
                <a:srgbClr val="0071B9"/>
              </a:solidFill>
              <a:latin typeface="Calibri"/>
            </a:endParaRPr>
          </a:p>
        </p:txBody>
      </p:sp>
      <p:pic>
        <p:nvPicPr>
          <p:cNvPr id="5" name="Tijdelijke aanduiding voor inhoud 3">
            <a:extLst>
              <a:ext uri="{FF2B5EF4-FFF2-40B4-BE49-F238E27FC236}">
                <a16:creationId xmlns:a16="http://schemas.microsoft.com/office/drawing/2014/main" id="{4C3D8596-195C-49D6-834F-5DAC6E32E5B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40923" y="3717032"/>
            <a:ext cx="2593685" cy="1990331"/>
          </a:xfrm>
          <a:prstGeom prst="rect">
            <a:avLst/>
          </a:prstGeom>
        </p:spPr>
      </p:pic>
      <p:pic>
        <p:nvPicPr>
          <p:cNvPr id="6" name="Afbeelding 5">
            <a:extLst>
              <a:ext uri="{FF2B5EF4-FFF2-40B4-BE49-F238E27FC236}">
                <a16:creationId xmlns:a16="http://schemas.microsoft.com/office/drawing/2014/main" id="{2B69288F-B67F-491E-A8E3-3D963E2E759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40923" y="1412776"/>
            <a:ext cx="2574894" cy="2109742"/>
          </a:xfrm>
          <a:prstGeom prst="rect">
            <a:avLst/>
          </a:prstGeom>
        </p:spPr>
      </p:pic>
      <p:sp>
        <p:nvSpPr>
          <p:cNvPr id="7" name="Rechthoek 6">
            <a:extLst>
              <a:ext uri="{FF2B5EF4-FFF2-40B4-BE49-F238E27FC236}">
                <a16:creationId xmlns:a16="http://schemas.microsoft.com/office/drawing/2014/main" id="{7A5EEB48-1C6E-4258-914C-7A2565BA7A2B}"/>
              </a:ext>
            </a:extLst>
          </p:cNvPr>
          <p:cNvSpPr/>
          <p:nvPr/>
        </p:nvSpPr>
        <p:spPr>
          <a:xfrm>
            <a:off x="0" y="0"/>
            <a:ext cx="341022" cy="6858000"/>
          </a:xfrm>
          <a:prstGeom prst="rect">
            <a:avLst/>
          </a:prstGeom>
          <a:solidFill>
            <a:srgbClr val="007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nl-BE" sz="1350">
              <a:solidFill>
                <a:prstClr val="white"/>
              </a:solidFill>
              <a:latin typeface="Calibri"/>
            </a:endParaRPr>
          </a:p>
        </p:txBody>
      </p:sp>
      <p:pic>
        <p:nvPicPr>
          <p:cNvPr id="2" name="Afbeelding 1">
            <a:extLst>
              <a:ext uri="{FF2B5EF4-FFF2-40B4-BE49-F238E27FC236}">
                <a16:creationId xmlns:a16="http://schemas.microsoft.com/office/drawing/2014/main" id="{0247E8D5-6BE6-4723-BC11-0DA68E37371F}"/>
              </a:ext>
            </a:extLst>
          </p:cNvPr>
          <p:cNvPicPr>
            <a:picLocks noChangeAspect="1"/>
          </p:cNvPicPr>
          <p:nvPr/>
        </p:nvPicPr>
        <p:blipFill>
          <a:blip r:embed="rId5"/>
          <a:stretch>
            <a:fillRect/>
          </a:stretch>
        </p:blipFill>
        <p:spPr>
          <a:xfrm>
            <a:off x="4349173" y="1412776"/>
            <a:ext cx="3960440" cy="3046370"/>
          </a:xfrm>
          <a:prstGeom prst="rect">
            <a:avLst/>
          </a:prstGeom>
        </p:spPr>
      </p:pic>
      <p:pic>
        <p:nvPicPr>
          <p:cNvPr id="8" name="Afbeelding 7" descr="Afbeelding met zwemmen&#10;&#10;Automatisch gegenereerde beschrijving">
            <a:extLst>
              <a:ext uri="{FF2B5EF4-FFF2-40B4-BE49-F238E27FC236}">
                <a16:creationId xmlns:a16="http://schemas.microsoft.com/office/drawing/2014/main" id="{32394FAD-D002-48E6-A0C3-1D95A85F065F}"/>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131841" y="3751165"/>
            <a:ext cx="5177772" cy="1956198"/>
          </a:xfrm>
          <a:prstGeom prst="rect">
            <a:avLst/>
          </a:prstGeom>
        </p:spPr>
      </p:pic>
    </p:spTree>
    <p:extLst>
      <p:ext uri="{BB962C8B-B14F-4D97-AF65-F5344CB8AC3E}">
        <p14:creationId xmlns:p14="http://schemas.microsoft.com/office/powerpoint/2010/main" val="30219040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descr="https://d201gzvprbtpxy.cloudfront.net/sites/default/files/images/organogram-mow_0.svg">
            <a:extLst>
              <a:ext uri="{FF2B5EF4-FFF2-40B4-BE49-F238E27FC236}">
                <a16:creationId xmlns:a16="http://schemas.microsoft.com/office/drawing/2014/main" id="{86FCC4FD-F8A4-441F-8A26-61461EDDC5E9}"/>
              </a:ext>
            </a:extLst>
          </p:cNvPr>
          <p:cNvSpPr>
            <a:spLocks noChangeAspect="1" noChangeArrowheads="1"/>
          </p:cNvSpPr>
          <p:nvPr/>
        </p:nvSpPr>
        <p:spPr bwMode="auto">
          <a:xfrm>
            <a:off x="4419600" y="3276600"/>
            <a:ext cx="279340" cy="2793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8" name="Rechthoek 7">
            <a:extLst>
              <a:ext uri="{FF2B5EF4-FFF2-40B4-BE49-F238E27FC236}">
                <a16:creationId xmlns:a16="http://schemas.microsoft.com/office/drawing/2014/main" id="{18485955-477A-4AB0-A8AB-14B51F829120}"/>
              </a:ext>
            </a:extLst>
          </p:cNvPr>
          <p:cNvSpPr/>
          <p:nvPr/>
        </p:nvSpPr>
        <p:spPr>
          <a:xfrm>
            <a:off x="-684583" y="4073908"/>
            <a:ext cx="4400564" cy="861774"/>
          </a:xfrm>
          <a:prstGeom prst="rect">
            <a:avLst/>
          </a:prstGeom>
        </p:spPr>
        <p:txBody>
          <a:bodyPr wrap="square">
            <a:spAutoFit/>
          </a:bodyPr>
          <a:lstStyle/>
          <a:p>
            <a:pPr algn="r"/>
            <a:r>
              <a:rPr lang="nl-BE" sz="1600" b="1" dirty="0">
                <a:solidFill>
                  <a:srgbClr val="0071B9"/>
                </a:solidFill>
                <a:latin typeface="+mj-lt"/>
              </a:rPr>
              <a:t>Tom Ory</a:t>
            </a:r>
          </a:p>
          <a:p>
            <a:pPr algn="r"/>
            <a:r>
              <a:rPr lang="nl-BE" sz="1600" dirty="0">
                <a:solidFill>
                  <a:srgbClr val="0071B9"/>
                </a:solidFill>
                <a:effectLst/>
                <a:latin typeface="Calibri" panose="020F0502020204030204" pitchFamily="34" charset="0"/>
                <a:ea typeface="Calibri" panose="020F0502020204030204" pitchFamily="34" charset="0"/>
              </a:rPr>
              <a:t>0495 91 75 37</a:t>
            </a:r>
          </a:p>
          <a:p>
            <a:pPr algn="r"/>
            <a:r>
              <a:rPr lang="nl-BE" sz="1600" dirty="0">
                <a:solidFill>
                  <a:srgbClr val="0071B9"/>
                </a:solidFill>
                <a:latin typeface="+mj-lt"/>
                <a:hlinkClick r:id="rId4">
                  <a:extLst>
                    <a:ext uri="{A12FA001-AC4F-418D-AE19-62706E023703}">
                      <ahyp:hlinkClr xmlns:ahyp="http://schemas.microsoft.com/office/drawing/2018/hyperlinkcolor" val="tx"/>
                    </a:ext>
                  </a:extLst>
                </a:hlinkClick>
              </a:rPr>
              <a:t>tom.ory@vlaamsewaterweg.be</a:t>
            </a:r>
            <a:r>
              <a:rPr lang="nl-BE" sz="1600" dirty="0">
                <a:solidFill>
                  <a:srgbClr val="0071B9"/>
                </a:solidFill>
                <a:latin typeface="+mj-lt"/>
              </a:rPr>
              <a:t> </a:t>
            </a:r>
          </a:p>
        </p:txBody>
      </p:sp>
      <p:sp>
        <p:nvSpPr>
          <p:cNvPr id="11" name="Titel 1">
            <a:extLst>
              <a:ext uri="{FF2B5EF4-FFF2-40B4-BE49-F238E27FC236}">
                <a16:creationId xmlns:a16="http://schemas.microsoft.com/office/drawing/2014/main" id="{A89EF3CD-8F43-4647-AF67-657A0CF065FC}"/>
              </a:ext>
            </a:extLst>
          </p:cNvPr>
          <p:cNvSpPr txBox="1">
            <a:spLocks/>
          </p:cNvSpPr>
          <p:nvPr/>
        </p:nvSpPr>
        <p:spPr>
          <a:xfrm>
            <a:off x="683569" y="1258491"/>
            <a:ext cx="3032412" cy="70609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a:solidFill>
                  <a:srgbClr val="0071B9"/>
                </a:solidFill>
                <a:latin typeface="+mj-lt"/>
                <a:ea typeface="+mj-ea"/>
                <a:cs typeface="+mj-cs"/>
              </a:defRPr>
            </a:lvl1pPr>
          </a:lstStyle>
          <a:p>
            <a:pPr algn="r"/>
            <a:r>
              <a:rPr lang="nl-BE" sz="2000" dirty="0"/>
              <a:t>Afdelingshoofd  regio oost</a:t>
            </a:r>
          </a:p>
        </p:txBody>
      </p:sp>
      <p:sp>
        <p:nvSpPr>
          <p:cNvPr id="13" name="Titel 1">
            <a:extLst>
              <a:ext uri="{FF2B5EF4-FFF2-40B4-BE49-F238E27FC236}">
                <a16:creationId xmlns:a16="http://schemas.microsoft.com/office/drawing/2014/main" id="{0D01AC5E-2ED4-4541-9A08-EDC6A4DBEE81}"/>
              </a:ext>
            </a:extLst>
          </p:cNvPr>
          <p:cNvSpPr txBox="1">
            <a:spLocks/>
          </p:cNvSpPr>
          <p:nvPr/>
        </p:nvSpPr>
        <p:spPr>
          <a:xfrm>
            <a:off x="3683745" y="1360124"/>
            <a:ext cx="4104456" cy="70609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a:solidFill>
                  <a:srgbClr val="0071B9"/>
                </a:solidFill>
                <a:latin typeface="+mj-lt"/>
                <a:ea typeface="+mj-ea"/>
                <a:cs typeface="+mj-cs"/>
              </a:defRPr>
            </a:lvl1pPr>
          </a:lstStyle>
          <a:p>
            <a:pPr algn="r"/>
            <a:r>
              <a:rPr lang="nl-BE" sz="2000" dirty="0"/>
              <a:t>Afdelingshoofd</a:t>
            </a:r>
            <a:br>
              <a:rPr lang="nl-BE" sz="2000" dirty="0"/>
            </a:br>
            <a:r>
              <a:rPr lang="nl-BE" sz="2000" dirty="0"/>
              <a:t>commercieel beheer </a:t>
            </a:r>
          </a:p>
        </p:txBody>
      </p:sp>
      <p:sp>
        <p:nvSpPr>
          <p:cNvPr id="14" name="Tekstvak 13">
            <a:extLst>
              <a:ext uri="{FF2B5EF4-FFF2-40B4-BE49-F238E27FC236}">
                <a16:creationId xmlns:a16="http://schemas.microsoft.com/office/drawing/2014/main" id="{9F476FCB-4B1D-46A3-8780-80EB0C93C0C5}"/>
              </a:ext>
            </a:extLst>
          </p:cNvPr>
          <p:cNvSpPr txBox="1"/>
          <p:nvPr/>
        </p:nvSpPr>
        <p:spPr>
          <a:xfrm>
            <a:off x="4698940" y="4089297"/>
            <a:ext cx="3240360" cy="830997"/>
          </a:xfrm>
          <a:prstGeom prst="rect">
            <a:avLst/>
          </a:prstGeom>
          <a:noFill/>
        </p:spPr>
        <p:txBody>
          <a:bodyPr wrap="square">
            <a:spAutoFit/>
          </a:bodyPr>
          <a:lstStyle/>
          <a:p>
            <a:pPr algn="r"/>
            <a:r>
              <a:rPr lang="nl-BE" sz="1600" b="1" dirty="0">
                <a:solidFill>
                  <a:srgbClr val="0071B9"/>
                </a:solidFill>
              </a:rPr>
              <a:t>Joël Bijnens</a:t>
            </a:r>
          </a:p>
          <a:p>
            <a:pPr algn="r"/>
            <a:r>
              <a:rPr lang="nl-BE" sz="1600" dirty="0">
                <a:solidFill>
                  <a:srgbClr val="0071B9"/>
                </a:solidFill>
              </a:rPr>
              <a:t>0497 59 33 09  </a:t>
            </a:r>
          </a:p>
          <a:p>
            <a:pPr algn="r"/>
            <a:r>
              <a:rPr lang="nl-BE" sz="1600" dirty="0">
                <a:solidFill>
                  <a:srgbClr val="0071B9"/>
                </a:solidFill>
                <a:hlinkClick r:id="rId5">
                  <a:extLst>
                    <a:ext uri="{A12FA001-AC4F-418D-AE19-62706E023703}">
                      <ahyp:hlinkClr xmlns:ahyp="http://schemas.microsoft.com/office/drawing/2018/hyperlinkcolor" val="tx"/>
                    </a:ext>
                  </a:extLst>
                </a:hlinkClick>
              </a:rPr>
              <a:t>joel.bijnens@vlaamsewaterweg.be</a:t>
            </a:r>
            <a:r>
              <a:rPr lang="nl-BE" sz="1600" dirty="0">
                <a:solidFill>
                  <a:srgbClr val="0071B9"/>
                </a:solidFill>
              </a:rPr>
              <a:t> </a:t>
            </a:r>
          </a:p>
        </p:txBody>
      </p:sp>
      <p:pic>
        <p:nvPicPr>
          <p:cNvPr id="17" name="Afbeelding 16">
            <a:extLst>
              <a:ext uri="{FF2B5EF4-FFF2-40B4-BE49-F238E27FC236}">
                <a16:creationId xmlns:a16="http://schemas.microsoft.com/office/drawing/2014/main" id="{267FEB79-191D-492D-9110-236A3273F73A}"/>
              </a:ext>
            </a:extLst>
          </p:cNvPr>
          <p:cNvPicPr>
            <a:picLocks noChangeAspect="1"/>
          </p:cNvPicPr>
          <p:nvPr/>
        </p:nvPicPr>
        <p:blipFill>
          <a:blip r:embed="rId6"/>
          <a:stretch>
            <a:fillRect/>
          </a:stretch>
        </p:blipFill>
        <p:spPr>
          <a:xfrm>
            <a:off x="2200757" y="2012975"/>
            <a:ext cx="1410981" cy="2076322"/>
          </a:xfrm>
          <a:prstGeom prst="rect">
            <a:avLst/>
          </a:prstGeom>
        </p:spPr>
      </p:pic>
      <p:graphicFrame>
        <p:nvGraphicFramePr>
          <p:cNvPr id="18" name="Object 17">
            <a:extLst>
              <a:ext uri="{FF2B5EF4-FFF2-40B4-BE49-F238E27FC236}">
                <a16:creationId xmlns:a16="http://schemas.microsoft.com/office/drawing/2014/main" id="{42920896-EBCF-430A-B22C-E71E62317BFB}"/>
              </a:ext>
            </a:extLst>
          </p:cNvPr>
          <p:cNvGraphicFramePr>
            <a:graphicFrameLocks noChangeAspect="1"/>
          </p:cNvGraphicFramePr>
          <p:nvPr>
            <p:extLst>
              <p:ext uri="{D42A27DB-BD31-4B8C-83A1-F6EECF244321}">
                <p14:modId xmlns:p14="http://schemas.microsoft.com/office/powerpoint/2010/main" val="4271335422"/>
              </p:ext>
            </p:extLst>
          </p:nvPr>
        </p:nvGraphicFramePr>
        <p:xfrm>
          <a:off x="6306513" y="2051487"/>
          <a:ext cx="1502412" cy="1999297"/>
        </p:xfrm>
        <a:graphic>
          <a:graphicData uri="http://schemas.openxmlformats.org/presentationml/2006/ole">
            <mc:AlternateContent xmlns:mc="http://schemas.openxmlformats.org/markup-compatibility/2006">
              <mc:Choice xmlns:v="urn:schemas-microsoft-com:vml" Requires="v">
                <p:oleObj spid="_x0000_s2051" r:id="rId7" imgW="810720" imgH="1078920" progId="">
                  <p:embed/>
                </p:oleObj>
              </mc:Choice>
              <mc:Fallback>
                <p:oleObj r:id="rId7" imgW="810720" imgH="1078920" progId="">
                  <p:embed/>
                  <p:pic>
                    <p:nvPicPr>
                      <p:cNvPr id="18" name="Object 17">
                        <a:extLst>
                          <a:ext uri="{FF2B5EF4-FFF2-40B4-BE49-F238E27FC236}">
                            <a16:creationId xmlns:a16="http://schemas.microsoft.com/office/drawing/2014/main" id="{42920896-EBCF-430A-B22C-E71E62317BFB}"/>
                          </a:ext>
                        </a:extLst>
                      </p:cNvPr>
                      <p:cNvPicPr/>
                      <p:nvPr/>
                    </p:nvPicPr>
                    <p:blipFill>
                      <a:blip r:embed="rId8"/>
                      <a:stretch>
                        <a:fillRect/>
                      </a:stretch>
                    </p:blipFill>
                    <p:spPr>
                      <a:xfrm>
                        <a:off x="6306513" y="2051487"/>
                        <a:ext cx="1502412" cy="1999297"/>
                      </a:xfrm>
                      <a:prstGeom prst="rect">
                        <a:avLst/>
                      </a:prstGeom>
                    </p:spPr>
                  </p:pic>
                </p:oleObj>
              </mc:Fallback>
            </mc:AlternateContent>
          </a:graphicData>
        </a:graphic>
      </p:graphicFrame>
      <p:sp>
        <p:nvSpPr>
          <p:cNvPr id="19" name="Rechthoek 18">
            <a:extLst>
              <a:ext uri="{FF2B5EF4-FFF2-40B4-BE49-F238E27FC236}">
                <a16:creationId xmlns:a16="http://schemas.microsoft.com/office/drawing/2014/main" id="{46A35885-B9B7-448D-94BA-1D578EC02FD5}"/>
              </a:ext>
            </a:extLst>
          </p:cNvPr>
          <p:cNvSpPr/>
          <p:nvPr/>
        </p:nvSpPr>
        <p:spPr>
          <a:xfrm>
            <a:off x="395834" y="4962565"/>
            <a:ext cx="3287911" cy="1046440"/>
          </a:xfrm>
          <a:prstGeom prst="rect">
            <a:avLst/>
          </a:prstGeom>
        </p:spPr>
        <p:txBody>
          <a:bodyPr wrap="square">
            <a:spAutoFit/>
          </a:bodyPr>
          <a:lstStyle/>
          <a:p>
            <a:pPr marL="285750" indent="-285750" algn="r">
              <a:spcAft>
                <a:spcPts val="600"/>
              </a:spcAft>
              <a:buFont typeface="Arial" panose="020B0604020202020204" pitchFamily="34" charset="0"/>
              <a:buChar char="•"/>
            </a:pPr>
            <a:r>
              <a:rPr lang="nl-BE" sz="1600" dirty="0">
                <a:solidFill>
                  <a:srgbClr val="0070C0"/>
                </a:solidFill>
              </a:rPr>
              <a:t>nieuwe infrastructuur</a:t>
            </a:r>
          </a:p>
          <a:p>
            <a:pPr marL="285750" indent="-285750" algn="r">
              <a:spcAft>
                <a:spcPts val="600"/>
              </a:spcAft>
              <a:buFont typeface="Arial" panose="020B0604020202020204" pitchFamily="34" charset="0"/>
              <a:buChar char="•"/>
            </a:pPr>
            <a:r>
              <a:rPr lang="nl-BE" sz="1600" dirty="0">
                <a:solidFill>
                  <a:srgbClr val="0070C0"/>
                </a:solidFill>
              </a:rPr>
              <a:t>beheer waterwegen</a:t>
            </a:r>
          </a:p>
          <a:p>
            <a:endParaRPr lang="nl-BE" sz="2000" dirty="0">
              <a:solidFill>
                <a:srgbClr val="0070C0"/>
              </a:solidFill>
            </a:endParaRPr>
          </a:p>
        </p:txBody>
      </p:sp>
      <p:sp>
        <p:nvSpPr>
          <p:cNvPr id="20" name="Rechthoek 19">
            <a:extLst>
              <a:ext uri="{FF2B5EF4-FFF2-40B4-BE49-F238E27FC236}">
                <a16:creationId xmlns:a16="http://schemas.microsoft.com/office/drawing/2014/main" id="{F2F4C48F-FB8E-433E-AF16-6DECC3942A64}"/>
              </a:ext>
            </a:extLst>
          </p:cNvPr>
          <p:cNvSpPr/>
          <p:nvPr/>
        </p:nvSpPr>
        <p:spPr>
          <a:xfrm>
            <a:off x="4632670" y="4974656"/>
            <a:ext cx="3287911" cy="1292662"/>
          </a:xfrm>
          <a:prstGeom prst="rect">
            <a:avLst/>
          </a:prstGeom>
        </p:spPr>
        <p:txBody>
          <a:bodyPr wrap="square">
            <a:spAutoFit/>
          </a:bodyPr>
          <a:lstStyle/>
          <a:p>
            <a:pPr marL="285750" indent="-285750" algn="r">
              <a:spcAft>
                <a:spcPts val="600"/>
              </a:spcAft>
              <a:buFont typeface="Arial" panose="020B0604020202020204" pitchFamily="34" charset="0"/>
              <a:buChar char="•"/>
            </a:pPr>
            <a:r>
              <a:rPr lang="nl-BE" sz="1600" dirty="0">
                <a:solidFill>
                  <a:srgbClr val="0070C0"/>
                </a:solidFill>
              </a:rPr>
              <a:t>commercieel terreinbeheer</a:t>
            </a:r>
          </a:p>
          <a:p>
            <a:pPr marL="285750" indent="-285750" algn="r">
              <a:spcAft>
                <a:spcPts val="600"/>
              </a:spcAft>
              <a:buFont typeface="Arial" panose="020B0604020202020204" pitchFamily="34" charset="0"/>
              <a:buChar char="•"/>
            </a:pPr>
            <a:r>
              <a:rPr lang="nl-BE" sz="1600" dirty="0">
                <a:solidFill>
                  <a:srgbClr val="0070C0"/>
                </a:solidFill>
              </a:rPr>
              <a:t>faciliteren watergebonden ondernemen</a:t>
            </a:r>
          </a:p>
          <a:p>
            <a:endParaRPr lang="nl-BE" sz="2000" dirty="0">
              <a:solidFill>
                <a:srgbClr val="0070C0"/>
              </a:solidFill>
            </a:endParaRPr>
          </a:p>
        </p:txBody>
      </p:sp>
    </p:spTree>
    <p:extLst>
      <p:ext uri="{BB962C8B-B14F-4D97-AF65-F5344CB8AC3E}">
        <p14:creationId xmlns:p14="http://schemas.microsoft.com/office/powerpoint/2010/main" val="5689939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CC5E91-69A2-4F86-B561-DF43427EB1EC}"/>
              </a:ext>
            </a:extLst>
          </p:cNvPr>
          <p:cNvSpPr>
            <a:spLocks noGrp="1"/>
          </p:cNvSpPr>
          <p:nvPr>
            <p:ph type="title"/>
          </p:nvPr>
        </p:nvSpPr>
        <p:spPr/>
        <p:txBody>
          <a:bodyPr>
            <a:normAutofit/>
          </a:bodyPr>
          <a:lstStyle/>
          <a:p>
            <a:r>
              <a:rPr lang="nl-BE" sz="3200" dirty="0"/>
              <a:t>Contactpersonen - regio Oost  </a:t>
            </a:r>
          </a:p>
        </p:txBody>
      </p:sp>
      <p:sp>
        <p:nvSpPr>
          <p:cNvPr id="6" name="AutoShape 2" descr="https://d201gzvprbtpxy.cloudfront.net/sites/default/files/images/organogram-mow_0.svg">
            <a:extLst>
              <a:ext uri="{FF2B5EF4-FFF2-40B4-BE49-F238E27FC236}">
                <a16:creationId xmlns:a16="http://schemas.microsoft.com/office/drawing/2014/main" id="{86FCC4FD-F8A4-441F-8A26-61461EDDC5E9}"/>
              </a:ext>
            </a:extLst>
          </p:cNvPr>
          <p:cNvSpPr>
            <a:spLocks noChangeAspect="1" noChangeArrowheads="1"/>
          </p:cNvSpPr>
          <p:nvPr/>
        </p:nvSpPr>
        <p:spPr bwMode="auto">
          <a:xfrm>
            <a:off x="4419600" y="3276600"/>
            <a:ext cx="279340" cy="2793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3" name="Rechthoek 2">
            <a:extLst>
              <a:ext uri="{FF2B5EF4-FFF2-40B4-BE49-F238E27FC236}">
                <a16:creationId xmlns:a16="http://schemas.microsoft.com/office/drawing/2014/main" id="{1336BDE4-612D-485F-8102-A3469C5350CA}"/>
              </a:ext>
            </a:extLst>
          </p:cNvPr>
          <p:cNvSpPr/>
          <p:nvPr/>
        </p:nvSpPr>
        <p:spPr>
          <a:xfrm>
            <a:off x="4501106" y="4722369"/>
            <a:ext cx="3287911" cy="1785104"/>
          </a:xfrm>
          <a:prstGeom prst="rect">
            <a:avLst/>
          </a:prstGeom>
        </p:spPr>
        <p:txBody>
          <a:bodyPr wrap="square">
            <a:spAutoFit/>
          </a:bodyPr>
          <a:lstStyle/>
          <a:p>
            <a:pPr marL="285750" indent="-285750" algn="r">
              <a:spcAft>
                <a:spcPts val="600"/>
              </a:spcAft>
              <a:buFont typeface="Arial" panose="020B0604020202020204" pitchFamily="34" charset="0"/>
              <a:buChar char="•"/>
            </a:pPr>
            <a:r>
              <a:rPr lang="nl-BE" sz="1600" dirty="0">
                <a:solidFill>
                  <a:srgbClr val="0070C0"/>
                </a:solidFill>
              </a:rPr>
              <a:t>prospectie potentiële vervoersstromen</a:t>
            </a:r>
            <a:br>
              <a:rPr lang="nl-BE" sz="1600" dirty="0">
                <a:solidFill>
                  <a:srgbClr val="0070C0"/>
                </a:solidFill>
              </a:rPr>
            </a:br>
            <a:r>
              <a:rPr lang="nl-BE" sz="1600" dirty="0">
                <a:solidFill>
                  <a:srgbClr val="0070C0"/>
                </a:solidFill>
              </a:rPr>
              <a:t>&amp; klanten binnenvaart </a:t>
            </a:r>
          </a:p>
          <a:p>
            <a:pPr marL="285750" indent="-285750" algn="r">
              <a:spcAft>
                <a:spcPts val="600"/>
              </a:spcAft>
              <a:buFont typeface="Arial" panose="020B0604020202020204" pitchFamily="34" charset="0"/>
              <a:buChar char="•"/>
            </a:pPr>
            <a:r>
              <a:rPr lang="nl-BE" sz="1600" dirty="0">
                <a:solidFill>
                  <a:srgbClr val="0070C0"/>
                </a:solidFill>
              </a:rPr>
              <a:t>transport-/logistieke scans -kostenramingen</a:t>
            </a:r>
          </a:p>
          <a:p>
            <a:endParaRPr lang="nl-BE" sz="2000" dirty="0">
              <a:solidFill>
                <a:srgbClr val="0070C0"/>
              </a:solidFill>
            </a:endParaRPr>
          </a:p>
        </p:txBody>
      </p:sp>
      <p:pic>
        <p:nvPicPr>
          <p:cNvPr id="5" name="Afbeelding 4">
            <a:extLst>
              <a:ext uri="{FF2B5EF4-FFF2-40B4-BE49-F238E27FC236}">
                <a16:creationId xmlns:a16="http://schemas.microsoft.com/office/drawing/2014/main" id="{E21656A5-097B-4639-9298-BA421F937CD1}"/>
              </a:ext>
            </a:extLst>
          </p:cNvPr>
          <p:cNvPicPr>
            <a:picLocks noChangeAspect="1"/>
          </p:cNvPicPr>
          <p:nvPr/>
        </p:nvPicPr>
        <p:blipFill rotWithShape="1">
          <a:blip r:embed="rId3"/>
          <a:srcRect l="5704" r="11056"/>
          <a:stretch/>
        </p:blipFill>
        <p:spPr>
          <a:xfrm>
            <a:off x="6228184" y="2028702"/>
            <a:ext cx="1455435" cy="1745937"/>
          </a:xfrm>
          <a:prstGeom prst="rect">
            <a:avLst/>
          </a:prstGeom>
        </p:spPr>
      </p:pic>
      <p:sp>
        <p:nvSpPr>
          <p:cNvPr id="8" name="Rechthoek 7">
            <a:extLst>
              <a:ext uri="{FF2B5EF4-FFF2-40B4-BE49-F238E27FC236}">
                <a16:creationId xmlns:a16="http://schemas.microsoft.com/office/drawing/2014/main" id="{18485955-477A-4AB0-A8AB-14B51F829120}"/>
              </a:ext>
            </a:extLst>
          </p:cNvPr>
          <p:cNvSpPr/>
          <p:nvPr/>
        </p:nvSpPr>
        <p:spPr>
          <a:xfrm>
            <a:off x="3388453" y="3860595"/>
            <a:ext cx="4400564" cy="861774"/>
          </a:xfrm>
          <a:prstGeom prst="rect">
            <a:avLst/>
          </a:prstGeom>
        </p:spPr>
        <p:txBody>
          <a:bodyPr wrap="square">
            <a:spAutoFit/>
          </a:bodyPr>
          <a:lstStyle/>
          <a:p>
            <a:pPr algn="r"/>
            <a:r>
              <a:rPr lang="nl-BE" sz="1600" b="1" dirty="0">
                <a:solidFill>
                  <a:srgbClr val="0071B9"/>
                </a:solidFill>
                <a:latin typeface="+mj-lt"/>
              </a:rPr>
              <a:t>Johan Grutman</a:t>
            </a:r>
          </a:p>
          <a:p>
            <a:pPr algn="r"/>
            <a:r>
              <a:rPr lang="nl-BE" sz="1600" dirty="0">
                <a:solidFill>
                  <a:srgbClr val="0071B9"/>
                </a:solidFill>
                <a:effectLst/>
                <a:latin typeface="+mj-lt"/>
                <a:ea typeface="Calibri" panose="020F0502020204030204" pitchFamily="34" charset="0"/>
              </a:rPr>
              <a:t>0475 30 76 75</a:t>
            </a:r>
            <a:r>
              <a:rPr lang="nl-BE" sz="1600" b="1" dirty="0">
                <a:solidFill>
                  <a:srgbClr val="0071B9"/>
                </a:solidFill>
                <a:latin typeface="+mj-lt"/>
              </a:rPr>
              <a:t> </a:t>
            </a:r>
            <a:endParaRPr lang="nl-BE" sz="1600" dirty="0">
              <a:solidFill>
                <a:srgbClr val="0071B9"/>
              </a:solidFill>
              <a:latin typeface="+mj-lt"/>
            </a:endParaRPr>
          </a:p>
          <a:p>
            <a:pPr algn="r"/>
            <a:r>
              <a:rPr lang="nl-BE" sz="1600" dirty="0">
                <a:solidFill>
                  <a:srgbClr val="0071B9"/>
                </a:solidFill>
                <a:latin typeface="+mj-lt"/>
                <a:hlinkClick r:id="rId4">
                  <a:extLst>
                    <a:ext uri="{A12FA001-AC4F-418D-AE19-62706E023703}">
                      <ahyp:hlinkClr xmlns:ahyp="http://schemas.microsoft.com/office/drawing/2018/hyperlinkcolor" val="tx"/>
                    </a:ext>
                  </a:extLst>
                </a:hlinkClick>
              </a:rPr>
              <a:t>johan.grutman@vlaamsewaterweg.be</a:t>
            </a:r>
            <a:r>
              <a:rPr lang="nl-BE" sz="1600" dirty="0">
                <a:solidFill>
                  <a:srgbClr val="0071B9"/>
                </a:solidFill>
                <a:latin typeface="+mj-lt"/>
              </a:rPr>
              <a:t> </a:t>
            </a:r>
          </a:p>
        </p:txBody>
      </p:sp>
      <p:sp>
        <p:nvSpPr>
          <p:cNvPr id="11" name="Titel 1">
            <a:extLst>
              <a:ext uri="{FF2B5EF4-FFF2-40B4-BE49-F238E27FC236}">
                <a16:creationId xmlns:a16="http://schemas.microsoft.com/office/drawing/2014/main" id="{A89EF3CD-8F43-4647-AF67-657A0CF065FC}"/>
              </a:ext>
            </a:extLst>
          </p:cNvPr>
          <p:cNvSpPr txBox="1">
            <a:spLocks/>
          </p:cNvSpPr>
          <p:nvPr/>
        </p:nvSpPr>
        <p:spPr>
          <a:xfrm>
            <a:off x="5724128" y="1349117"/>
            <a:ext cx="2064889" cy="70609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a:solidFill>
                  <a:srgbClr val="0071B9"/>
                </a:solidFill>
                <a:latin typeface="+mj-lt"/>
                <a:ea typeface="+mj-ea"/>
                <a:cs typeface="+mj-cs"/>
              </a:defRPr>
            </a:lvl1pPr>
          </a:lstStyle>
          <a:p>
            <a:pPr algn="r"/>
            <a:r>
              <a:rPr lang="nl-BE" sz="2000" dirty="0"/>
              <a:t>Marktprospector</a:t>
            </a:r>
          </a:p>
        </p:txBody>
      </p:sp>
      <p:pic>
        <p:nvPicPr>
          <p:cNvPr id="12" name="Afbeelding 11" descr="Afbeelding met persoon, vrouw, glimlachen, buiten&#10;&#10;Automatisch gegenereerde beschrijving">
            <a:extLst>
              <a:ext uri="{FF2B5EF4-FFF2-40B4-BE49-F238E27FC236}">
                <a16:creationId xmlns:a16="http://schemas.microsoft.com/office/drawing/2014/main" id="{9521EDF7-3CA5-4D5D-90E8-699539CCE3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43037" y="1988113"/>
            <a:ext cx="1440160" cy="1735037"/>
          </a:xfrm>
          <a:prstGeom prst="rect">
            <a:avLst/>
          </a:prstGeom>
        </p:spPr>
      </p:pic>
      <p:sp>
        <p:nvSpPr>
          <p:cNvPr id="13" name="Titel 1">
            <a:extLst>
              <a:ext uri="{FF2B5EF4-FFF2-40B4-BE49-F238E27FC236}">
                <a16:creationId xmlns:a16="http://schemas.microsoft.com/office/drawing/2014/main" id="{0D01AC5E-2ED4-4541-9A08-EDC6A4DBEE81}"/>
              </a:ext>
            </a:extLst>
          </p:cNvPr>
          <p:cNvSpPr txBox="1">
            <a:spLocks/>
          </p:cNvSpPr>
          <p:nvPr/>
        </p:nvSpPr>
        <p:spPr>
          <a:xfrm>
            <a:off x="2025110" y="1303797"/>
            <a:ext cx="2064889" cy="70609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a:solidFill>
                  <a:srgbClr val="0071B9"/>
                </a:solidFill>
                <a:latin typeface="+mj-lt"/>
                <a:ea typeface="+mj-ea"/>
                <a:cs typeface="+mj-cs"/>
              </a:defRPr>
            </a:lvl1pPr>
          </a:lstStyle>
          <a:p>
            <a:pPr algn="r"/>
            <a:r>
              <a:rPr lang="nl-BE" sz="2000" dirty="0"/>
              <a:t>Accountmanager</a:t>
            </a:r>
          </a:p>
        </p:txBody>
      </p:sp>
      <p:sp>
        <p:nvSpPr>
          <p:cNvPr id="14" name="Tekstvak 13">
            <a:extLst>
              <a:ext uri="{FF2B5EF4-FFF2-40B4-BE49-F238E27FC236}">
                <a16:creationId xmlns:a16="http://schemas.microsoft.com/office/drawing/2014/main" id="{9F476FCB-4B1D-46A3-8780-80EB0C93C0C5}"/>
              </a:ext>
            </a:extLst>
          </p:cNvPr>
          <p:cNvSpPr txBox="1"/>
          <p:nvPr/>
        </p:nvSpPr>
        <p:spPr>
          <a:xfrm>
            <a:off x="-834625" y="3878126"/>
            <a:ext cx="4913790" cy="830997"/>
          </a:xfrm>
          <a:prstGeom prst="rect">
            <a:avLst/>
          </a:prstGeom>
          <a:noFill/>
        </p:spPr>
        <p:txBody>
          <a:bodyPr wrap="square">
            <a:spAutoFit/>
          </a:bodyPr>
          <a:lstStyle/>
          <a:p>
            <a:pPr algn="r"/>
            <a:r>
              <a:rPr lang="nl-BE" sz="1600" b="1" dirty="0">
                <a:solidFill>
                  <a:srgbClr val="0071B9"/>
                </a:solidFill>
              </a:rPr>
              <a:t>Paula Palmans</a:t>
            </a:r>
          </a:p>
          <a:p>
            <a:pPr algn="r"/>
            <a:r>
              <a:rPr lang="nl-BE" sz="1600" dirty="0">
                <a:solidFill>
                  <a:srgbClr val="0071B9"/>
                </a:solidFill>
              </a:rPr>
              <a:t>0497 59 33 09  </a:t>
            </a:r>
          </a:p>
          <a:p>
            <a:pPr algn="r"/>
            <a:r>
              <a:rPr lang="nl-BE" sz="1600" dirty="0">
                <a:solidFill>
                  <a:srgbClr val="0071B9"/>
                </a:solidFill>
                <a:hlinkClick r:id="rId6">
                  <a:extLst>
                    <a:ext uri="{A12FA001-AC4F-418D-AE19-62706E023703}">
                      <ahyp:hlinkClr xmlns:ahyp="http://schemas.microsoft.com/office/drawing/2018/hyperlinkcolor" val="tx"/>
                    </a:ext>
                  </a:extLst>
                </a:hlinkClick>
              </a:rPr>
              <a:t>paula.palmans@vlaamsewaterweg.be</a:t>
            </a:r>
            <a:r>
              <a:rPr lang="nl-BE" sz="1600" dirty="0">
                <a:solidFill>
                  <a:srgbClr val="0071B9"/>
                </a:solidFill>
              </a:rPr>
              <a:t> </a:t>
            </a:r>
          </a:p>
        </p:txBody>
      </p:sp>
      <p:sp>
        <p:nvSpPr>
          <p:cNvPr id="15" name="Rechthoek 14">
            <a:extLst>
              <a:ext uri="{FF2B5EF4-FFF2-40B4-BE49-F238E27FC236}">
                <a16:creationId xmlns:a16="http://schemas.microsoft.com/office/drawing/2014/main" id="{E38D4A7B-A5D9-45AD-9A17-764866FCDD6B}"/>
              </a:ext>
            </a:extLst>
          </p:cNvPr>
          <p:cNvSpPr/>
          <p:nvPr/>
        </p:nvSpPr>
        <p:spPr>
          <a:xfrm>
            <a:off x="791254" y="4735615"/>
            <a:ext cx="3287911" cy="1292662"/>
          </a:xfrm>
          <a:prstGeom prst="rect">
            <a:avLst/>
          </a:prstGeom>
        </p:spPr>
        <p:txBody>
          <a:bodyPr wrap="square">
            <a:spAutoFit/>
          </a:bodyPr>
          <a:lstStyle/>
          <a:p>
            <a:pPr marL="285750" indent="-285750" algn="r">
              <a:spcAft>
                <a:spcPts val="600"/>
              </a:spcAft>
              <a:buFont typeface="Arial" panose="020B0604020202020204" pitchFamily="34" charset="0"/>
              <a:buChar char="•"/>
            </a:pPr>
            <a:r>
              <a:rPr lang="nl-BE" sz="1600" dirty="0">
                <a:solidFill>
                  <a:srgbClr val="0070C0"/>
                </a:solidFill>
              </a:rPr>
              <a:t>algemeen aanspreekpunt stakeholders </a:t>
            </a:r>
          </a:p>
          <a:p>
            <a:pPr marL="285750" indent="-285750" algn="r">
              <a:spcAft>
                <a:spcPts val="600"/>
              </a:spcAft>
              <a:buFont typeface="Arial" panose="020B0604020202020204" pitchFamily="34" charset="0"/>
              <a:buChar char="•"/>
            </a:pPr>
            <a:r>
              <a:rPr lang="nl-BE" sz="1600" dirty="0">
                <a:solidFill>
                  <a:srgbClr val="0070C0"/>
                </a:solidFill>
              </a:rPr>
              <a:t>liaison met afdelingen</a:t>
            </a:r>
          </a:p>
          <a:p>
            <a:endParaRPr lang="nl-BE" sz="2000" dirty="0">
              <a:solidFill>
                <a:srgbClr val="0070C0"/>
              </a:solidFill>
            </a:endParaRPr>
          </a:p>
        </p:txBody>
      </p:sp>
    </p:spTree>
    <p:extLst>
      <p:ext uri="{BB962C8B-B14F-4D97-AF65-F5344CB8AC3E}">
        <p14:creationId xmlns:p14="http://schemas.microsoft.com/office/powerpoint/2010/main" val="31967009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ijdelijke aanduiding voor inhoud 3">
            <a:extLst>
              <a:ext uri="{FF2B5EF4-FFF2-40B4-BE49-F238E27FC236}">
                <a16:creationId xmlns:a16="http://schemas.microsoft.com/office/drawing/2014/main" id="{B55FE7E2-502B-4B4D-B5BF-6B8DDC814A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848" y="0"/>
            <a:ext cx="8876152" cy="5761892"/>
          </a:xfrm>
          <a:prstGeom prst="rect">
            <a:avLst/>
          </a:prstGeom>
        </p:spPr>
      </p:pic>
      <p:sp>
        <p:nvSpPr>
          <p:cNvPr id="7" name="Rechthoek 6"/>
          <p:cNvSpPr/>
          <p:nvPr/>
        </p:nvSpPr>
        <p:spPr>
          <a:xfrm>
            <a:off x="0" y="0"/>
            <a:ext cx="322118" cy="6858000"/>
          </a:xfrm>
          <a:prstGeom prst="rect">
            <a:avLst/>
          </a:prstGeom>
          <a:solidFill>
            <a:srgbClr val="007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Calibri" panose="020F0502020204030204" pitchFamily="34" charset="0"/>
            </a:endParaRPr>
          </a:p>
        </p:txBody>
      </p:sp>
      <p:sp>
        <p:nvSpPr>
          <p:cNvPr id="9" name="Rechthoek 8"/>
          <p:cNvSpPr/>
          <p:nvPr/>
        </p:nvSpPr>
        <p:spPr>
          <a:xfrm>
            <a:off x="1410" y="0"/>
            <a:ext cx="322118" cy="6858000"/>
          </a:xfrm>
          <a:prstGeom prst="rect">
            <a:avLst/>
          </a:prstGeom>
          <a:solidFill>
            <a:srgbClr val="007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Calibri" panose="020F0502020204030204" pitchFamily="34" charset="0"/>
            </a:endParaRPr>
          </a:p>
        </p:txBody>
      </p:sp>
      <p:sp>
        <p:nvSpPr>
          <p:cNvPr id="3" name="Tekstvak 2">
            <a:extLst>
              <a:ext uri="{FF2B5EF4-FFF2-40B4-BE49-F238E27FC236}">
                <a16:creationId xmlns:a16="http://schemas.microsoft.com/office/drawing/2014/main" id="{8962AD9C-41A5-4E2A-8CAE-615D1367B3EC}"/>
              </a:ext>
            </a:extLst>
          </p:cNvPr>
          <p:cNvSpPr txBox="1"/>
          <p:nvPr/>
        </p:nvSpPr>
        <p:spPr>
          <a:xfrm>
            <a:off x="-54512" y="4505514"/>
            <a:ext cx="9865096" cy="1200329"/>
          </a:xfrm>
          <a:prstGeom prst="rect">
            <a:avLst/>
          </a:prstGeom>
          <a:noFill/>
        </p:spPr>
        <p:txBody>
          <a:bodyPr wrap="square" rtlCol="0">
            <a:spAutoFit/>
          </a:bodyPr>
          <a:lstStyle/>
          <a:p>
            <a:pPr algn="ctr"/>
            <a:r>
              <a:rPr lang="nl-BE" sz="2400" b="1" dirty="0">
                <a:solidFill>
                  <a:srgbClr val="0071B9"/>
                </a:solidFill>
              </a:rPr>
              <a:t>De Vlaamse Waterweg,</a:t>
            </a:r>
            <a:br>
              <a:rPr lang="nl-BE" sz="2400" b="1" dirty="0">
                <a:solidFill>
                  <a:srgbClr val="0071B9"/>
                </a:solidFill>
              </a:rPr>
            </a:br>
            <a:r>
              <a:rPr lang="nl-BE" sz="2400" b="1" dirty="0">
                <a:solidFill>
                  <a:srgbClr val="0071B9"/>
                </a:solidFill>
              </a:rPr>
              <a:t>uw betrouwbare partner voor een </a:t>
            </a:r>
            <a:br>
              <a:rPr lang="nl-BE" sz="2400" b="1" dirty="0">
                <a:solidFill>
                  <a:srgbClr val="0071B9"/>
                </a:solidFill>
              </a:rPr>
            </a:br>
            <a:r>
              <a:rPr lang="nl-BE" sz="2400" b="1" dirty="0">
                <a:solidFill>
                  <a:srgbClr val="0071B9"/>
                </a:solidFill>
              </a:rPr>
              <a:t>slim, veelzijdig en welvarend waterwegennet</a:t>
            </a:r>
          </a:p>
        </p:txBody>
      </p:sp>
      <p:pic>
        <p:nvPicPr>
          <p:cNvPr id="11" name="Afbeelding 10">
            <a:extLst>
              <a:ext uri="{FF2B5EF4-FFF2-40B4-BE49-F238E27FC236}">
                <a16:creationId xmlns:a16="http://schemas.microsoft.com/office/drawing/2014/main" id="{445C0560-2502-4702-B049-304B61E57D8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204856" y="203981"/>
            <a:ext cx="3346360" cy="1080120"/>
          </a:xfrm>
          <a:prstGeom prst="rect">
            <a:avLst/>
          </a:prstGeom>
        </p:spPr>
      </p:pic>
    </p:spTree>
    <p:extLst>
      <p:ext uri="{BB962C8B-B14F-4D97-AF65-F5344CB8AC3E}">
        <p14:creationId xmlns:p14="http://schemas.microsoft.com/office/powerpoint/2010/main" val="22015988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1,277 Water Question Mark Stock Photos, Pictures &amp;amp; Royalty-Free Images -  iStock">
            <a:extLst>
              <a:ext uri="{FF2B5EF4-FFF2-40B4-BE49-F238E27FC236}">
                <a16:creationId xmlns:a16="http://schemas.microsoft.com/office/drawing/2014/main" id="{F2392DCA-769E-42F3-8812-A0E059EB33C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 y="0"/>
            <a:ext cx="92583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6368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a:biLevel thresh="25000"/>
            <a:extLst>
              <a:ext uri="{28A0092B-C50C-407E-A947-70E740481C1C}">
                <a14:useLocalDpi xmlns:a14="http://schemas.microsoft.com/office/drawing/2010/main"/>
              </a:ext>
            </a:extLst>
          </a:blip>
          <a:stretch>
            <a:fillRect/>
          </a:stretch>
        </p:blipFill>
        <p:spPr>
          <a:xfrm>
            <a:off x="323528" y="4218203"/>
            <a:ext cx="8821677" cy="2639797"/>
          </a:xfrm>
          <a:prstGeom prst="rect">
            <a:avLst/>
          </a:prstGeom>
        </p:spPr>
      </p:pic>
      <p:sp>
        <p:nvSpPr>
          <p:cNvPr id="2" name="Titel 1"/>
          <p:cNvSpPr>
            <a:spLocks noGrp="1"/>
          </p:cNvSpPr>
          <p:nvPr>
            <p:ph type="title"/>
          </p:nvPr>
        </p:nvSpPr>
        <p:spPr>
          <a:xfrm>
            <a:off x="2571693" y="210055"/>
            <a:ext cx="6419232" cy="1735147"/>
          </a:xfrm>
        </p:spPr>
        <p:txBody>
          <a:bodyPr anchor="t">
            <a:noAutofit/>
          </a:bodyPr>
          <a:lstStyle/>
          <a:p>
            <a:pPr marL="576000" lvl="2" indent="0">
              <a:buClr>
                <a:srgbClr val="0071B9"/>
              </a:buClr>
              <a:buNone/>
            </a:pPr>
            <a:r>
              <a:rPr lang="nl-NL" sz="2000" dirty="0">
                <a:solidFill>
                  <a:srgbClr val="0071B9"/>
                </a:solidFill>
                <a:latin typeface="+mj-lt"/>
              </a:rPr>
              <a:t>Wij beheren en ontwikkelen onze </a:t>
            </a:r>
            <a:br>
              <a:rPr lang="nl-NL" sz="2000" dirty="0">
                <a:solidFill>
                  <a:srgbClr val="0071B9"/>
                </a:solidFill>
                <a:latin typeface="+mj-lt"/>
              </a:rPr>
            </a:br>
            <a:r>
              <a:rPr lang="nl-NL" sz="2000" dirty="0">
                <a:solidFill>
                  <a:srgbClr val="0071B9"/>
                </a:solidFill>
                <a:latin typeface="+mj-lt"/>
              </a:rPr>
              <a:t>waterwegen als een krachtig netwerk dat bijdraagt aan de economie, de welvaart en de leefbaarheid van Vlaanderen</a:t>
            </a:r>
            <a:endParaRPr lang="nl-BE" sz="2000" dirty="0">
              <a:solidFill>
                <a:srgbClr val="0071B9"/>
              </a:solidFill>
              <a:latin typeface="+mj-lt"/>
            </a:endParaRPr>
          </a:p>
        </p:txBody>
      </p:sp>
      <p:sp>
        <p:nvSpPr>
          <p:cNvPr id="7" name="Rechthoek 6"/>
          <p:cNvSpPr/>
          <p:nvPr/>
        </p:nvSpPr>
        <p:spPr>
          <a:xfrm>
            <a:off x="0" y="0"/>
            <a:ext cx="322118" cy="6858000"/>
          </a:xfrm>
          <a:prstGeom prst="rect">
            <a:avLst/>
          </a:prstGeom>
          <a:solidFill>
            <a:srgbClr val="007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Calibri" panose="020F0502020204030204" pitchFamily="34" charset="0"/>
            </a:endParaRPr>
          </a:p>
        </p:txBody>
      </p:sp>
      <p:pic>
        <p:nvPicPr>
          <p:cNvPr id="8" name="Afbeelding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1560" y="6021310"/>
            <a:ext cx="1584000" cy="510967"/>
          </a:xfrm>
          <a:prstGeom prst="rect">
            <a:avLst/>
          </a:prstGeom>
        </p:spPr>
      </p:pic>
      <p:sp>
        <p:nvSpPr>
          <p:cNvPr id="9" name="Rechthoek 8"/>
          <p:cNvSpPr/>
          <p:nvPr/>
        </p:nvSpPr>
        <p:spPr>
          <a:xfrm>
            <a:off x="1410" y="0"/>
            <a:ext cx="322118" cy="6858000"/>
          </a:xfrm>
          <a:prstGeom prst="rect">
            <a:avLst/>
          </a:prstGeom>
          <a:solidFill>
            <a:srgbClr val="007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Calibri" panose="020F0502020204030204" pitchFamily="34" charset="0"/>
            </a:endParaRPr>
          </a:p>
        </p:txBody>
      </p:sp>
      <p:sp>
        <p:nvSpPr>
          <p:cNvPr id="11" name="Tekstvak 10">
            <a:extLst>
              <a:ext uri="{FF2B5EF4-FFF2-40B4-BE49-F238E27FC236}">
                <a16:creationId xmlns:a16="http://schemas.microsoft.com/office/drawing/2014/main" id="{EED6B277-6EE3-4E0E-85BF-D619016BDD66}"/>
              </a:ext>
            </a:extLst>
          </p:cNvPr>
          <p:cNvSpPr txBox="1"/>
          <p:nvPr/>
        </p:nvSpPr>
        <p:spPr>
          <a:xfrm>
            <a:off x="881082" y="473844"/>
            <a:ext cx="1607126" cy="707886"/>
          </a:xfrm>
          <a:prstGeom prst="rect">
            <a:avLst/>
          </a:prstGeom>
          <a:noFill/>
        </p:spPr>
        <p:txBody>
          <a:bodyPr wrap="square" rtlCol="0">
            <a:spAutoFit/>
          </a:bodyPr>
          <a:lstStyle/>
          <a:p>
            <a:pPr algn="r"/>
            <a:r>
              <a:rPr lang="nl-BE" sz="4000" b="1" dirty="0">
                <a:solidFill>
                  <a:srgbClr val="0071B9"/>
                </a:solidFill>
              </a:rPr>
              <a:t>Missie</a:t>
            </a:r>
          </a:p>
        </p:txBody>
      </p:sp>
      <p:sp>
        <p:nvSpPr>
          <p:cNvPr id="4" name="Rechthoek 3">
            <a:extLst>
              <a:ext uri="{FF2B5EF4-FFF2-40B4-BE49-F238E27FC236}">
                <a16:creationId xmlns:a16="http://schemas.microsoft.com/office/drawing/2014/main" id="{21A27469-98B0-49C3-9E9F-EA3EE7E06A85}"/>
              </a:ext>
            </a:extLst>
          </p:cNvPr>
          <p:cNvSpPr/>
          <p:nvPr/>
        </p:nvSpPr>
        <p:spPr>
          <a:xfrm>
            <a:off x="518160" y="5984684"/>
            <a:ext cx="1838960" cy="7513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Tekstvak 11">
            <a:extLst>
              <a:ext uri="{FF2B5EF4-FFF2-40B4-BE49-F238E27FC236}">
                <a16:creationId xmlns:a16="http://schemas.microsoft.com/office/drawing/2014/main" id="{953F78F2-B82F-4EE5-84D4-4FB022D4AB8F}"/>
              </a:ext>
            </a:extLst>
          </p:cNvPr>
          <p:cNvSpPr txBox="1"/>
          <p:nvPr/>
        </p:nvSpPr>
        <p:spPr>
          <a:xfrm>
            <a:off x="634077" y="5829816"/>
            <a:ext cx="1607126" cy="707886"/>
          </a:xfrm>
          <a:prstGeom prst="rect">
            <a:avLst/>
          </a:prstGeom>
          <a:noFill/>
        </p:spPr>
        <p:txBody>
          <a:bodyPr wrap="square" rtlCol="0">
            <a:spAutoFit/>
          </a:bodyPr>
          <a:lstStyle/>
          <a:p>
            <a:pPr algn="r"/>
            <a:r>
              <a:rPr lang="nl-BE" sz="4000" b="1" dirty="0">
                <a:solidFill>
                  <a:srgbClr val="0071B9"/>
                </a:solidFill>
              </a:rPr>
              <a:t>Visie</a:t>
            </a:r>
          </a:p>
        </p:txBody>
      </p:sp>
      <p:sp>
        <p:nvSpPr>
          <p:cNvPr id="13" name="Titel 1">
            <a:extLst>
              <a:ext uri="{FF2B5EF4-FFF2-40B4-BE49-F238E27FC236}">
                <a16:creationId xmlns:a16="http://schemas.microsoft.com/office/drawing/2014/main" id="{2AE154D9-B557-4469-BE8E-D6AE019F2D18}"/>
              </a:ext>
            </a:extLst>
          </p:cNvPr>
          <p:cNvSpPr txBox="1">
            <a:spLocks/>
          </p:cNvSpPr>
          <p:nvPr/>
        </p:nvSpPr>
        <p:spPr>
          <a:xfrm>
            <a:off x="2626642" y="5820668"/>
            <a:ext cx="6419232" cy="1735147"/>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b="1" kern="1200">
                <a:solidFill>
                  <a:srgbClr val="0071B9"/>
                </a:solidFill>
                <a:latin typeface="+mj-lt"/>
                <a:ea typeface="+mj-ea"/>
                <a:cs typeface="+mj-cs"/>
              </a:defRPr>
            </a:lvl1pPr>
          </a:lstStyle>
          <a:p>
            <a:pPr marL="576000" lvl="2">
              <a:buClr>
                <a:srgbClr val="0071B9"/>
              </a:buClr>
            </a:pPr>
            <a:r>
              <a:rPr lang="nl-NL" sz="2000" kern="0" dirty="0">
                <a:solidFill>
                  <a:srgbClr val="0071B9"/>
                </a:solidFill>
                <a:latin typeface="+mj-lt"/>
              </a:rPr>
              <a:t>Uw betrouwbare partner voor een </a:t>
            </a:r>
            <a:br>
              <a:rPr lang="nl-NL" sz="2000" kern="0" dirty="0">
                <a:solidFill>
                  <a:srgbClr val="0071B9"/>
                </a:solidFill>
                <a:latin typeface="+mj-lt"/>
              </a:rPr>
            </a:br>
            <a:r>
              <a:rPr lang="nl-NL" sz="2000" kern="0" dirty="0">
                <a:solidFill>
                  <a:srgbClr val="0071B9"/>
                </a:solidFill>
                <a:latin typeface="+mj-lt"/>
              </a:rPr>
              <a:t>slim, veelzijdig en welvarend waterwegennet</a:t>
            </a:r>
            <a:br>
              <a:rPr lang="nl-NL" sz="2000" kern="0" dirty="0">
                <a:solidFill>
                  <a:srgbClr val="0071B9"/>
                </a:solidFill>
                <a:latin typeface="+mj-lt"/>
              </a:rPr>
            </a:br>
            <a:endParaRPr lang="nl-BE" sz="2000" kern="0" dirty="0">
              <a:solidFill>
                <a:srgbClr val="0071B9"/>
              </a:solidFill>
              <a:latin typeface="+mj-lt"/>
            </a:endParaRPr>
          </a:p>
        </p:txBody>
      </p:sp>
      <p:pic>
        <p:nvPicPr>
          <p:cNvPr id="2050" name="Picture 2" descr="10 Things Successful People Do Differently">
            <a:extLst>
              <a:ext uri="{FF2B5EF4-FFF2-40B4-BE49-F238E27FC236}">
                <a16:creationId xmlns:a16="http://schemas.microsoft.com/office/drawing/2014/main" id="{10223171-A92B-493C-A937-6BB7F29237AE}"/>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t="11514"/>
          <a:stretch/>
        </p:blipFill>
        <p:spPr bwMode="auto">
          <a:xfrm>
            <a:off x="322118" y="1688296"/>
            <a:ext cx="8820472" cy="3902416"/>
          </a:xfrm>
          <a:prstGeom prst="rect">
            <a:avLst/>
          </a:prstGeom>
          <a:noFill/>
          <a:extLst>
            <a:ext uri="{909E8E84-426E-40DD-AFC4-6F175D3DCCD1}">
              <a14:hiddenFill xmlns:a14="http://schemas.microsoft.com/office/drawing/2010/main">
                <a:solidFill>
                  <a:srgbClr val="FFFFFF"/>
                </a:solidFill>
              </a14:hiddenFill>
            </a:ext>
          </a:extLst>
        </p:spPr>
      </p:pic>
      <p:sp>
        <p:nvSpPr>
          <p:cNvPr id="15" name="Rechthoek 14">
            <a:extLst>
              <a:ext uri="{FF2B5EF4-FFF2-40B4-BE49-F238E27FC236}">
                <a16:creationId xmlns:a16="http://schemas.microsoft.com/office/drawing/2014/main" id="{E7EE86F0-B2C1-42BC-AE5A-35A70FEBAD4F}"/>
              </a:ext>
            </a:extLst>
          </p:cNvPr>
          <p:cNvSpPr/>
          <p:nvPr/>
        </p:nvSpPr>
        <p:spPr>
          <a:xfrm>
            <a:off x="0" y="0"/>
            <a:ext cx="341022" cy="6858000"/>
          </a:xfrm>
          <a:prstGeom prst="rect">
            <a:avLst/>
          </a:prstGeom>
          <a:solidFill>
            <a:srgbClr val="007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nl-BE" sz="1350">
              <a:solidFill>
                <a:prstClr val="white"/>
              </a:solidFill>
              <a:latin typeface="Calibri"/>
            </a:endParaRPr>
          </a:p>
        </p:txBody>
      </p:sp>
    </p:spTree>
    <p:extLst>
      <p:ext uri="{BB962C8B-B14F-4D97-AF65-F5344CB8AC3E}">
        <p14:creationId xmlns:p14="http://schemas.microsoft.com/office/powerpoint/2010/main" val="15481406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tekst, kaart&#10;&#10;Automatisch gegenereerde beschrijving">
            <a:extLst>
              <a:ext uri="{FF2B5EF4-FFF2-40B4-BE49-F238E27FC236}">
                <a16:creationId xmlns:a16="http://schemas.microsoft.com/office/drawing/2014/main" id="{CF114D5F-B07B-4003-8005-02A696B08F8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71600" y="4395472"/>
            <a:ext cx="7538497" cy="1449977"/>
          </a:xfrm>
          <a:prstGeom prst="rect">
            <a:avLst/>
          </a:prstGeom>
        </p:spPr>
      </p:pic>
      <p:pic>
        <p:nvPicPr>
          <p:cNvPr id="5" name="Tijdelijke aanduiding voor inhoud 4">
            <a:extLst>
              <a:ext uri="{FF2B5EF4-FFF2-40B4-BE49-F238E27FC236}">
                <a16:creationId xmlns:a16="http://schemas.microsoft.com/office/drawing/2014/main" id="{61AB22C8-2C53-4ADB-9FFC-741CAB4289B2}"/>
              </a:ext>
            </a:extLst>
          </p:cNvPr>
          <p:cNvPicPr>
            <a:picLocks noGrp="1" noChangeAspect="1"/>
          </p:cNvPicPr>
          <p:nvPr>
            <p:ph idx="1"/>
          </p:nvPr>
        </p:nvPicPr>
        <p:blipFill rotWithShape="1">
          <a:blip r:embed="rId4" cstate="print">
            <a:extLst>
              <a:ext uri="{28A0092B-C50C-407E-A947-70E740481C1C}">
                <a14:useLocalDpi xmlns:a14="http://schemas.microsoft.com/office/drawing/2010/main"/>
              </a:ext>
            </a:extLst>
          </a:blip>
          <a:srcRect/>
          <a:stretch/>
        </p:blipFill>
        <p:spPr>
          <a:xfrm>
            <a:off x="341022" y="1012551"/>
            <a:ext cx="8247192" cy="3540689"/>
          </a:xfrm>
        </p:spPr>
      </p:pic>
      <p:sp>
        <p:nvSpPr>
          <p:cNvPr id="13" name="Ondertitel 5">
            <a:extLst>
              <a:ext uri="{FF2B5EF4-FFF2-40B4-BE49-F238E27FC236}">
                <a16:creationId xmlns:a16="http://schemas.microsoft.com/office/drawing/2014/main" id="{6DDB5366-6F98-49BC-9E19-BEC7FA4D93D4}"/>
              </a:ext>
            </a:extLst>
          </p:cNvPr>
          <p:cNvSpPr txBox="1">
            <a:spLocks/>
          </p:cNvSpPr>
          <p:nvPr/>
        </p:nvSpPr>
        <p:spPr>
          <a:xfrm>
            <a:off x="2483768" y="155368"/>
            <a:ext cx="4248472" cy="816501"/>
          </a:xfrm>
          <a:prstGeom prst="rect">
            <a:avLst/>
          </a:prstGeom>
        </p:spPr>
        <p:txBody>
          <a:bodyPr vert="horz" lIns="0" tIns="0" rIns="0" bIns="45720" rtlCol="0">
            <a:noAutofit/>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5"/>
              </a:buBlip>
              <a:tabLst/>
              <a:defRPr sz="2200" kern="1200" spc="0" baseline="0">
                <a:solidFill>
                  <a:schemeClr val="tx1"/>
                </a:solidFill>
                <a:latin typeface="FlandersArtSans-Bold" panose="00000800000000000000" pitchFamily="2"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Tx/>
              <a:buBlip>
                <a:blip r:embed="rId6"/>
              </a:buBlip>
              <a:tabLst/>
              <a:defRPr sz="2200" kern="1200" spc="0" baseline="0">
                <a:solidFill>
                  <a:srgbClr val="9B9B9B"/>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Tx/>
              <a:buBlip>
                <a:blip r:embed="rId7"/>
              </a:buBlip>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8"/>
              </a:buBlip>
              <a:tabLst/>
              <a:defRPr sz="2000" kern="1200" spc="0" baseline="0">
                <a:solidFill>
                  <a:schemeClr val="tx1"/>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6000" lvl="2" indent="0" algn="ctr">
              <a:buClr>
                <a:srgbClr val="0071B9"/>
              </a:buClr>
              <a:buNone/>
            </a:pPr>
            <a:r>
              <a:rPr lang="nl-BE" sz="2800" b="1" dirty="0">
                <a:solidFill>
                  <a:srgbClr val="0071B9"/>
                </a:solidFill>
                <a:latin typeface="+mn-lt"/>
              </a:rPr>
              <a:t>Werkingsgebied &amp; zetels</a:t>
            </a:r>
          </a:p>
        </p:txBody>
      </p:sp>
      <p:sp>
        <p:nvSpPr>
          <p:cNvPr id="7" name="Rechthoek 6">
            <a:extLst>
              <a:ext uri="{FF2B5EF4-FFF2-40B4-BE49-F238E27FC236}">
                <a16:creationId xmlns:a16="http://schemas.microsoft.com/office/drawing/2014/main" id="{A937B4BF-F37C-4D03-9395-5CC102024DDD}"/>
              </a:ext>
            </a:extLst>
          </p:cNvPr>
          <p:cNvSpPr/>
          <p:nvPr/>
        </p:nvSpPr>
        <p:spPr>
          <a:xfrm>
            <a:off x="0" y="0"/>
            <a:ext cx="341022" cy="6858000"/>
          </a:xfrm>
          <a:prstGeom prst="rect">
            <a:avLst/>
          </a:prstGeom>
          <a:solidFill>
            <a:srgbClr val="007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nl-BE" sz="1350">
              <a:solidFill>
                <a:prstClr val="white"/>
              </a:solidFill>
              <a:latin typeface="Calibri"/>
            </a:endParaRPr>
          </a:p>
        </p:txBody>
      </p:sp>
      <p:pic>
        <p:nvPicPr>
          <p:cNvPr id="3" name="Afbeelding 2">
            <a:extLst>
              <a:ext uri="{FF2B5EF4-FFF2-40B4-BE49-F238E27FC236}">
                <a16:creationId xmlns:a16="http://schemas.microsoft.com/office/drawing/2014/main" id="{B0C83C89-873A-46AE-9D8A-DFE97690F7B5}"/>
              </a:ext>
            </a:extLst>
          </p:cNvPr>
          <p:cNvPicPr>
            <a:picLocks noChangeAspect="1"/>
          </p:cNvPicPr>
          <p:nvPr/>
        </p:nvPicPr>
        <p:blipFill>
          <a:blip r:embed="rId9"/>
          <a:stretch>
            <a:fillRect/>
          </a:stretch>
        </p:blipFill>
        <p:spPr>
          <a:xfrm>
            <a:off x="4572000" y="5199999"/>
            <a:ext cx="4263206" cy="958023"/>
          </a:xfrm>
          <a:prstGeom prst="rect">
            <a:avLst/>
          </a:prstGeom>
        </p:spPr>
      </p:pic>
    </p:spTree>
    <p:extLst>
      <p:ext uri="{BB962C8B-B14F-4D97-AF65-F5344CB8AC3E}">
        <p14:creationId xmlns:p14="http://schemas.microsoft.com/office/powerpoint/2010/main" val="17616250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pic>
        <p:nvPicPr>
          <p:cNvPr id="5" name="Tijdelijke aanduiding voor inhoud 4">
            <a:extLst>
              <a:ext uri="{FF2B5EF4-FFF2-40B4-BE49-F238E27FC236}">
                <a16:creationId xmlns:a16="http://schemas.microsoft.com/office/drawing/2014/main" id="{F88C6611-4399-4582-A1E0-8674A5AD2D93}"/>
              </a:ext>
            </a:extLst>
          </p:cNvPr>
          <p:cNvPicPr>
            <a:picLocks noGrp="1" noChangeAspect="1"/>
          </p:cNvPicPr>
          <p:nvPr>
            <p:ph idx="1"/>
          </p:nvPr>
        </p:nvPicPr>
        <p:blipFill>
          <a:blip r:embed="rId3" cstate="hqprint">
            <a:extLst>
              <a:ext uri="{28A0092B-C50C-407E-A947-70E740481C1C}">
                <a14:useLocalDpi xmlns:a14="http://schemas.microsoft.com/office/drawing/2010/main"/>
              </a:ext>
            </a:extLst>
          </a:blip>
          <a:srcRect/>
          <a:stretch/>
        </p:blipFill>
        <p:spPr>
          <a:xfrm>
            <a:off x="323528" y="0"/>
            <a:ext cx="8820472" cy="6857999"/>
          </a:xfrm>
        </p:spPr>
      </p:pic>
      <p:sp>
        <p:nvSpPr>
          <p:cNvPr id="6" name="Rechthoek 5">
            <a:extLst>
              <a:ext uri="{FF2B5EF4-FFF2-40B4-BE49-F238E27FC236}">
                <a16:creationId xmlns:a16="http://schemas.microsoft.com/office/drawing/2014/main" id="{576669AD-70F1-4EEB-B333-13241BD4AEB1}"/>
              </a:ext>
            </a:extLst>
          </p:cNvPr>
          <p:cNvSpPr/>
          <p:nvPr/>
        </p:nvSpPr>
        <p:spPr>
          <a:xfrm>
            <a:off x="0" y="0"/>
            <a:ext cx="341022" cy="6858000"/>
          </a:xfrm>
          <a:prstGeom prst="rect">
            <a:avLst/>
          </a:prstGeom>
          <a:solidFill>
            <a:srgbClr val="007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nl-BE" sz="1350">
              <a:solidFill>
                <a:prstClr val="white"/>
              </a:solidFill>
              <a:latin typeface="Calibri"/>
            </a:endParaRPr>
          </a:p>
        </p:txBody>
      </p:sp>
    </p:spTree>
    <p:extLst>
      <p:ext uri="{BB962C8B-B14F-4D97-AF65-F5344CB8AC3E}">
        <p14:creationId xmlns:p14="http://schemas.microsoft.com/office/powerpoint/2010/main" val="17108931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hthoek 15"/>
          <p:cNvSpPr/>
          <p:nvPr/>
        </p:nvSpPr>
        <p:spPr>
          <a:xfrm>
            <a:off x="467544" y="5805264"/>
            <a:ext cx="2304256" cy="1052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5" name="Diagram 4"/>
          <p:cNvGraphicFramePr/>
          <p:nvPr/>
        </p:nvGraphicFramePr>
        <p:xfrm>
          <a:off x="216024" y="1196752"/>
          <a:ext cx="9145016" cy="51845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el 1"/>
          <p:cNvSpPr>
            <a:spLocks noGrp="1"/>
          </p:cNvSpPr>
          <p:nvPr>
            <p:ph type="title"/>
          </p:nvPr>
        </p:nvSpPr>
        <p:spPr>
          <a:xfrm>
            <a:off x="457200" y="44624"/>
            <a:ext cx="8579296" cy="1143000"/>
          </a:xfrm>
        </p:spPr>
        <p:txBody>
          <a:bodyPr>
            <a:normAutofit/>
          </a:bodyPr>
          <a:lstStyle/>
          <a:p>
            <a:pPr algn="ctr"/>
            <a:r>
              <a:rPr lang="nl-BE" sz="4000" dirty="0"/>
              <a:t>Belanghebbenden / klanten</a:t>
            </a:r>
          </a:p>
        </p:txBody>
      </p:sp>
      <p:sp>
        <p:nvSpPr>
          <p:cNvPr id="7" name="Tekstvak 6"/>
          <p:cNvSpPr txBox="1"/>
          <p:nvPr/>
        </p:nvSpPr>
        <p:spPr>
          <a:xfrm>
            <a:off x="6971186" y="2042845"/>
            <a:ext cx="2497358" cy="95410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400" b="0" i="0" u="none" strike="noStrike" kern="1200" cap="none" spc="0" normalizeH="0" baseline="0" noProof="0" dirty="0">
                <a:ln>
                  <a:noFill/>
                </a:ln>
                <a:solidFill>
                  <a:srgbClr val="0071BC"/>
                </a:solidFill>
                <a:effectLst/>
                <a:uLnTx/>
                <a:uFillTx/>
                <a:latin typeface="Calibri"/>
                <a:ea typeface="+mn-ea"/>
                <a:cs typeface="+mn-cs"/>
              </a:rPr>
              <a:t>Regering – vakminister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400" b="0" i="0" u="none" strike="noStrike" kern="1200" cap="none" spc="0" normalizeH="0" baseline="0" noProof="0" dirty="0">
                <a:ln>
                  <a:noFill/>
                </a:ln>
                <a:solidFill>
                  <a:srgbClr val="0071BC"/>
                </a:solidFill>
                <a:effectLst/>
                <a:uLnTx/>
                <a:uFillTx/>
                <a:latin typeface="Calibri"/>
                <a:ea typeface="+mn-ea"/>
                <a:cs typeface="+mn-cs"/>
              </a:rPr>
              <a:t>Parlement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400" b="0" i="0" u="none" strike="noStrike" kern="1200" cap="none" spc="0" normalizeH="0" baseline="0" noProof="0" dirty="0">
                <a:ln>
                  <a:noFill/>
                </a:ln>
                <a:solidFill>
                  <a:srgbClr val="0071BC"/>
                </a:solidFill>
                <a:effectLst/>
                <a:uLnTx/>
                <a:uFillTx/>
                <a:latin typeface="Calibri"/>
                <a:ea typeface="+mn-ea"/>
                <a:cs typeface="+mn-cs"/>
              </a:rPr>
              <a:t>Vlaamse overheid - FOD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400" b="0" i="0" u="none" strike="noStrike" kern="1200" cap="none" spc="0" normalizeH="0" baseline="0" noProof="0" dirty="0">
                <a:ln>
                  <a:noFill/>
                </a:ln>
                <a:solidFill>
                  <a:srgbClr val="0071BC"/>
                </a:solidFill>
                <a:effectLst/>
                <a:uLnTx/>
                <a:uFillTx/>
                <a:latin typeface="Calibri"/>
                <a:ea typeface="+mn-ea"/>
                <a:cs typeface="+mn-cs"/>
              </a:rPr>
              <a:t>Provincies</a:t>
            </a:r>
          </a:p>
        </p:txBody>
      </p:sp>
      <p:sp>
        <p:nvSpPr>
          <p:cNvPr id="8" name="Tekstvak 7"/>
          <p:cNvSpPr txBox="1"/>
          <p:nvPr/>
        </p:nvSpPr>
        <p:spPr>
          <a:xfrm>
            <a:off x="324544" y="3186692"/>
            <a:ext cx="2217305" cy="246221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400" b="0" i="0" u="none" strike="noStrike" kern="1200" cap="none" spc="0" normalizeH="0" baseline="0" noProof="0" dirty="0">
                <a:ln>
                  <a:noFill/>
                </a:ln>
                <a:solidFill>
                  <a:srgbClr val="0071BC"/>
                </a:solidFill>
                <a:effectLst/>
                <a:uLnTx/>
                <a:uFillTx/>
                <a:latin typeface="Calibri"/>
                <a:ea typeface="+mn-ea"/>
                <a:cs typeface="+mn-cs"/>
              </a:rPr>
              <a:t>Aannemers – leveranciers – dienstverleners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400" b="0" i="0" u="none" strike="noStrike" kern="1200" cap="none" spc="0" normalizeH="0" baseline="0" noProof="0" dirty="0">
                <a:ln>
                  <a:noFill/>
                </a:ln>
                <a:solidFill>
                  <a:srgbClr val="0071BC"/>
                </a:solidFill>
                <a:effectLst/>
                <a:uLnTx/>
                <a:uFillTx/>
                <a:latin typeface="Calibri"/>
                <a:ea typeface="+mn-ea"/>
                <a:cs typeface="+mn-cs"/>
              </a:rPr>
              <a:t>Verladers/huurders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400" b="0" i="0" u="none" strike="noStrike" kern="1200" cap="none" spc="0" normalizeH="0" baseline="0" noProof="0" dirty="0">
                <a:ln>
                  <a:noFill/>
                </a:ln>
                <a:solidFill>
                  <a:srgbClr val="0071BC"/>
                </a:solidFill>
                <a:effectLst/>
                <a:uLnTx/>
                <a:uFillTx/>
                <a:latin typeface="Calibri"/>
                <a:ea typeface="+mn-ea"/>
                <a:cs typeface="+mn-cs"/>
              </a:rPr>
              <a:t>Wateronttrekking</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400" b="0" i="0" u="none" strike="noStrike" kern="1200" cap="none" spc="0" normalizeH="0" baseline="0" noProof="0" dirty="0">
                <a:ln>
                  <a:noFill/>
                </a:ln>
                <a:solidFill>
                  <a:srgbClr val="0071BC"/>
                </a:solidFill>
                <a:effectLst/>
                <a:uLnTx/>
                <a:uFillTx/>
                <a:latin typeface="Calibri"/>
                <a:ea typeface="+mn-ea"/>
                <a:cs typeface="+mn-cs"/>
              </a:rPr>
              <a:t>drinkwater</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400" b="0" i="0" u="none" strike="noStrike" kern="1200" cap="none" spc="0" normalizeH="0" baseline="0" noProof="0" dirty="0">
                <a:ln>
                  <a:noFill/>
                </a:ln>
                <a:solidFill>
                  <a:srgbClr val="0071BC"/>
                </a:solidFill>
                <a:effectLst/>
                <a:uLnTx/>
                <a:uFillTx/>
                <a:latin typeface="Calibri"/>
                <a:ea typeface="+mn-ea"/>
                <a:cs typeface="+mn-cs"/>
              </a:rPr>
              <a:t>koel- en productiewater</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400" b="0" i="0" u="none" strike="noStrike" kern="1200" cap="none" spc="0" normalizeH="0" baseline="0" noProof="0" dirty="0">
                <a:ln>
                  <a:noFill/>
                </a:ln>
                <a:solidFill>
                  <a:srgbClr val="0071BC"/>
                </a:solidFill>
                <a:effectLst/>
                <a:uLnTx/>
                <a:uFillTx/>
                <a:latin typeface="Calibri"/>
                <a:ea typeface="+mn-ea"/>
                <a:cs typeface="+mn-cs"/>
              </a:rPr>
              <a:t>irrigatie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400" b="0" i="0" u="none" strike="noStrike" kern="1200" cap="none" spc="0" normalizeH="0" baseline="0" noProof="0" dirty="0">
              <a:ln>
                <a:noFill/>
              </a:ln>
              <a:solidFill>
                <a:srgbClr val="0071BC"/>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BE" sz="1400" b="0" i="0" u="none" strike="noStrike" kern="1200" cap="none" spc="0" normalizeH="0" baseline="0" noProof="0" dirty="0">
              <a:ln>
                <a:noFill/>
              </a:ln>
              <a:solidFill>
                <a:srgbClr val="0071BC"/>
              </a:solidFill>
              <a:effectLst/>
              <a:uLnTx/>
              <a:uFillTx/>
              <a:latin typeface="Calibri"/>
              <a:ea typeface="+mn-ea"/>
              <a:cs typeface="+mn-cs"/>
            </a:endParaRPr>
          </a:p>
        </p:txBody>
      </p:sp>
      <p:sp>
        <p:nvSpPr>
          <p:cNvPr id="9" name="Tekstvak 8"/>
          <p:cNvSpPr txBox="1"/>
          <p:nvPr/>
        </p:nvSpPr>
        <p:spPr>
          <a:xfrm>
            <a:off x="1046448" y="1737558"/>
            <a:ext cx="1872208" cy="116955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400" b="0" i="0" u="none" strike="noStrike" kern="1200" cap="none" spc="0" normalizeH="0" baseline="0" noProof="0" dirty="0">
                <a:ln>
                  <a:noFill/>
                </a:ln>
                <a:solidFill>
                  <a:srgbClr val="0071BC"/>
                </a:solidFill>
                <a:effectLst/>
                <a:uLnTx/>
                <a:uFillTx/>
                <a:latin typeface="Calibri"/>
                <a:ea typeface="+mn-ea"/>
                <a:cs typeface="+mn-cs"/>
              </a:rPr>
              <a:t>Pleziervaart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400" b="0" i="0" u="none" strike="noStrike" kern="1200" cap="none" spc="0" normalizeH="0" baseline="0" noProof="0" dirty="0">
                <a:ln>
                  <a:noFill/>
                </a:ln>
                <a:solidFill>
                  <a:srgbClr val="0071BC"/>
                </a:solidFill>
                <a:effectLst/>
                <a:uLnTx/>
                <a:uFillTx/>
                <a:latin typeface="Calibri"/>
                <a:ea typeface="+mn-ea"/>
                <a:cs typeface="+mn-cs"/>
              </a:rPr>
              <a:t>Fietsers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400" b="0" i="0" u="none" strike="noStrike" kern="1200" cap="none" spc="0" normalizeH="0" baseline="0" noProof="0" dirty="0">
                <a:ln>
                  <a:noFill/>
                </a:ln>
                <a:solidFill>
                  <a:srgbClr val="0071BC"/>
                </a:solidFill>
                <a:effectLst/>
                <a:uLnTx/>
                <a:uFillTx/>
                <a:latin typeface="Calibri"/>
                <a:ea typeface="+mn-ea"/>
                <a:cs typeface="+mn-cs"/>
              </a:rPr>
              <a:t>Wandelaars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400" b="0" i="0" u="none" strike="noStrike" kern="1200" cap="none" spc="0" normalizeH="0" baseline="0" noProof="0" dirty="0">
                <a:ln>
                  <a:noFill/>
                </a:ln>
                <a:solidFill>
                  <a:srgbClr val="0071BC"/>
                </a:solidFill>
                <a:effectLst/>
                <a:uLnTx/>
                <a:uFillTx/>
                <a:latin typeface="Calibri"/>
                <a:ea typeface="+mn-ea"/>
                <a:cs typeface="+mn-cs"/>
              </a:rPr>
              <a:t>Vissers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400" b="0" i="0" u="none" strike="noStrike" kern="1200" cap="none" spc="0" normalizeH="0" baseline="0" noProof="0" dirty="0">
                <a:ln>
                  <a:noFill/>
                </a:ln>
                <a:solidFill>
                  <a:srgbClr val="0071BC"/>
                </a:solidFill>
                <a:effectLst/>
                <a:uLnTx/>
                <a:uFillTx/>
                <a:latin typeface="Calibri"/>
                <a:ea typeface="+mn-ea"/>
                <a:cs typeface="+mn-cs"/>
              </a:rPr>
              <a:t>Evenementen</a:t>
            </a:r>
          </a:p>
        </p:txBody>
      </p:sp>
      <p:sp>
        <p:nvSpPr>
          <p:cNvPr id="10" name="Tekstvak 9"/>
          <p:cNvSpPr txBox="1"/>
          <p:nvPr/>
        </p:nvSpPr>
        <p:spPr>
          <a:xfrm>
            <a:off x="7380312" y="3940746"/>
            <a:ext cx="1872208" cy="95410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400" b="0" i="0" u="none" strike="noStrike" kern="1200" cap="none" spc="0" normalizeH="0" baseline="0" noProof="0" dirty="0">
                <a:ln>
                  <a:noFill/>
                </a:ln>
                <a:solidFill>
                  <a:srgbClr val="0071BC"/>
                </a:solidFill>
                <a:effectLst/>
                <a:uLnTx/>
                <a:uFillTx/>
                <a:latin typeface="Calibri"/>
                <a:ea typeface="+mn-ea"/>
                <a:cs typeface="+mn-cs"/>
              </a:rPr>
              <a:t>vakorganisaties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400" b="0" i="0" u="none" strike="noStrike" kern="1200" cap="none" spc="0" normalizeH="0" baseline="0" noProof="0" dirty="0">
                <a:ln>
                  <a:noFill/>
                </a:ln>
                <a:solidFill>
                  <a:srgbClr val="0071BC"/>
                </a:solidFill>
                <a:effectLst/>
                <a:uLnTx/>
                <a:uFillTx/>
                <a:latin typeface="Calibri"/>
                <a:ea typeface="+mn-ea"/>
                <a:cs typeface="+mn-cs"/>
              </a:rPr>
              <a:t>rederijen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400" b="0" i="0" u="none" strike="noStrike" kern="1200" cap="none" spc="0" normalizeH="0" baseline="0" noProof="0" dirty="0">
                <a:ln>
                  <a:noFill/>
                </a:ln>
                <a:solidFill>
                  <a:srgbClr val="0071BC"/>
                </a:solidFill>
                <a:effectLst/>
                <a:uLnTx/>
                <a:uFillTx/>
                <a:latin typeface="Calibri"/>
                <a:ea typeface="+mn-ea"/>
                <a:cs typeface="+mn-cs"/>
              </a:rPr>
              <a:t>binnenvaartonder-nemers</a:t>
            </a:r>
          </a:p>
        </p:txBody>
      </p:sp>
      <p:sp>
        <p:nvSpPr>
          <p:cNvPr id="11" name="Tekstvak 10"/>
          <p:cNvSpPr txBox="1"/>
          <p:nvPr/>
        </p:nvSpPr>
        <p:spPr>
          <a:xfrm>
            <a:off x="1763688" y="5425456"/>
            <a:ext cx="1872208" cy="95410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400" b="0" i="0" u="none" strike="noStrike" kern="1200" cap="none" spc="0" normalizeH="0" baseline="0" noProof="0" dirty="0">
                <a:ln>
                  <a:noFill/>
                </a:ln>
                <a:solidFill>
                  <a:srgbClr val="0071BC"/>
                </a:solidFill>
                <a:effectLst/>
                <a:uLnTx/>
                <a:uFillTx/>
                <a:latin typeface="Calibri"/>
                <a:ea typeface="+mn-ea"/>
                <a:cs typeface="+mn-cs"/>
              </a:rPr>
              <a:t>SPW</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400" b="0" i="0" u="none" strike="noStrike" kern="1200" cap="none" spc="0" normalizeH="0" baseline="0" noProof="0" dirty="0">
                <a:ln>
                  <a:noFill/>
                </a:ln>
                <a:solidFill>
                  <a:srgbClr val="0071BC"/>
                </a:solidFill>
                <a:effectLst/>
                <a:uLnTx/>
                <a:uFillTx/>
                <a:latin typeface="Calibri"/>
                <a:ea typeface="+mn-ea"/>
                <a:cs typeface="+mn-cs"/>
              </a:rPr>
              <a:t>Havens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400" b="0" i="0" u="none" strike="noStrike" kern="1200" cap="none" spc="0" normalizeH="0" baseline="0" noProof="0" dirty="0">
                <a:ln>
                  <a:noFill/>
                </a:ln>
                <a:solidFill>
                  <a:srgbClr val="0071BC"/>
                </a:solidFill>
                <a:effectLst/>
                <a:uLnTx/>
                <a:uFillTx/>
                <a:latin typeface="Calibri"/>
                <a:ea typeface="+mn-ea"/>
                <a:cs typeface="+mn-cs"/>
              </a:rPr>
              <a:t>Rijkswaterstaat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400" b="0" i="0" u="none" strike="noStrike" kern="1200" cap="none" spc="0" normalizeH="0" baseline="0" noProof="0" dirty="0">
                <a:ln>
                  <a:noFill/>
                </a:ln>
                <a:solidFill>
                  <a:srgbClr val="0071BC"/>
                </a:solidFill>
                <a:effectLst/>
                <a:uLnTx/>
                <a:uFillTx/>
                <a:latin typeface="Calibri"/>
                <a:ea typeface="+mn-ea"/>
                <a:cs typeface="+mn-cs"/>
              </a:rPr>
              <a:t>VMM</a:t>
            </a:r>
          </a:p>
        </p:txBody>
      </p:sp>
      <p:sp>
        <p:nvSpPr>
          <p:cNvPr id="12" name="Tekstvak 11"/>
          <p:cNvSpPr txBox="1"/>
          <p:nvPr/>
        </p:nvSpPr>
        <p:spPr>
          <a:xfrm>
            <a:off x="6254082" y="5533178"/>
            <a:ext cx="2907500" cy="73866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400" b="0" i="0" u="none" strike="noStrike" kern="1200" cap="none" spc="0" normalizeH="0" baseline="0" noProof="0" dirty="0">
                <a:ln>
                  <a:noFill/>
                </a:ln>
                <a:solidFill>
                  <a:srgbClr val="0071BC"/>
                </a:solidFill>
                <a:effectLst/>
                <a:uLnTx/>
                <a:uFillTx/>
                <a:latin typeface="Calibri"/>
                <a:ea typeface="+mn-ea"/>
                <a:cs typeface="+mn-cs"/>
              </a:rPr>
              <a:t>Netwerkorganisaties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400" b="0" i="0" u="none" strike="noStrike" kern="1200" cap="none" spc="0" normalizeH="0" baseline="0" noProof="0" dirty="0" err="1">
                <a:ln>
                  <a:noFill/>
                </a:ln>
                <a:solidFill>
                  <a:srgbClr val="0071BC"/>
                </a:solidFill>
                <a:effectLst/>
                <a:uLnTx/>
                <a:uFillTx/>
                <a:latin typeface="Calibri"/>
                <a:ea typeface="+mn-ea"/>
                <a:cs typeface="+mn-cs"/>
              </a:rPr>
              <a:t>Voka</a:t>
            </a:r>
            <a:r>
              <a:rPr kumimoji="0" lang="nl-BE" sz="1400" b="0" i="0" u="none" strike="noStrike" kern="1200" cap="none" spc="0" normalizeH="0" baseline="0" noProof="0" dirty="0">
                <a:ln>
                  <a:noFill/>
                </a:ln>
                <a:solidFill>
                  <a:srgbClr val="0071BC"/>
                </a:solidFill>
                <a:effectLst/>
                <a:uLnTx/>
                <a:uFillTx/>
                <a:latin typeface="Calibri"/>
                <a:ea typeface="+mn-ea"/>
                <a:cs typeface="+mn-cs"/>
              </a:rPr>
              <a:t>, </a:t>
            </a:r>
            <a:r>
              <a:rPr kumimoji="0" lang="nl-BE" sz="1400" b="0" i="0" u="none" strike="noStrike" kern="1200" cap="none" spc="0" normalizeH="0" baseline="0" noProof="0" dirty="0" err="1">
                <a:ln>
                  <a:noFill/>
                </a:ln>
                <a:solidFill>
                  <a:srgbClr val="0071BC"/>
                </a:solidFill>
                <a:effectLst/>
                <a:uLnTx/>
                <a:uFillTx/>
                <a:latin typeface="Calibri"/>
                <a:ea typeface="+mn-ea"/>
                <a:cs typeface="+mn-cs"/>
              </a:rPr>
              <a:t>Unizo</a:t>
            </a:r>
            <a:endParaRPr kumimoji="0" lang="nl-BE" sz="1400" b="0" i="0" u="none" strike="noStrike" kern="1200" cap="none" spc="0" normalizeH="0" baseline="0" noProof="0" dirty="0">
              <a:ln>
                <a:noFill/>
              </a:ln>
              <a:solidFill>
                <a:srgbClr val="0071BC"/>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400" b="0" i="0" u="none" strike="noStrike" kern="1200" cap="none" spc="0" normalizeH="0" baseline="0" noProof="0" dirty="0">
                <a:ln>
                  <a:noFill/>
                </a:ln>
                <a:solidFill>
                  <a:srgbClr val="0071BC"/>
                </a:solidFill>
                <a:effectLst/>
                <a:uLnTx/>
                <a:uFillTx/>
                <a:latin typeface="Calibri"/>
                <a:ea typeface="+mn-ea"/>
                <a:cs typeface="+mn-cs"/>
              </a:rPr>
              <a:t>….</a:t>
            </a:r>
          </a:p>
        </p:txBody>
      </p:sp>
      <p:sp>
        <p:nvSpPr>
          <p:cNvPr id="14" name="Tekstvak 13"/>
          <p:cNvSpPr txBox="1"/>
          <p:nvPr/>
        </p:nvSpPr>
        <p:spPr>
          <a:xfrm>
            <a:off x="5400600" y="1393000"/>
            <a:ext cx="3743400" cy="30777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400" b="0" i="0" u="none" strike="noStrike" kern="1200" cap="none" spc="0" normalizeH="0" baseline="0" noProof="0" dirty="0">
                <a:ln>
                  <a:noFill/>
                </a:ln>
                <a:solidFill>
                  <a:srgbClr val="0071BC"/>
                </a:solidFill>
                <a:effectLst/>
                <a:uLnTx/>
                <a:uFillTx/>
                <a:latin typeface="Calibri"/>
                <a:ea typeface="+mn-ea"/>
                <a:cs typeface="+mn-cs"/>
              </a:rPr>
              <a:t>171 </a:t>
            </a:r>
            <a:r>
              <a:rPr lang="nl-BE" sz="1400" dirty="0">
                <a:solidFill>
                  <a:srgbClr val="0071BC"/>
                </a:solidFill>
                <a:latin typeface="Calibri"/>
              </a:rPr>
              <a:t>waterweg</a:t>
            </a:r>
            <a:r>
              <a:rPr kumimoji="0" lang="nl-BE" sz="1400" b="0" i="0" u="none" strike="noStrike" kern="1200" cap="none" spc="0" normalizeH="0" baseline="0" noProof="0" dirty="0">
                <a:ln>
                  <a:noFill/>
                </a:ln>
                <a:solidFill>
                  <a:srgbClr val="0071BC"/>
                </a:solidFill>
                <a:effectLst/>
                <a:uLnTx/>
                <a:uFillTx/>
                <a:latin typeface="Calibri"/>
                <a:ea typeface="+mn-ea"/>
                <a:cs typeface="+mn-cs"/>
              </a:rPr>
              <a:t>gemeentes: 22 in Limburg</a:t>
            </a:r>
          </a:p>
        </p:txBody>
      </p:sp>
      <p:pic>
        <p:nvPicPr>
          <p:cNvPr id="15" name="Afbeelding 1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032448" y="3696827"/>
            <a:ext cx="1512168" cy="487837"/>
          </a:xfrm>
          <a:prstGeom prst="rect">
            <a:avLst/>
          </a:prstGeom>
        </p:spPr>
      </p:pic>
      <p:sp>
        <p:nvSpPr>
          <p:cNvPr id="13" name="Rechthoek 12">
            <a:extLst>
              <a:ext uri="{FF2B5EF4-FFF2-40B4-BE49-F238E27FC236}">
                <a16:creationId xmlns:a16="http://schemas.microsoft.com/office/drawing/2014/main" id="{377AAF89-C2B2-4CC7-B405-C47FFB40F076}"/>
              </a:ext>
            </a:extLst>
          </p:cNvPr>
          <p:cNvSpPr/>
          <p:nvPr/>
        </p:nvSpPr>
        <p:spPr>
          <a:xfrm>
            <a:off x="0" y="0"/>
            <a:ext cx="341022" cy="6858000"/>
          </a:xfrm>
          <a:prstGeom prst="rect">
            <a:avLst/>
          </a:prstGeom>
          <a:solidFill>
            <a:srgbClr val="007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nl-BE" sz="1350">
              <a:solidFill>
                <a:prstClr val="white"/>
              </a:solidFill>
              <a:latin typeface="Calibri"/>
            </a:endParaRPr>
          </a:p>
        </p:txBody>
      </p:sp>
    </p:spTree>
    <p:extLst>
      <p:ext uri="{BB962C8B-B14F-4D97-AF65-F5344CB8AC3E}">
        <p14:creationId xmlns:p14="http://schemas.microsoft.com/office/powerpoint/2010/main" val="24767864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6D8DD8-1825-4FF8-98D6-21EB948C827C}"/>
              </a:ext>
            </a:extLst>
          </p:cNvPr>
          <p:cNvSpPr>
            <a:spLocks noGrp="1"/>
          </p:cNvSpPr>
          <p:nvPr>
            <p:ph type="title"/>
          </p:nvPr>
        </p:nvSpPr>
        <p:spPr/>
        <p:txBody>
          <a:bodyPr/>
          <a:lstStyle/>
          <a:p>
            <a:endParaRPr lang="nl-BE"/>
          </a:p>
        </p:txBody>
      </p:sp>
      <p:pic>
        <p:nvPicPr>
          <p:cNvPr id="5" name="Tijdelijke aanduiding voor inhoud 4">
            <a:extLst>
              <a:ext uri="{FF2B5EF4-FFF2-40B4-BE49-F238E27FC236}">
                <a16:creationId xmlns:a16="http://schemas.microsoft.com/office/drawing/2014/main" id="{86A18A0E-7470-40D2-BDC7-BB34E8E1D94A}"/>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rcRect/>
          <a:stretch/>
        </p:blipFill>
        <p:spPr>
          <a:xfrm>
            <a:off x="323527" y="0"/>
            <a:ext cx="8820473" cy="6858000"/>
          </a:xfrm>
        </p:spPr>
      </p:pic>
      <p:sp>
        <p:nvSpPr>
          <p:cNvPr id="4" name="Tekstvak 3">
            <a:extLst>
              <a:ext uri="{FF2B5EF4-FFF2-40B4-BE49-F238E27FC236}">
                <a16:creationId xmlns:a16="http://schemas.microsoft.com/office/drawing/2014/main" id="{49DFA51F-8D13-400E-8EDE-8E7143C916E9}"/>
              </a:ext>
            </a:extLst>
          </p:cNvPr>
          <p:cNvSpPr txBox="1"/>
          <p:nvPr/>
        </p:nvSpPr>
        <p:spPr>
          <a:xfrm>
            <a:off x="539551" y="5733256"/>
            <a:ext cx="1872209" cy="707886"/>
          </a:xfrm>
          <a:prstGeom prst="rect">
            <a:avLst/>
          </a:prstGeom>
          <a:solidFill>
            <a:srgbClr val="F6CA40"/>
          </a:solidFill>
        </p:spPr>
        <p:txBody>
          <a:bodyPr wrap="square" rtlCol="0">
            <a:spAutoFit/>
          </a:bodyPr>
          <a:lstStyle/>
          <a:p>
            <a:pPr algn="ctr"/>
            <a:r>
              <a:rPr lang="nl-BE" sz="2000" b="1" dirty="0">
                <a:solidFill>
                  <a:srgbClr val="0062A9"/>
                </a:solidFill>
              </a:rPr>
              <a:t>72 </a:t>
            </a:r>
            <a:r>
              <a:rPr lang="nl-BE" sz="2000" b="1" dirty="0" err="1">
                <a:solidFill>
                  <a:srgbClr val="0062A9"/>
                </a:solidFill>
              </a:rPr>
              <a:t>mio</a:t>
            </a:r>
            <a:r>
              <a:rPr lang="nl-BE" sz="2000" b="1" dirty="0">
                <a:solidFill>
                  <a:srgbClr val="0062A9"/>
                </a:solidFill>
              </a:rPr>
              <a:t> ton</a:t>
            </a:r>
          </a:p>
          <a:p>
            <a:pPr algn="ctr"/>
            <a:r>
              <a:rPr lang="nl-BE" sz="2000" b="1" dirty="0">
                <a:solidFill>
                  <a:srgbClr val="0062A9"/>
                </a:solidFill>
              </a:rPr>
              <a:t>1.000.000 TEU</a:t>
            </a:r>
          </a:p>
        </p:txBody>
      </p:sp>
      <p:sp>
        <p:nvSpPr>
          <p:cNvPr id="6" name="Tekstvak 5">
            <a:extLst>
              <a:ext uri="{FF2B5EF4-FFF2-40B4-BE49-F238E27FC236}">
                <a16:creationId xmlns:a16="http://schemas.microsoft.com/office/drawing/2014/main" id="{04C327A6-AAD1-4633-8B8E-D86DDC86D2A3}"/>
              </a:ext>
            </a:extLst>
          </p:cNvPr>
          <p:cNvSpPr txBox="1"/>
          <p:nvPr/>
        </p:nvSpPr>
        <p:spPr>
          <a:xfrm>
            <a:off x="3347865" y="5733255"/>
            <a:ext cx="1152127" cy="707886"/>
          </a:xfrm>
          <a:prstGeom prst="rect">
            <a:avLst/>
          </a:prstGeom>
          <a:solidFill>
            <a:srgbClr val="F6CA40"/>
          </a:solidFill>
        </p:spPr>
        <p:txBody>
          <a:bodyPr wrap="square" rtlCol="0">
            <a:spAutoFit/>
          </a:bodyPr>
          <a:lstStyle/>
          <a:p>
            <a:pPr algn="ctr"/>
            <a:r>
              <a:rPr lang="nl-BE" sz="2000" b="1" dirty="0">
                <a:solidFill>
                  <a:srgbClr val="0062A9"/>
                </a:solidFill>
              </a:rPr>
              <a:t>20.000 </a:t>
            </a:r>
            <a:r>
              <a:rPr lang="nl-BE" sz="2000" b="1" dirty="0" err="1">
                <a:solidFill>
                  <a:srgbClr val="0062A9"/>
                </a:solidFill>
              </a:rPr>
              <a:t>vw</a:t>
            </a:r>
            <a:r>
              <a:rPr lang="nl-BE" sz="2000" b="1" dirty="0">
                <a:solidFill>
                  <a:srgbClr val="0062A9"/>
                </a:solidFill>
              </a:rPr>
              <a:t>/dag</a:t>
            </a:r>
          </a:p>
        </p:txBody>
      </p:sp>
      <p:sp>
        <p:nvSpPr>
          <p:cNvPr id="7" name="PIJL-RECHTS 4">
            <a:extLst>
              <a:ext uri="{FF2B5EF4-FFF2-40B4-BE49-F238E27FC236}">
                <a16:creationId xmlns:a16="http://schemas.microsoft.com/office/drawing/2014/main" id="{78336609-1B46-4244-AC0F-5163395ECC7F}"/>
              </a:ext>
            </a:extLst>
          </p:cNvPr>
          <p:cNvSpPr/>
          <p:nvPr/>
        </p:nvSpPr>
        <p:spPr>
          <a:xfrm>
            <a:off x="2483768" y="5909428"/>
            <a:ext cx="720079" cy="3555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Rechthoek 7">
            <a:extLst>
              <a:ext uri="{FF2B5EF4-FFF2-40B4-BE49-F238E27FC236}">
                <a16:creationId xmlns:a16="http://schemas.microsoft.com/office/drawing/2014/main" id="{2A3AC5BB-CA81-4758-881F-3E9C0484D871}"/>
              </a:ext>
            </a:extLst>
          </p:cNvPr>
          <p:cNvSpPr/>
          <p:nvPr/>
        </p:nvSpPr>
        <p:spPr>
          <a:xfrm>
            <a:off x="0" y="0"/>
            <a:ext cx="341022" cy="6858000"/>
          </a:xfrm>
          <a:prstGeom prst="rect">
            <a:avLst/>
          </a:prstGeom>
          <a:solidFill>
            <a:srgbClr val="007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nl-BE" sz="1350">
              <a:solidFill>
                <a:prstClr val="white"/>
              </a:solidFill>
              <a:latin typeface="Calibri"/>
            </a:endParaRPr>
          </a:p>
        </p:txBody>
      </p:sp>
    </p:spTree>
    <p:extLst>
      <p:ext uri="{BB962C8B-B14F-4D97-AF65-F5344CB8AC3E}">
        <p14:creationId xmlns:p14="http://schemas.microsoft.com/office/powerpoint/2010/main" val="257914659"/>
      </p:ext>
    </p:extLst>
  </p:cSld>
  <p:clrMapOvr>
    <a:masterClrMapping/>
  </p:clrMapOvr>
</p:sld>
</file>

<file path=ppt/theme/theme1.xml><?xml version="1.0" encoding="utf-8"?>
<a:theme xmlns:a="http://schemas.openxmlformats.org/drawingml/2006/main" name="Presentatie (8)">
  <a:themeElements>
    <a:clrScheme name="Essentiee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e.potx" id="{3AD414F9-5187-4EE4-A4CF-625800661601}" vid="{EFEA264B-06EA-4AED-93A8-5C21BEA72026}"/>
    </a:ext>
  </a:extLst>
</a:theme>
</file>

<file path=ppt/theme/theme2.xml><?xml version="1.0" encoding="utf-8"?>
<a:theme xmlns:a="http://schemas.openxmlformats.org/drawingml/2006/main" name="1_Presentatie (5)">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_inea_190118.potx" id="{4D51865A-10A9-476C-8C9B-8C96687C15D1}" vid="{30E27F98-3067-4CE5-9CCE-DAD284503D77}"/>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96F3E31263CDE489F0AC79DCA3C3CD6" ma:contentTypeVersion="0" ma:contentTypeDescription="Een nieuw document maken." ma:contentTypeScope="" ma:versionID="d34357561d67d8c195b253f0ec7eed84">
  <xsd:schema xmlns:xsd="http://www.w3.org/2001/XMLSchema" xmlns:xs="http://www.w3.org/2001/XMLSchema" xmlns:p="http://schemas.microsoft.com/office/2006/metadata/properties" targetNamespace="http://schemas.microsoft.com/office/2006/metadata/properties" ma:root="true" ma:fieldsID="1978a156f712f99d6452530788f7ffe9">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539D1CE-F8F7-46CA-BB3D-AE60525189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90FA125E-F3B1-400C-B1F9-C4A6A2C54C6F}">
  <ds:schemaRefs>
    <ds:schemaRef ds:uri="http://schemas.microsoft.com/sharepoint/v3/contenttype/forms"/>
  </ds:schemaRefs>
</ds:datastoreItem>
</file>

<file path=customXml/itemProps3.xml><?xml version="1.0" encoding="utf-8"?>
<ds:datastoreItem xmlns:ds="http://schemas.openxmlformats.org/officeDocument/2006/customXml" ds:itemID="{02C6C5F2-795D-4597-874B-073EEBC114DC}">
  <ds:schemaRefs>
    <ds:schemaRef ds:uri="http://schemas.microsoft.com/office/2006/metadata/propertie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Presentatie (8)</Template>
  <TotalTime>25166</TotalTime>
  <Words>3994</Words>
  <Application>Microsoft Office PowerPoint</Application>
  <PresentationFormat>Diavoorstelling (4:3)</PresentationFormat>
  <Paragraphs>434</Paragraphs>
  <Slides>45</Slides>
  <Notes>42</Notes>
  <HiddenSlides>0</HiddenSlides>
  <MMClips>0</MMClips>
  <ScaleCrop>false</ScaleCrop>
  <HeadingPairs>
    <vt:vector size="8" baseType="variant">
      <vt:variant>
        <vt:lpstr>Gebruikte lettertypen</vt:lpstr>
      </vt:variant>
      <vt:variant>
        <vt:i4>4</vt:i4>
      </vt:variant>
      <vt:variant>
        <vt:lpstr>Thema</vt:lpstr>
      </vt:variant>
      <vt:variant>
        <vt:i4>2</vt:i4>
      </vt:variant>
      <vt:variant>
        <vt:lpstr>Ingesloten OLE-bronprogramma's</vt:lpstr>
      </vt:variant>
      <vt:variant>
        <vt:i4>0</vt:i4>
      </vt:variant>
      <vt:variant>
        <vt:lpstr>Diatitels</vt:lpstr>
      </vt:variant>
      <vt:variant>
        <vt:i4>45</vt:i4>
      </vt:variant>
    </vt:vector>
  </HeadingPairs>
  <TitlesOfParts>
    <vt:vector size="51" baseType="lpstr">
      <vt:lpstr>Arial</vt:lpstr>
      <vt:lpstr>Calibri</vt:lpstr>
      <vt:lpstr>Courier New</vt:lpstr>
      <vt:lpstr>Wingdings</vt:lpstr>
      <vt:lpstr>Presentatie (8)</vt:lpstr>
      <vt:lpstr>1_Presentatie (5)</vt:lpstr>
      <vt:lpstr>PowerPoint-presentatie</vt:lpstr>
      <vt:lpstr>23/7/2014 : regeerakkoord  fusie  10/2/2017 : De Scheepvaart  De Vlaamse Waterweg  1/01/2018 : Waterwegen &amp; Zeekanaal  De Vlaamse Waterweg </vt:lpstr>
      <vt:lpstr>Beleidsdomein Mobiliteit &amp; Openbare Werken</vt:lpstr>
      <vt:lpstr>PowerPoint-presentatie</vt:lpstr>
      <vt:lpstr>Wij beheren en ontwikkelen onze  waterwegen als een krachtig netwerk dat bijdraagt aan de economie, de welvaart en de leefbaarheid van Vlaanderen</vt:lpstr>
      <vt:lpstr>PowerPoint-presentatie</vt:lpstr>
      <vt:lpstr>PowerPoint-presentatie</vt:lpstr>
      <vt:lpstr>Belanghebbenden / klanten</vt:lpstr>
      <vt:lpstr>PowerPoint-presentatie</vt:lpstr>
      <vt:lpstr>Verwachte groei 2040  30  % extra vrachtverkeer   </vt:lpstr>
      <vt:lpstr>Uitdaging 2 – klimaatverandering periodes van langdurige droogte periodes van intense neerslag </vt:lpstr>
      <vt:lpstr>PowerPoint-presentatie</vt:lpstr>
      <vt:lpstr>Kerntaken – verantwoordelijkheden - ambitie</vt:lpstr>
      <vt:lpstr>Uitbouw sterk, betrouwbaar en toekomstbestendig waterwegennet</vt:lpstr>
      <vt:lpstr>Assetmanagement -analyse   Eerst houden, dan bouwen</vt:lpstr>
      <vt:lpstr>Assetmanagement Masterplan MOW  PPS-projecten Bruggen  Relance-investeringen   Regulier onderhoud : nood budgetverhoging  </vt:lpstr>
      <vt:lpstr>PowerPoint-presentatie</vt:lpstr>
      <vt:lpstr>Opwaardering Albertkanaal</vt:lpstr>
      <vt:lpstr>Kanaalverbreding vak Wijnegem-Antwerpen</vt:lpstr>
      <vt:lpstr>Kanaalverbreding vak Wijnegem-Antwerpen</vt:lpstr>
      <vt:lpstr>Verhogen bruggen Albertkanaal</vt:lpstr>
      <vt:lpstr>Project verhogen bruggen Albertkanaal</vt:lpstr>
      <vt:lpstr>Status verhogen bruggen Albertkanaal</vt:lpstr>
      <vt:lpstr>PowerPoint-presentatie</vt:lpstr>
      <vt:lpstr>PowerPoint-presentatie</vt:lpstr>
      <vt:lpstr>Investeren in waterbeheersing</vt:lpstr>
      <vt:lpstr>Waterbom juli 2022 …</vt:lpstr>
      <vt:lpstr>Sigmaplan</vt:lpstr>
      <vt:lpstr>Waterbeheersing: rivierverruiming Maas</vt:lpstr>
      <vt:lpstr>Waterbeheersing - Sigmaplan Scheldegebied</vt:lpstr>
      <vt:lpstr>Scheldekaaien :  kaaimuurstabilisatie, waterveiligheid &amp; inrichting kaaien</vt:lpstr>
      <vt:lpstr>Sluizencomplexen Albertkanaal  Gecombineerde pompinstallaties- waterkrachtcentrales</vt:lpstr>
      <vt:lpstr>PowerPoint-presentatie</vt:lpstr>
      <vt:lpstr> Scheepvaartmanagement - dienstverlening  - Uitbreiding bedieningstijden sluizen en bruggen - River Information Services - Afstandsbediening sluizen/bruggen    </vt:lpstr>
      <vt:lpstr>PowerPoint-presentatie</vt:lpstr>
      <vt:lpstr>Marketing &amp; sales</vt:lpstr>
      <vt:lpstr>PPS-regeling bouw Kaaimuren</vt:lpstr>
      <vt:lpstr>PowerPoint-presentatie</vt:lpstr>
      <vt:lpstr>PowerPoint-presentatie</vt:lpstr>
      <vt:lpstr>PowerPoint-presentatie</vt:lpstr>
      <vt:lpstr>PowerPoint-presentatie</vt:lpstr>
      <vt:lpstr>PowerPoint-presentatie</vt:lpstr>
      <vt:lpstr>Contactpersonen - regio Oost  </vt:lpstr>
      <vt:lpstr>PowerPoint-presentatie</vt:lpstr>
      <vt:lpstr>PowerPoint-presentatie</vt:lpstr>
    </vt:vector>
  </TitlesOfParts>
  <Company>SERVERSCCM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Ben Nauwelaers</dc:creator>
  <cp:lastModifiedBy>Ronny Neven</cp:lastModifiedBy>
  <cp:revision>329</cp:revision>
  <cp:lastPrinted>2020-12-08T16:07:39Z</cp:lastPrinted>
  <dcterms:created xsi:type="dcterms:W3CDTF">2017-05-23T09:49:23Z</dcterms:created>
  <dcterms:modified xsi:type="dcterms:W3CDTF">2022-05-24T05:24:27Z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0x010100A96F3E31263CDE489F0AC79DCA3C3CD6</vt:lpwstr>
  </property>
</Properties>
</file>