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57" r:id="rId5"/>
    <p:sldId id="258" r:id="rId6"/>
    <p:sldId id="259" r:id="rId7"/>
    <p:sldId id="264" r:id="rId8"/>
    <p:sldId id="269" r:id="rId9"/>
    <p:sldId id="273" r:id="rId10"/>
    <p:sldId id="267" r:id="rId11"/>
    <p:sldId id="270" r:id="rId12"/>
    <p:sldId id="271" r:id="rId13"/>
    <p:sldId id="272" r:id="rId14"/>
  </p:sldIdLst>
  <p:sldSz cx="10693400" cy="7562850"/>
  <p:notesSz cx="10693400" cy="756285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95" autoAdjust="0"/>
    <p:restoredTop sz="94660"/>
  </p:normalViewPr>
  <p:slideViewPr>
    <p:cSldViewPr>
      <p:cViewPr varScale="1">
        <p:scale>
          <a:sx n="70" d="100"/>
          <a:sy n="70" d="100"/>
        </p:scale>
        <p:origin x="114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79A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79A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0" i="0">
                <a:solidFill>
                  <a:srgbClr val="79A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80287"/>
            <a:ext cx="10472928" cy="6022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81583" y="776478"/>
            <a:ext cx="1493520" cy="0"/>
          </a:xfrm>
          <a:custGeom>
            <a:avLst/>
            <a:gdLst/>
            <a:ahLst/>
            <a:cxnLst/>
            <a:rect l="l" t="t" r="r" b="b"/>
            <a:pathLst>
              <a:path w="1493520">
                <a:moveTo>
                  <a:pt x="0" y="0"/>
                </a:moveTo>
                <a:lnTo>
                  <a:pt x="1493520" y="0"/>
                </a:lnTo>
              </a:path>
            </a:pathLst>
          </a:custGeom>
          <a:ln w="7620">
            <a:solidFill>
              <a:srgbClr val="CCCC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4143" y="1121176"/>
            <a:ext cx="9085112" cy="107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0" i="0">
                <a:solidFill>
                  <a:srgbClr val="79A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secretarloaf@netwerkdevloomsewaterweo.be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72668"/>
            <a:ext cx="10692384" cy="60137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010653" y="5220216"/>
            <a:ext cx="3429000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nl-BE" sz="2400" b="1" spc="-5" dirty="0">
                <a:latin typeface="Calibri"/>
                <a:cs typeface="Calibri"/>
              </a:rPr>
              <a:t>Netwerk event :</a:t>
            </a:r>
          </a:p>
          <a:p>
            <a:pPr marL="12700" algn="ctr">
              <a:lnSpc>
                <a:spcPct val="100000"/>
              </a:lnSpc>
            </a:pPr>
            <a:r>
              <a:rPr lang="nl-BE" sz="2400" b="1" spc="-5" dirty="0" err="1">
                <a:latin typeface="Calibri"/>
                <a:cs typeface="Calibri"/>
              </a:rPr>
              <a:t>Logistics</a:t>
            </a:r>
            <a:r>
              <a:rPr lang="nl-BE" sz="2400" b="1" spc="-5" dirty="0">
                <a:latin typeface="Calibri"/>
                <a:cs typeface="Calibri"/>
              </a:rPr>
              <a:t> Valley </a:t>
            </a:r>
            <a:r>
              <a:rPr lang="nl-BE" sz="2400" b="1" spc="-5" dirty="0" err="1">
                <a:latin typeface="Calibri"/>
                <a:cs typeface="Calibri"/>
              </a:rPr>
              <a:t>Flanders</a:t>
            </a:r>
            <a:r>
              <a:rPr lang="nl-BE" sz="2400" b="1" spc="-5" dirty="0">
                <a:latin typeface="Calibri"/>
                <a:cs typeface="Calibri"/>
              </a:rPr>
              <a:t> (Port of Limburg)</a:t>
            </a:r>
          </a:p>
          <a:p>
            <a:pPr marL="12700" algn="ctr">
              <a:lnSpc>
                <a:spcPct val="100000"/>
              </a:lnSpc>
            </a:pPr>
            <a:r>
              <a:rPr lang="nl-BE" sz="2400" b="1" spc="-5" dirty="0">
                <a:latin typeface="Calibri"/>
                <a:cs typeface="Calibri"/>
              </a:rPr>
              <a:t>24 mei 2022</a:t>
            </a:r>
            <a:endParaRPr sz="2400" b="1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14944" y="5266944"/>
            <a:ext cx="820419" cy="0"/>
          </a:xfrm>
          <a:custGeom>
            <a:avLst/>
            <a:gdLst/>
            <a:ahLst/>
            <a:cxnLst/>
            <a:rect l="l" t="t" r="r" b="b"/>
            <a:pathLst>
              <a:path w="820420">
                <a:moveTo>
                  <a:pt x="0" y="0"/>
                </a:moveTo>
                <a:lnTo>
                  <a:pt x="819911" y="0"/>
                </a:lnTo>
              </a:path>
            </a:pathLst>
          </a:custGeom>
          <a:ln w="22859">
            <a:solidFill>
              <a:srgbClr val="26262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657225"/>
            <a:ext cx="10363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60"/>
              </a:lnSpc>
            </a:pPr>
            <a:r>
              <a:rPr sz="4000" spc="-5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nl-BE" sz="4000" spc="-5" dirty="0" err="1">
                <a:solidFill>
                  <a:schemeClr val="tx2">
                    <a:lumMod val="75000"/>
                  </a:schemeClr>
                </a:solidFill>
              </a:rPr>
              <a:t>elbekken</a:t>
            </a:r>
            <a: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  <a:t> Albertkanaal:</a:t>
            </a:r>
            <a:b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  <a:t>	 		Wat kunnen wij voor U betekenen ? </a:t>
            </a:r>
            <a:endParaRPr sz="4000" spc="-5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2087061"/>
            <a:ext cx="9906000" cy="5251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05"/>
              </a:lnSpc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WIE 	? </a:t>
            </a: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Organisatie Deelbekken Albertkanaal :  Lokale bestuurders</a:t>
            </a: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-	   Voorzitter: 			Ronny Neven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Ondervoorzitter:		David Huybrechts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Lokale bestuurders: 	Daniël Buermans</a:t>
            </a:r>
          </a:p>
          <a:p>
            <a:pPr marL="12700"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						Leo Cox </a:t>
            </a:r>
          </a:p>
          <a:p>
            <a:pPr marL="12700"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						Simon Lucas</a:t>
            </a:r>
          </a:p>
          <a:p>
            <a:pPr marL="12700"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						Eric Raedts </a:t>
            </a:r>
          </a:p>
          <a:p>
            <a:pPr marL="12700"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07E856E-FC45-411D-6355-1E4A59D6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0" y="0"/>
            <a:ext cx="2451100" cy="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77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E8439EE-CD6F-AEF0-7FAE-BFB3FAD5CB7D}"/>
              </a:ext>
            </a:extLst>
          </p:cNvPr>
          <p:cNvSpPr txBox="1"/>
          <p:nvPr/>
        </p:nvSpPr>
        <p:spPr>
          <a:xfrm>
            <a:off x="698500" y="5915025"/>
            <a:ext cx="3427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Ronny Neven</a:t>
            </a:r>
          </a:p>
          <a:p>
            <a:r>
              <a:rPr lang="nl-BE" dirty="0"/>
              <a:t>Partner ALC-Group </a:t>
            </a:r>
          </a:p>
          <a:p>
            <a:r>
              <a:rPr lang="nl-BE" dirty="0" err="1"/>
              <a:t>Mob</a:t>
            </a:r>
            <a:r>
              <a:rPr lang="nl-BE" dirty="0"/>
              <a:t> : +32/475.84.70.06</a:t>
            </a:r>
          </a:p>
          <a:p>
            <a:r>
              <a:rPr lang="nl-BE" dirty="0"/>
              <a:t>E-mail: ronny.neven@alc-group.be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B671D7-ED89-B992-96E7-27830B85C29B}"/>
              </a:ext>
            </a:extLst>
          </p:cNvPr>
          <p:cNvSpPr txBox="1"/>
          <p:nvPr/>
        </p:nvSpPr>
        <p:spPr>
          <a:xfrm>
            <a:off x="6184900" y="5915025"/>
            <a:ext cx="31915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David Huybrechts</a:t>
            </a:r>
          </a:p>
          <a:p>
            <a:r>
              <a:rPr lang="nl-BE" dirty="0"/>
              <a:t>General Manager BCTN Laakdal</a:t>
            </a:r>
          </a:p>
          <a:p>
            <a:r>
              <a:rPr lang="nl-BE" dirty="0" err="1"/>
              <a:t>Mob</a:t>
            </a:r>
            <a:r>
              <a:rPr lang="nl-BE" dirty="0"/>
              <a:t> : +32/473.21.72.77</a:t>
            </a:r>
          </a:p>
          <a:p>
            <a:r>
              <a:rPr lang="nl-BE" dirty="0"/>
              <a:t>E-mail: d.huybrechts@bctn.eu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9EE1675-E717-667F-CB0B-C801F8A29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99" y="895350"/>
            <a:ext cx="8696113" cy="49434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E06D01-F683-CBF1-433D-14096D044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240" y="1"/>
            <a:ext cx="181715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E8439EE-CD6F-AEF0-7FAE-BFB3FAD5CB7D}"/>
              </a:ext>
            </a:extLst>
          </p:cNvPr>
          <p:cNvSpPr txBox="1"/>
          <p:nvPr/>
        </p:nvSpPr>
        <p:spPr>
          <a:xfrm>
            <a:off x="698500" y="5991225"/>
            <a:ext cx="3129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Daniël Buermans</a:t>
            </a:r>
          </a:p>
          <a:p>
            <a:r>
              <a:rPr lang="nl-BE" dirty="0"/>
              <a:t>CEO Kraanbedrijf D. Buermans  </a:t>
            </a:r>
          </a:p>
          <a:p>
            <a:r>
              <a:rPr lang="nl-BE" dirty="0" err="1"/>
              <a:t>Mob</a:t>
            </a:r>
            <a:r>
              <a:rPr lang="nl-BE" dirty="0"/>
              <a:t> : +32/475.72.07.04</a:t>
            </a:r>
          </a:p>
          <a:p>
            <a:r>
              <a:rPr lang="nl-BE" dirty="0"/>
              <a:t>E-mail: daniel@d-buermans.be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B671D7-ED89-B992-96E7-27830B85C29B}"/>
              </a:ext>
            </a:extLst>
          </p:cNvPr>
          <p:cNvSpPr txBox="1"/>
          <p:nvPr/>
        </p:nvSpPr>
        <p:spPr>
          <a:xfrm>
            <a:off x="6184900" y="5991225"/>
            <a:ext cx="3264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Eric Raedts</a:t>
            </a:r>
          </a:p>
          <a:p>
            <a:r>
              <a:rPr lang="nl-BE" dirty="0"/>
              <a:t>General Manager </a:t>
            </a:r>
            <a:r>
              <a:rPr lang="nl-BE" dirty="0" err="1"/>
              <a:t>Sappi</a:t>
            </a:r>
            <a:r>
              <a:rPr lang="nl-BE" dirty="0"/>
              <a:t> Lanaken </a:t>
            </a:r>
          </a:p>
          <a:p>
            <a:r>
              <a:rPr lang="nl-BE" dirty="0" err="1"/>
              <a:t>Mob</a:t>
            </a:r>
            <a:r>
              <a:rPr lang="nl-BE" dirty="0"/>
              <a:t> : +32/476. 48.15.75</a:t>
            </a:r>
          </a:p>
          <a:p>
            <a:r>
              <a:rPr lang="nl-BE" dirty="0"/>
              <a:t>E-mail: eric.raedts@sappi.com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1558738-F980-5B4F-F5F3-C2D210A0D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790575"/>
            <a:ext cx="3949641" cy="500898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EDAE88-C1B5-EA03-59E1-38DF705CC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790575"/>
            <a:ext cx="3980605" cy="50482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33F4DBA-8E5C-46F0-2999-A710D6FA4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240" y="1"/>
            <a:ext cx="181715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7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7E8439EE-CD6F-AEF0-7FAE-BFB3FAD5CB7D}"/>
              </a:ext>
            </a:extLst>
          </p:cNvPr>
          <p:cNvSpPr txBox="1"/>
          <p:nvPr/>
        </p:nvSpPr>
        <p:spPr>
          <a:xfrm>
            <a:off x="698500" y="5991225"/>
            <a:ext cx="35406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Leo Cox</a:t>
            </a:r>
          </a:p>
          <a:p>
            <a:r>
              <a:rPr lang="nl-BE" dirty="0"/>
              <a:t>Group </a:t>
            </a:r>
            <a:r>
              <a:rPr lang="nl-BE" dirty="0" err="1"/>
              <a:t>Purchasing</a:t>
            </a:r>
            <a:r>
              <a:rPr lang="nl-BE" dirty="0"/>
              <a:t>. </a:t>
            </a:r>
            <a:r>
              <a:rPr lang="nl-BE" dirty="0" err="1"/>
              <a:t>Mgr</a:t>
            </a:r>
            <a:r>
              <a:rPr lang="nl-BE" dirty="0"/>
              <a:t>  </a:t>
            </a:r>
            <a:r>
              <a:rPr lang="nl-BE" dirty="0" err="1"/>
              <a:t>Vynova</a:t>
            </a:r>
            <a:r>
              <a:rPr lang="nl-BE" dirty="0"/>
              <a:t> </a:t>
            </a:r>
          </a:p>
          <a:p>
            <a:r>
              <a:rPr lang="nl-BE" dirty="0" err="1"/>
              <a:t>Mob</a:t>
            </a:r>
            <a:r>
              <a:rPr lang="nl-BE" dirty="0"/>
              <a:t> : +32/475.97.97.66</a:t>
            </a:r>
          </a:p>
          <a:p>
            <a:r>
              <a:rPr lang="nl-BE" dirty="0"/>
              <a:t>E-mail: Leo.cox@vynova-group.com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2B671D7-ED89-B992-96E7-27830B85C29B}"/>
              </a:ext>
            </a:extLst>
          </p:cNvPr>
          <p:cNvSpPr txBox="1"/>
          <p:nvPr/>
        </p:nvSpPr>
        <p:spPr>
          <a:xfrm>
            <a:off x="6184900" y="5991225"/>
            <a:ext cx="3852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/>
              <a:t>Simon Lucas</a:t>
            </a:r>
          </a:p>
          <a:p>
            <a:r>
              <a:rPr lang="nl-BE" dirty="0"/>
              <a:t>Supply Chain  Tessenderlo Group </a:t>
            </a:r>
          </a:p>
          <a:p>
            <a:r>
              <a:rPr lang="nl-BE" dirty="0" err="1"/>
              <a:t>Mob</a:t>
            </a:r>
            <a:r>
              <a:rPr lang="nl-BE" dirty="0"/>
              <a:t> : +32/486. 55.46.23</a:t>
            </a:r>
          </a:p>
          <a:p>
            <a:r>
              <a:rPr lang="nl-BE" dirty="0"/>
              <a:t>E-mail: simon.lucas@tessenderlo.com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E05068-9108-EE9F-9954-7D188F80A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906045"/>
            <a:ext cx="3979698" cy="455178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DFBC414-9005-2A54-3D05-BF6804740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826312"/>
            <a:ext cx="3429000" cy="463151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C9B623-B0F5-785D-7D40-CDD2FE8FA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240" y="1"/>
            <a:ext cx="1817159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9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0DC4FDD-DB51-96A6-1C4D-815E3D8C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0"/>
            <a:ext cx="2451100" cy="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0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6B5468-684B-4A7B-9CB7-E3A342975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59247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WELKOMSWOORD </a:t>
            </a:r>
            <a:endParaRPr lang="nl-B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815604B-B5FF-45E6-B7E2-2E9C807EF09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89100" y="4071900"/>
            <a:ext cx="7485380" cy="1292662"/>
          </a:xfrm>
        </p:spPr>
        <p:txBody>
          <a:bodyPr/>
          <a:lstStyle/>
          <a:p>
            <a:pPr algn="ctr"/>
            <a:r>
              <a:rPr lang="nl-NL" sz="2800" dirty="0"/>
              <a:t>VOORZITTER Netwerk De Vlaamse Waterweg VZW </a:t>
            </a:r>
          </a:p>
          <a:p>
            <a:pPr algn="ctr"/>
            <a:endParaRPr lang="nl-NL" sz="2800" dirty="0"/>
          </a:p>
          <a:p>
            <a:pPr algn="ctr"/>
            <a:r>
              <a:rPr lang="nl-NL" sz="2800" dirty="0"/>
              <a:t>FRANCIS WANTEN</a:t>
            </a:r>
            <a:endParaRPr lang="nl-BE" sz="28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CEB7C63-AD86-8D8C-0B0E-B05020B5C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0"/>
            <a:ext cx="2451100" cy="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4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60"/>
              </a:lnSpc>
            </a:pPr>
            <a:r>
              <a:rPr spc="-5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spc="-30" dirty="0">
                <a:solidFill>
                  <a:schemeClr val="accent1">
                    <a:lumMod val="75000"/>
                  </a:schemeClr>
                </a:solidFill>
              </a:rPr>
              <a:t>vzw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Netwerk </a:t>
            </a:r>
            <a:r>
              <a:rPr spc="10" dirty="0">
                <a:solidFill>
                  <a:schemeClr val="accent1">
                    <a:lumMod val="75000"/>
                  </a:schemeClr>
                </a:solidFill>
              </a:rPr>
              <a:t>De </a:t>
            </a:r>
            <a:r>
              <a:rPr spc="5" dirty="0">
                <a:solidFill>
                  <a:schemeClr val="accent1">
                    <a:lumMod val="75000"/>
                  </a:schemeClr>
                </a:solidFill>
              </a:rPr>
              <a:t>Vlaamse </a:t>
            </a:r>
            <a:r>
              <a:rPr spc="-25" dirty="0">
                <a:solidFill>
                  <a:schemeClr val="accent1">
                    <a:lumMod val="75000"/>
                  </a:schemeClr>
                </a:solidFill>
              </a:rPr>
              <a:t>Waterweg</a:t>
            </a:r>
            <a:r>
              <a:rPr lang="nl-BE" spc="-25" dirty="0">
                <a:solidFill>
                  <a:schemeClr val="accent1">
                    <a:lumMod val="75000"/>
                  </a:schemeClr>
                </a:solidFill>
              </a:rPr>
              <a:t> (NDVW)</a:t>
            </a:r>
            <a:r>
              <a:rPr spc="-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heeft  </a:t>
            </a:r>
            <a:r>
              <a:rPr spc="-5" dirty="0" err="1">
                <a:solidFill>
                  <a:schemeClr val="accent1">
                    <a:lumMod val="75000"/>
                  </a:schemeClr>
                </a:solidFill>
              </a:rPr>
              <a:t>volgende</a:t>
            </a:r>
            <a:r>
              <a:rPr spc="-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5" dirty="0" err="1">
                <a:solidFill>
                  <a:schemeClr val="accent1">
                    <a:lumMod val="75000"/>
                  </a:schemeClr>
                </a:solidFill>
              </a:rPr>
              <a:t>doelstellingen</a:t>
            </a:r>
            <a:r>
              <a:rPr lang="nl-BE" spc="-5" dirty="0">
                <a:solidFill>
                  <a:schemeClr val="accent1">
                    <a:lumMod val="75000"/>
                  </a:schemeClr>
                </a:solidFill>
              </a:rPr>
              <a:t> :</a:t>
            </a:r>
            <a:endParaRPr spc="-5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50" y="2907029"/>
            <a:ext cx="4500881" cy="51547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>
              <a:lnSpc>
                <a:spcPts val="1914"/>
              </a:lnSpc>
            </a:pPr>
            <a:r>
              <a:rPr lang="nl-NL" sz="2200" spc="5" dirty="0">
                <a:solidFill>
                  <a:srgbClr val="1C1F21"/>
                </a:solidFill>
                <a:latin typeface="Calibri"/>
                <a:cs typeface="Calibri"/>
              </a:rPr>
              <a:t>Een connectie-platform voor haar leden-waterwegengebruikers</a:t>
            </a:r>
          </a:p>
          <a:p>
            <a:pPr marL="213360">
              <a:lnSpc>
                <a:spcPts val="1914"/>
              </a:lnSpc>
            </a:pPr>
            <a:endParaRPr lang="nl-NL" sz="2200" spc="5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spcBef>
                <a:spcPts val="95"/>
              </a:spcBef>
              <a:tabLst>
                <a:tab pos="213995" algn="l"/>
              </a:tabLst>
            </a:pPr>
            <a:r>
              <a:rPr lang="nl-BE" sz="2200" dirty="0">
                <a:solidFill>
                  <a:srgbClr val="1C1F21"/>
                </a:solidFill>
                <a:cs typeface="Calibri"/>
              </a:rPr>
              <a:t>   Organiseren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van </a:t>
            </a:r>
            <a:r>
              <a:rPr lang="nl-BE" sz="2200" spc="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netwerking</a:t>
            </a:r>
            <a:r>
              <a:rPr lang="nl-BE" sz="2200" spc="-60" dirty="0">
                <a:solidFill>
                  <a:srgbClr val="1C1F21"/>
                </a:solidFill>
                <a:cs typeface="Calibri"/>
              </a:rPr>
              <a:t>    </a:t>
            </a:r>
          </a:p>
          <a:p>
            <a:pPr marL="12700">
              <a:lnSpc>
                <a:spcPts val="2305"/>
              </a:lnSpc>
              <a:spcBef>
                <a:spcPts val="95"/>
              </a:spcBef>
              <a:tabLst>
                <a:tab pos="213995" algn="l"/>
              </a:tabLst>
            </a:pPr>
            <a:r>
              <a:rPr lang="nl-BE" sz="2200" spc="-60" dirty="0">
                <a:solidFill>
                  <a:srgbClr val="1C1F21"/>
                </a:solidFill>
                <a:cs typeface="Calibri"/>
              </a:rPr>
              <a:t>   </a:t>
            </a:r>
            <a:r>
              <a:rPr lang="nl-BE" sz="2200" spc="10" dirty="0">
                <a:solidFill>
                  <a:srgbClr val="1C1F21"/>
                </a:solidFill>
                <a:cs typeface="Calibri"/>
              </a:rPr>
              <a:t>tussen</a:t>
            </a:r>
            <a:r>
              <a:rPr lang="nl-BE" sz="2200" dirty="0">
                <a:cs typeface="Calibri"/>
              </a:rPr>
              <a:t> </a:t>
            </a:r>
            <a:r>
              <a:rPr lang="nl-BE" sz="2200" spc="15" dirty="0">
                <a:solidFill>
                  <a:srgbClr val="1C1F21"/>
                </a:solidFill>
                <a:cs typeface="Calibri"/>
              </a:rPr>
              <a:t>de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bedrijven </a:t>
            </a:r>
            <a:r>
              <a:rPr lang="nl-BE" sz="2200" spc="15" dirty="0">
                <a:solidFill>
                  <a:srgbClr val="1C1F21"/>
                </a:solidFill>
                <a:cs typeface="Calibri"/>
              </a:rPr>
              <a:t>en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verenigingen</a:t>
            </a:r>
            <a:r>
              <a:rPr lang="nl-BE" sz="2200" spc="-120" dirty="0">
                <a:solidFill>
                  <a:srgbClr val="1C1F21"/>
                </a:solidFill>
                <a:cs typeface="Calibri"/>
              </a:rPr>
              <a:t>  </a:t>
            </a:r>
          </a:p>
          <a:p>
            <a:pPr marL="12700">
              <a:lnSpc>
                <a:spcPts val="2305"/>
              </a:lnSpc>
              <a:spcBef>
                <a:spcPts val="95"/>
              </a:spcBef>
              <a:tabLst>
                <a:tab pos="213995" algn="l"/>
              </a:tabLst>
            </a:pPr>
            <a:r>
              <a:rPr lang="nl-BE" sz="2200" spc="-120" dirty="0">
                <a:solidFill>
                  <a:srgbClr val="1C1F21"/>
                </a:solidFill>
                <a:cs typeface="Calibri"/>
              </a:rPr>
              <a:t>    </a:t>
            </a:r>
            <a:r>
              <a:rPr lang="nl-BE" sz="2200" spc="10" dirty="0">
                <a:solidFill>
                  <a:srgbClr val="1C1F21"/>
                </a:solidFill>
                <a:cs typeface="Calibri"/>
              </a:rPr>
              <a:t>die </a:t>
            </a:r>
            <a:r>
              <a:rPr lang="nl-BE" sz="2200" dirty="0">
                <a:solidFill>
                  <a:srgbClr val="1C1F21"/>
                </a:solidFill>
                <a:cs typeface="Calibri"/>
              </a:rPr>
              <a:t>gebruik maken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van de kanalen</a:t>
            </a:r>
            <a:r>
              <a:rPr lang="nl-BE" sz="2200" spc="-20" dirty="0">
                <a:solidFill>
                  <a:srgbClr val="1C1F21"/>
                </a:solidFill>
                <a:cs typeface="Calibri"/>
              </a:rPr>
              <a:t> </a:t>
            </a:r>
            <a:r>
              <a:rPr lang="nl-BE" sz="2200" spc="15" dirty="0">
                <a:solidFill>
                  <a:srgbClr val="1C1F21"/>
                </a:solidFill>
                <a:cs typeface="Calibri"/>
              </a:rPr>
              <a:t>en</a:t>
            </a:r>
            <a:endParaRPr lang="nl-BE" sz="2200" dirty="0">
              <a:cs typeface="Calibri"/>
            </a:endParaRPr>
          </a:p>
          <a:p>
            <a:pPr marL="213360" marR="734695">
              <a:lnSpc>
                <a:spcPct val="70700"/>
              </a:lnSpc>
              <a:spcBef>
                <a:spcPts val="400"/>
              </a:spcBef>
            </a:pPr>
            <a:r>
              <a:rPr lang="nl-BE" sz="2200" spc="5" dirty="0">
                <a:solidFill>
                  <a:srgbClr val="1C1F21"/>
                </a:solidFill>
                <a:cs typeface="Calibri"/>
              </a:rPr>
              <a:t>rivieren voor het vervoer </a:t>
            </a:r>
            <a:r>
              <a:rPr lang="nl-BE" sz="2200" spc="-5" dirty="0">
                <a:solidFill>
                  <a:srgbClr val="1C1F21"/>
                </a:solidFill>
                <a:cs typeface="Calibri"/>
              </a:rPr>
              <a:t>van 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goederen en recreatie</a:t>
            </a:r>
            <a:endParaRPr lang="nl-BE" sz="2200" dirty="0">
              <a:cs typeface="Calibri"/>
            </a:endParaRPr>
          </a:p>
          <a:p>
            <a:pPr marL="213360">
              <a:lnSpc>
                <a:spcPts val="1914"/>
              </a:lnSpc>
            </a:pPr>
            <a:endParaRPr lang="nl-NL" sz="2200" spc="5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213360">
              <a:lnSpc>
                <a:spcPts val="1914"/>
              </a:lnSpc>
            </a:pPr>
            <a:r>
              <a:rPr lang="nl-NL" sz="2200" spc="5" dirty="0">
                <a:solidFill>
                  <a:srgbClr val="1C1F21"/>
                </a:solidFill>
                <a:latin typeface="Calibri"/>
                <a:cs typeface="Calibri"/>
              </a:rPr>
              <a:t>Het vertegenwoordigen en </a:t>
            </a:r>
            <a:r>
              <a:rPr sz="2200" spc="5" dirty="0" err="1">
                <a:solidFill>
                  <a:srgbClr val="1C1F21"/>
                </a:solidFill>
                <a:latin typeface="Calibri"/>
                <a:cs typeface="Calibri"/>
              </a:rPr>
              <a:t>verdedigen</a:t>
            </a:r>
            <a:r>
              <a:rPr sz="2200" spc="5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1C1F21"/>
                </a:solidFill>
                <a:latin typeface="Calibri"/>
                <a:cs typeface="Calibri"/>
              </a:rPr>
              <a:t>van </a:t>
            </a:r>
            <a:r>
              <a:rPr lang="nl-BE" sz="2200" spc="-5" dirty="0">
                <a:solidFill>
                  <a:srgbClr val="1C1F21"/>
                </a:solidFill>
                <a:latin typeface="Calibri"/>
                <a:cs typeface="Calibri"/>
              </a:rPr>
              <a:t>economische en sociale </a:t>
            </a:r>
            <a:r>
              <a:rPr sz="2200" spc="10" dirty="0" err="1">
                <a:solidFill>
                  <a:srgbClr val="1C1F21"/>
                </a:solidFill>
                <a:latin typeface="Calibri"/>
                <a:cs typeface="Calibri"/>
              </a:rPr>
              <a:t>belangen</a:t>
            </a:r>
            <a:r>
              <a:rPr sz="2200" spc="10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1C1F21"/>
                </a:solidFill>
                <a:latin typeface="Calibri"/>
                <a:cs typeface="Calibri"/>
              </a:rPr>
              <a:t>van</a:t>
            </a:r>
            <a:r>
              <a:rPr sz="2200" spc="-114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1C1F21"/>
                </a:solidFill>
                <a:latin typeface="Calibri"/>
                <a:cs typeface="Calibri"/>
              </a:rPr>
              <a:t>de</a:t>
            </a:r>
            <a:endParaRPr sz="2200" dirty="0">
              <a:latin typeface="Calibri"/>
              <a:cs typeface="Calibri"/>
            </a:endParaRPr>
          </a:p>
          <a:p>
            <a:pPr marL="213360" marR="1174115">
              <a:lnSpc>
                <a:spcPct val="70700"/>
              </a:lnSpc>
              <a:spcBef>
                <a:spcPts val="400"/>
              </a:spcBef>
            </a:pPr>
            <a:r>
              <a:rPr sz="2200" spc="15" dirty="0">
                <a:solidFill>
                  <a:srgbClr val="1C1F21"/>
                </a:solidFill>
                <a:latin typeface="Calibri"/>
                <a:cs typeface="Calibri"/>
              </a:rPr>
              <a:t>leden </a:t>
            </a:r>
            <a:r>
              <a:rPr sz="2200" spc="20" dirty="0">
                <a:solidFill>
                  <a:srgbClr val="1C1F21"/>
                </a:solidFill>
                <a:latin typeface="Calibri"/>
                <a:cs typeface="Calibri"/>
              </a:rPr>
              <a:t>in </a:t>
            </a:r>
            <a:r>
              <a:rPr sz="2200" spc="5" dirty="0">
                <a:solidFill>
                  <a:srgbClr val="1C1F21"/>
                </a:solidFill>
                <a:latin typeface="Calibri"/>
                <a:cs typeface="Calibri"/>
              </a:rPr>
              <a:t>het </a:t>
            </a:r>
            <a:r>
              <a:rPr sz="2200" dirty="0">
                <a:solidFill>
                  <a:srgbClr val="1C1F21"/>
                </a:solidFill>
                <a:latin typeface="Calibri"/>
                <a:cs typeface="Calibri"/>
              </a:rPr>
              <a:t>kader </a:t>
            </a:r>
            <a:r>
              <a:rPr sz="2200" spc="-5" dirty="0">
                <a:solidFill>
                  <a:srgbClr val="1C1F21"/>
                </a:solidFill>
                <a:latin typeface="Calibri"/>
                <a:cs typeface="Calibri"/>
              </a:rPr>
              <a:t>van</a:t>
            </a:r>
            <a:r>
              <a:rPr sz="2200" spc="-105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1C1F21"/>
                </a:solidFill>
                <a:latin typeface="Calibri"/>
                <a:cs typeface="Calibri"/>
              </a:rPr>
              <a:t>de </a:t>
            </a:r>
            <a:r>
              <a:rPr lang="nl-BE" sz="2200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lang="nl-BE" sz="2200" spc="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binnenscheepvaart en de connectie met de zeehavens</a:t>
            </a:r>
            <a:endParaRPr lang="nl-NL" sz="2200" spc="5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213360" marR="1174115">
              <a:lnSpc>
                <a:spcPct val="70700"/>
              </a:lnSpc>
              <a:spcBef>
                <a:spcPts val="400"/>
              </a:spcBef>
            </a:pPr>
            <a:endParaRPr sz="225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spcBef>
                <a:spcPts val="95"/>
              </a:spcBef>
              <a:tabLst>
                <a:tab pos="213995" algn="l"/>
              </a:tabLst>
            </a:pPr>
            <a:r>
              <a:rPr lang="nl-NL" sz="2250" dirty="0">
                <a:solidFill>
                  <a:srgbClr val="1C1F21"/>
                </a:solidFill>
                <a:latin typeface="Calibri"/>
                <a:cs typeface="Calibri"/>
              </a:rPr>
              <a:t>   </a:t>
            </a:r>
            <a:endParaRPr lang="nl-BE" sz="2250" dirty="0">
              <a:cs typeface="Calibri"/>
            </a:endParaRPr>
          </a:p>
          <a:p>
            <a:pPr marL="12700" marR="149225">
              <a:lnSpc>
                <a:spcPct val="70700"/>
              </a:lnSpc>
              <a:spcBef>
                <a:spcPts val="885"/>
              </a:spcBef>
              <a:tabLst>
                <a:tab pos="213995" algn="l"/>
              </a:tabLst>
            </a:pPr>
            <a:endParaRPr sz="225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79771" y="2907029"/>
            <a:ext cx="4375148" cy="4014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60" marR="5080" indent="-200660">
              <a:lnSpc>
                <a:spcPts val="2270"/>
              </a:lnSpc>
              <a:buFont typeface="Times New Roman"/>
              <a:buChar char="•"/>
              <a:tabLst>
                <a:tab pos="213995" algn="l"/>
              </a:tabLst>
            </a:pPr>
            <a:r>
              <a:rPr lang="nl-BE" sz="2200" spc="10" dirty="0">
                <a:solidFill>
                  <a:srgbClr val="1C1F21"/>
                </a:solidFill>
                <a:cs typeface="Calibri"/>
              </a:rPr>
              <a:t>Het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gebruik </a:t>
            </a:r>
            <a:r>
              <a:rPr lang="nl-BE" sz="2200" spc="-5" dirty="0">
                <a:solidFill>
                  <a:srgbClr val="1C1F21"/>
                </a:solidFill>
                <a:cs typeface="Calibri"/>
              </a:rPr>
              <a:t>van </a:t>
            </a:r>
            <a:r>
              <a:rPr lang="nl-BE" sz="2200" spc="5" dirty="0">
                <a:solidFill>
                  <a:srgbClr val="1C1F21"/>
                </a:solidFill>
                <a:cs typeface="Calibri"/>
              </a:rPr>
              <a:t>de </a:t>
            </a:r>
            <a:r>
              <a:rPr lang="nl-BE" sz="2200" spc="5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binnenvaart te  stimuleren</a:t>
            </a:r>
          </a:p>
          <a:p>
            <a:pPr marL="213360" marR="5080" indent="-200660">
              <a:lnSpc>
                <a:spcPts val="2270"/>
              </a:lnSpc>
              <a:buFont typeface="Times New Roman"/>
              <a:buChar char="•"/>
              <a:tabLst>
                <a:tab pos="213995" algn="l"/>
              </a:tabLst>
            </a:pPr>
            <a:endParaRPr lang="nl-BE" sz="2200" spc="5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13360" marR="5080" indent="-200660">
              <a:lnSpc>
                <a:spcPts val="2270"/>
              </a:lnSpc>
              <a:buFont typeface="Times New Roman"/>
              <a:buChar char="•"/>
              <a:tabLst>
                <a:tab pos="213995" algn="l"/>
              </a:tabLst>
            </a:pPr>
            <a:endParaRPr lang="nl-BE" sz="2200" spc="5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213360" marR="5080" indent="-200660">
              <a:lnSpc>
                <a:spcPts val="227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2200" dirty="0">
                <a:solidFill>
                  <a:srgbClr val="1C1F21"/>
                </a:solidFill>
                <a:latin typeface="Calibri"/>
                <a:cs typeface="Calibri"/>
              </a:rPr>
              <a:t>De </a:t>
            </a:r>
            <a:r>
              <a:rPr sz="22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kennis</a:t>
            </a:r>
            <a:r>
              <a:rPr sz="2200" spc="-15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1C1F21"/>
                </a:solidFill>
                <a:latin typeface="Calibri"/>
                <a:cs typeface="Calibri"/>
              </a:rPr>
              <a:t>inzake </a:t>
            </a:r>
            <a:r>
              <a:rPr sz="2200" spc="-10" dirty="0">
                <a:solidFill>
                  <a:srgbClr val="1C1F21"/>
                </a:solidFill>
                <a:latin typeface="Calibri"/>
                <a:cs typeface="Calibri"/>
              </a:rPr>
              <a:t>logistiek </a:t>
            </a:r>
            <a:r>
              <a:rPr sz="2200" dirty="0">
                <a:solidFill>
                  <a:srgbClr val="1C1F21"/>
                </a:solidFill>
                <a:latin typeface="Calibri"/>
                <a:cs typeface="Calibri"/>
              </a:rPr>
              <a:t>en </a:t>
            </a:r>
            <a:r>
              <a:rPr sz="2200" spc="-10" dirty="0">
                <a:solidFill>
                  <a:srgbClr val="1C1F21"/>
                </a:solidFill>
                <a:latin typeface="Calibri"/>
                <a:cs typeface="Calibri"/>
              </a:rPr>
              <a:t>transport  te </a:t>
            </a:r>
            <a:r>
              <a:rPr sz="2200" spc="-1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bevorderen</a:t>
            </a:r>
            <a:r>
              <a:rPr sz="2200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C1F21"/>
                </a:solidFill>
                <a:latin typeface="Calibri"/>
                <a:cs typeface="Calibri"/>
              </a:rPr>
              <a:t>en </a:t>
            </a:r>
            <a:r>
              <a:rPr sz="2200" spc="-20" dirty="0" err="1">
                <a:solidFill>
                  <a:srgbClr val="1C1F21"/>
                </a:solidFill>
                <a:latin typeface="Calibri"/>
                <a:cs typeface="Calibri"/>
              </a:rPr>
              <a:t>te</a:t>
            </a:r>
            <a:r>
              <a:rPr sz="2200" spc="20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  <a:r>
              <a:rPr sz="2200" spc="-5" dirty="0" err="1">
                <a:solidFill>
                  <a:srgbClr val="1C1F21"/>
                </a:solidFill>
                <a:latin typeface="Calibri"/>
                <a:cs typeface="Calibri"/>
              </a:rPr>
              <a:t>delen</a:t>
            </a:r>
            <a:r>
              <a:rPr lang="nl-BE" sz="2200" spc="-5" dirty="0">
                <a:solidFill>
                  <a:srgbClr val="1C1F21"/>
                </a:solidFill>
                <a:latin typeface="Calibri"/>
                <a:cs typeface="Calibri"/>
              </a:rPr>
              <a:t> onder de leden</a:t>
            </a:r>
            <a:r>
              <a:rPr sz="2200" spc="-5" dirty="0">
                <a:solidFill>
                  <a:srgbClr val="1C1F21"/>
                </a:solidFill>
                <a:latin typeface="Calibri"/>
                <a:cs typeface="Calibri"/>
              </a:rPr>
              <a:t>.</a:t>
            </a:r>
            <a:endParaRPr lang="nl-BE" sz="2200" spc="-5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 marR="5080">
              <a:lnSpc>
                <a:spcPts val="2270"/>
              </a:lnSpc>
              <a:tabLst>
                <a:tab pos="213995" algn="l"/>
              </a:tabLst>
            </a:pPr>
            <a:endParaRPr lang="nl-NL" sz="2200" dirty="0">
              <a:latin typeface="Calibri"/>
              <a:cs typeface="Calibri"/>
            </a:endParaRPr>
          </a:p>
          <a:p>
            <a:pPr marL="12700" marR="5080">
              <a:lnSpc>
                <a:spcPts val="2270"/>
              </a:lnSpc>
              <a:tabLst>
                <a:tab pos="213995" algn="l"/>
              </a:tabLst>
            </a:pPr>
            <a:endParaRPr lang="nl-BE" sz="2200" dirty="0">
              <a:latin typeface="Calibri"/>
              <a:cs typeface="Calibri"/>
            </a:endParaRPr>
          </a:p>
          <a:p>
            <a:pPr marL="12700" marR="5080">
              <a:lnSpc>
                <a:spcPts val="2270"/>
              </a:lnSpc>
              <a:tabLst>
                <a:tab pos="213995" algn="l"/>
              </a:tabLst>
            </a:pPr>
            <a:endParaRPr sz="2200" dirty="0">
              <a:latin typeface="Calibri"/>
              <a:cs typeface="Calibri"/>
            </a:endParaRPr>
          </a:p>
          <a:p>
            <a:pPr marL="213360" marR="239395" indent="-200660" algn="just">
              <a:lnSpc>
                <a:spcPct val="90300"/>
              </a:lnSpc>
              <a:spcBef>
                <a:spcPts val="844"/>
              </a:spcBef>
              <a:buFont typeface="Times New Roman"/>
              <a:buChar char="•"/>
              <a:tabLst>
                <a:tab pos="213995" algn="l"/>
              </a:tabLst>
            </a:pPr>
            <a:r>
              <a:rPr sz="2200" spc="-10" dirty="0">
                <a:solidFill>
                  <a:srgbClr val="1C1F21"/>
                </a:solidFill>
                <a:latin typeface="Calibri"/>
                <a:cs typeface="Calibri"/>
              </a:rPr>
              <a:t>Netwerk </a:t>
            </a:r>
            <a:r>
              <a:rPr sz="2200" dirty="0">
                <a:solidFill>
                  <a:srgbClr val="1C1F21"/>
                </a:solidFill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rgbClr val="1C1F21"/>
                </a:solidFill>
                <a:latin typeface="Calibri"/>
                <a:cs typeface="Calibri"/>
              </a:rPr>
              <a:t>Vlaamse </a:t>
            </a:r>
            <a:r>
              <a:rPr sz="2200" spc="-20" dirty="0">
                <a:solidFill>
                  <a:srgbClr val="1C1F21"/>
                </a:solidFill>
                <a:latin typeface="Calibri"/>
                <a:cs typeface="Calibri"/>
              </a:rPr>
              <a:t>Waterweg </a:t>
            </a:r>
            <a:r>
              <a:rPr sz="2200" spc="-25" dirty="0">
                <a:solidFill>
                  <a:srgbClr val="1C1F21"/>
                </a:solidFill>
                <a:latin typeface="Calibri"/>
                <a:cs typeface="Calibri"/>
              </a:rPr>
              <a:t>vzw  </a:t>
            </a:r>
            <a:r>
              <a:rPr sz="2200" spc="-10" dirty="0">
                <a:solidFill>
                  <a:srgbClr val="1C1F21"/>
                </a:solidFill>
                <a:latin typeface="Calibri"/>
                <a:cs typeface="Calibri"/>
              </a:rPr>
              <a:t>werkt </a:t>
            </a:r>
            <a:r>
              <a:rPr sz="2200" spc="-5" dirty="0">
                <a:solidFill>
                  <a:srgbClr val="1C1F21"/>
                </a:solidFill>
                <a:latin typeface="Calibri"/>
                <a:cs typeface="Calibri"/>
              </a:rPr>
              <a:t>nauw samen </a:t>
            </a:r>
            <a:r>
              <a:rPr sz="2200" spc="-10" dirty="0">
                <a:solidFill>
                  <a:srgbClr val="1C1F21"/>
                </a:solidFill>
                <a:latin typeface="Calibri"/>
                <a:cs typeface="Calibri"/>
              </a:rPr>
              <a:t>met </a:t>
            </a:r>
            <a:r>
              <a:rPr sz="22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De </a:t>
            </a:r>
            <a:r>
              <a:rPr sz="2200" spc="-5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Vlaamse  </a:t>
            </a:r>
            <a:r>
              <a:rPr sz="2200" spc="-2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Waterweg</a:t>
            </a:r>
            <a:r>
              <a:rPr sz="2200" spc="-6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200" spc="-7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nv.</a:t>
            </a:r>
            <a:endParaRPr sz="2200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BEF6E2-4DC2-63EE-62D8-C5EACE646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5886" y="0"/>
            <a:ext cx="2451100" cy="873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4143" y="1121176"/>
            <a:ext cx="9085112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60"/>
              </a:lnSpc>
            </a:pP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NDVW </a:t>
            </a:r>
            <a:r>
              <a:rPr lang="nl-BE" spc="-10" dirty="0">
                <a:solidFill>
                  <a:schemeClr val="accent1">
                    <a:lumMod val="75000"/>
                  </a:schemeClr>
                </a:solidFill>
              </a:rPr>
              <a:t>draagt zorg voor </a:t>
            </a:r>
            <a:r>
              <a:rPr spc="-25" dirty="0" err="1">
                <a:solidFill>
                  <a:schemeClr val="accent1">
                    <a:lumMod val="75000"/>
                  </a:schemeClr>
                </a:solidFill>
              </a:rPr>
              <a:t>zowel</a:t>
            </a:r>
            <a:r>
              <a:rPr spc="-25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spc="-10" dirty="0">
                <a:solidFill>
                  <a:schemeClr val="accent1">
                    <a:lumMod val="75000"/>
                  </a:schemeClr>
                </a:solidFill>
              </a:rPr>
              <a:t>lokale als 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algemene</a:t>
            </a:r>
            <a:r>
              <a:rPr spc="-114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1">
                    <a:lumMod val="75000"/>
                  </a:schemeClr>
                </a:solidFill>
              </a:rPr>
              <a:t>belangen</a:t>
            </a:r>
            <a:r>
              <a:rPr lang="nl-BE" dirty="0">
                <a:solidFill>
                  <a:schemeClr val="accent1">
                    <a:lumMod val="75000"/>
                  </a:schemeClr>
                </a:solidFill>
              </a:rPr>
              <a:t> van haar leden :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6788" y="3013068"/>
            <a:ext cx="9980728" cy="1329595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213360" marR="5080" indent="-200660">
              <a:lnSpc>
                <a:spcPct val="90100"/>
              </a:lnSpc>
              <a:buFont typeface="Times New Roman"/>
              <a:buChar char="•"/>
              <a:tabLst>
                <a:tab pos="213995" algn="l"/>
              </a:tabLst>
            </a:pP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Oog hebben </a:t>
            </a:r>
            <a:r>
              <a:rPr sz="2400" spc="-5" dirty="0">
                <a:solidFill>
                  <a:srgbClr val="1C1F21"/>
                </a:solidFill>
                <a:latin typeface="Calibri"/>
                <a:cs typeface="Calibri"/>
              </a:rPr>
              <a:t>voor </a:t>
            </a:r>
            <a:r>
              <a:rPr sz="2400" spc="-10" dirty="0">
                <a:solidFill>
                  <a:srgbClr val="1C1F21"/>
                </a:solidFill>
                <a:latin typeface="Calibri"/>
                <a:cs typeface="Calibri"/>
              </a:rPr>
              <a:t>wat er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in </a:t>
            </a:r>
            <a:r>
              <a:rPr sz="2400" spc="5" dirty="0">
                <a:solidFill>
                  <a:srgbClr val="1C1F21"/>
                </a:solidFill>
                <a:latin typeface="Calibri"/>
                <a:cs typeface="Calibri"/>
              </a:rPr>
              <a:t>uw 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bedrijf </a:t>
            </a:r>
            <a:r>
              <a:rPr sz="2400" spc="5" dirty="0">
                <a:solidFill>
                  <a:srgbClr val="1C1F21"/>
                </a:solidFill>
                <a:latin typeface="Calibri"/>
                <a:cs typeface="Calibri"/>
              </a:rPr>
              <a:t>en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in </a:t>
            </a:r>
            <a:r>
              <a:rPr sz="2400" spc="-5" dirty="0">
                <a:solidFill>
                  <a:srgbClr val="1C1F21"/>
                </a:solidFill>
                <a:latin typeface="Calibri"/>
                <a:cs typeface="Calibri"/>
              </a:rPr>
              <a:t>uw </a:t>
            </a:r>
            <a:r>
              <a:rPr sz="2400" spc="-10" dirty="0">
                <a:solidFill>
                  <a:srgbClr val="1C1F21"/>
                </a:solidFill>
                <a:latin typeface="Calibri"/>
                <a:cs typeface="Calibri"/>
              </a:rPr>
              <a:t>regio </a:t>
            </a:r>
            <a:r>
              <a:rPr sz="2400" spc="-5" dirty="0">
                <a:solidFill>
                  <a:srgbClr val="1C1F21"/>
                </a:solidFill>
                <a:latin typeface="Calibri"/>
                <a:cs typeface="Calibri"/>
              </a:rPr>
              <a:t>leeft.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Om  </a:t>
            </a:r>
            <a:r>
              <a:rPr sz="2400" spc="-10" dirty="0">
                <a:solidFill>
                  <a:srgbClr val="1C1F21"/>
                </a:solidFill>
                <a:latin typeface="Calibri"/>
                <a:cs typeface="Calibri"/>
              </a:rPr>
              <a:t>lokale </a:t>
            </a:r>
            <a:r>
              <a:rPr sz="2400" spc="-15" dirty="0">
                <a:solidFill>
                  <a:srgbClr val="1C1F21"/>
                </a:solidFill>
                <a:latin typeface="Calibri"/>
                <a:cs typeface="Calibri"/>
              </a:rPr>
              <a:t>verankering </a:t>
            </a:r>
            <a:r>
              <a:rPr sz="2400" spc="-5" dirty="0" err="1">
                <a:solidFill>
                  <a:srgbClr val="1C1F21"/>
                </a:solidFill>
                <a:latin typeface="Calibri"/>
                <a:cs typeface="Calibri"/>
              </a:rPr>
              <a:t>te</a:t>
            </a:r>
            <a:r>
              <a:rPr sz="2400" spc="-5" dirty="0">
                <a:solidFill>
                  <a:srgbClr val="1C1F21"/>
                </a:solidFill>
                <a:latin typeface="Calibri"/>
                <a:cs typeface="Calibri"/>
              </a:rPr>
              <a:t>  </a:t>
            </a:r>
            <a:r>
              <a:rPr sz="2400" spc="-20" dirty="0">
                <a:solidFill>
                  <a:srgbClr val="1C1F21"/>
                </a:solidFill>
                <a:latin typeface="Calibri"/>
                <a:cs typeface="Calibri"/>
              </a:rPr>
              <a:t>verzekeren,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delen </a:t>
            </a:r>
            <a:r>
              <a:rPr sz="2400" spc="-5" dirty="0">
                <a:solidFill>
                  <a:srgbClr val="1C1F21"/>
                </a:solidFill>
                <a:latin typeface="Calibri"/>
                <a:cs typeface="Calibri"/>
              </a:rPr>
              <a:t>we  Vlaanderen </a:t>
            </a:r>
            <a:r>
              <a:rPr sz="2400" spc="5" dirty="0">
                <a:solidFill>
                  <a:srgbClr val="1C1F21"/>
                </a:solidFill>
                <a:latin typeface="Calibri"/>
                <a:cs typeface="Calibri"/>
              </a:rPr>
              <a:t>op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in </a:t>
            </a:r>
            <a:r>
              <a:rPr lang="nl-NL" sz="2400" dirty="0">
                <a:solidFill>
                  <a:srgbClr val="1C1F21"/>
                </a:solidFill>
                <a:latin typeface="Calibri"/>
                <a:cs typeface="Calibri"/>
              </a:rPr>
              <a:t>4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rgbClr val="1C1F21"/>
                </a:solidFill>
                <a:latin typeface="Calibri"/>
                <a:cs typeface="Calibri"/>
              </a:rPr>
              <a:t>deelbekkens </a:t>
            </a:r>
            <a:r>
              <a:rPr sz="2400" spc="-5" dirty="0">
                <a:solidFill>
                  <a:srgbClr val="1C1F21"/>
                </a:solidFill>
                <a:latin typeface="Calibri"/>
                <a:cs typeface="Calibri"/>
              </a:rPr>
              <a:t>met een </a:t>
            </a:r>
            <a:r>
              <a:rPr sz="2400" dirty="0">
                <a:solidFill>
                  <a:srgbClr val="1C1F21"/>
                </a:solidFill>
                <a:latin typeface="Calibri"/>
                <a:cs typeface="Calibri"/>
              </a:rPr>
              <a:t>eigen  </a:t>
            </a:r>
            <a:r>
              <a:rPr sz="2400" spc="-5" dirty="0" err="1">
                <a:solidFill>
                  <a:srgbClr val="1C1F21"/>
                </a:solidFill>
                <a:latin typeface="Calibri"/>
                <a:cs typeface="Calibri"/>
              </a:rPr>
              <a:t>werking</a:t>
            </a:r>
            <a:r>
              <a:rPr lang="nl-BE" sz="2400" spc="-5" dirty="0">
                <a:solidFill>
                  <a:srgbClr val="1C1F21"/>
                </a:solidFill>
                <a:latin typeface="Calibri"/>
                <a:cs typeface="Calibri"/>
              </a:rPr>
              <a:t>:</a:t>
            </a:r>
          </a:p>
          <a:p>
            <a:pPr marL="12700" marR="5080">
              <a:lnSpc>
                <a:spcPct val="90100"/>
              </a:lnSpc>
              <a:tabLst>
                <a:tab pos="213995" algn="l"/>
              </a:tabLst>
            </a:pPr>
            <a:endParaRPr lang="nl-BE" sz="2400" spc="-35" dirty="0">
              <a:solidFill>
                <a:srgbClr val="1C1F21"/>
              </a:solidFill>
              <a:latin typeface="Calibri"/>
              <a:cs typeface="Calibri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D4ADF5F-89FB-4F6E-9C53-46E844D59833}"/>
              </a:ext>
            </a:extLst>
          </p:cNvPr>
          <p:cNvSpPr txBox="1"/>
          <p:nvPr/>
        </p:nvSpPr>
        <p:spPr>
          <a:xfrm>
            <a:off x="747224" y="4695825"/>
            <a:ext cx="9941459" cy="2516330"/>
          </a:xfrm>
          <a:prstGeom prst="rect">
            <a:avLst/>
          </a:prstGeom>
          <a:ln w="31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57480" marR="5080" indent="-201295">
              <a:lnSpc>
                <a:spcPct val="91200"/>
              </a:lnSpc>
              <a:spcBef>
                <a:spcPts val="400"/>
              </a:spcBef>
              <a:buFont typeface="Times New Roman"/>
              <a:buChar char="•"/>
              <a:tabLst>
                <a:tab pos="670560" algn="l"/>
                <a:tab pos="671195" algn="l"/>
              </a:tabLst>
            </a:pPr>
            <a:r>
              <a:rPr lang="nl-BE" sz="2400" spc="10" dirty="0">
                <a:cs typeface="Calibri"/>
              </a:rPr>
              <a:t>Albertkanaal: </a:t>
            </a:r>
            <a:r>
              <a:rPr lang="nl-BE" sz="2400" spc="10" dirty="0" err="1">
                <a:cs typeface="Calibri"/>
              </a:rPr>
              <a:t>vz</a:t>
            </a:r>
            <a:r>
              <a:rPr lang="nl-BE" sz="2400" spc="10" dirty="0">
                <a:cs typeface="Calibri"/>
              </a:rPr>
              <a:t> = </a:t>
            </a:r>
            <a:r>
              <a:rPr lang="nl-BE" sz="2400" spc="10" dirty="0">
                <a:latin typeface="Calibri"/>
                <a:cs typeface="Calibri"/>
              </a:rPr>
              <a:t>Ronny Neven – ALC-Group</a:t>
            </a:r>
          </a:p>
          <a:p>
            <a:pPr marL="157480" marR="5080" indent="-201295">
              <a:lnSpc>
                <a:spcPct val="91200"/>
              </a:lnSpc>
              <a:spcBef>
                <a:spcPts val="400"/>
              </a:spcBef>
              <a:buFont typeface="Times New Roman"/>
              <a:buChar char="•"/>
              <a:tabLst>
                <a:tab pos="670560" algn="l"/>
                <a:tab pos="671195" algn="l"/>
              </a:tabLst>
            </a:pPr>
            <a:r>
              <a:rPr lang="nl-BE" sz="2400" spc="10" dirty="0">
                <a:latin typeface="Calibri"/>
                <a:cs typeface="Calibri"/>
              </a:rPr>
              <a:t>Kempische kanalen: </a:t>
            </a:r>
            <a:r>
              <a:rPr lang="nl-BE" sz="2400" spc="10" dirty="0" err="1">
                <a:latin typeface="Calibri"/>
                <a:cs typeface="Calibri"/>
              </a:rPr>
              <a:t>vz</a:t>
            </a:r>
            <a:r>
              <a:rPr lang="nl-BE" sz="2400" spc="10" dirty="0">
                <a:latin typeface="Calibri"/>
                <a:cs typeface="Calibri"/>
              </a:rPr>
              <a:t> = Ronny Joos – Transport en Logistiek </a:t>
            </a:r>
            <a:r>
              <a:rPr lang="nl-BE" sz="2400" spc="10" dirty="0" err="1">
                <a:latin typeface="Calibri"/>
                <a:cs typeface="Calibri"/>
              </a:rPr>
              <a:t>Gheys</a:t>
            </a:r>
            <a:endParaRPr lang="nl-BE" sz="2400" spc="10" dirty="0">
              <a:latin typeface="Calibri"/>
              <a:cs typeface="Calibri"/>
            </a:endParaRPr>
          </a:p>
          <a:p>
            <a:pPr marL="157480" marR="5080" indent="-201295">
              <a:lnSpc>
                <a:spcPct val="91200"/>
              </a:lnSpc>
              <a:spcBef>
                <a:spcPts val="400"/>
              </a:spcBef>
              <a:buFont typeface="Times New Roman"/>
              <a:buChar char="•"/>
              <a:tabLst>
                <a:tab pos="670560" algn="l"/>
                <a:tab pos="671195" algn="l"/>
              </a:tabLst>
            </a:pPr>
            <a:r>
              <a:rPr lang="nl-BE" sz="2400" spc="10" dirty="0" err="1">
                <a:latin typeface="Calibri"/>
                <a:cs typeface="Calibri"/>
              </a:rPr>
              <a:t>Bovenschelde</a:t>
            </a:r>
            <a:r>
              <a:rPr lang="nl-BE" sz="2400" spc="10" dirty="0">
                <a:latin typeface="Calibri"/>
                <a:cs typeface="Calibri"/>
              </a:rPr>
              <a:t>: </a:t>
            </a:r>
            <a:r>
              <a:rPr lang="nl-BE" sz="2400" spc="10" dirty="0" err="1">
                <a:latin typeface="Calibri"/>
                <a:cs typeface="Calibri"/>
              </a:rPr>
              <a:t>vz</a:t>
            </a:r>
            <a:r>
              <a:rPr lang="nl-BE" sz="2400" spc="10" dirty="0">
                <a:latin typeface="Calibri"/>
                <a:cs typeface="Calibri"/>
              </a:rPr>
              <a:t> = Johan Verhelst – Verhelst </a:t>
            </a:r>
            <a:r>
              <a:rPr lang="nl-BE" sz="2400" spc="10" dirty="0" err="1">
                <a:latin typeface="Calibri"/>
                <a:cs typeface="Calibri"/>
              </a:rPr>
              <a:t>Bouw-Group</a:t>
            </a:r>
            <a:endParaRPr lang="nl-BE" sz="2400" spc="10" dirty="0">
              <a:latin typeface="Calibri"/>
              <a:cs typeface="Calibri"/>
            </a:endParaRPr>
          </a:p>
          <a:p>
            <a:pPr marL="157480" marR="5080" indent="-201295">
              <a:lnSpc>
                <a:spcPct val="91200"/>
              </a:lnSpc>
              <a:spcBef>
                <a:spcPts val="400"/>
              </a:spcBef>
              <a:buFont typeface="Times New Roman"/>
              <a:buChar char="•"/>
              <a:tabLst>
                <a:tab pos="670560" algn="l"/>
                <a:tab pos="671195" algn="l"/>
              </a:tabLst>
            </a:pPr>
            <a:r>
              <a:rPr lang="nl-BE" sz="2400" spc="10" dirty="0" err="1">
                <a:latin typeface="Calibri"/>
                <a:cs typeface="Calibri"/>
              </a:rPr>
              <a:t>Zeeschelde</a:t>
            </a:r>
            <a:r>
              <a:rPr lang="nl-BE" sz="2400" spc="10" dirty="0">
                <a:latin typeface="Calibri"/>
                <a:cs typeface="Calibri"/>
              </a:rPr>
              <a:t> en Zeekanaal: </a:t>
            </a:r>
            <a:r>
              <a:rPr lang="nl-BE" sz="2400" spc="10" dirty="0" err="1">
                <a:latin typeface="Calibri"/>
                <a:cs typeface="Calibri"/>
              </a:rPr>
              <a:t>vz</a:t>
            </a:r>
            <a:r>
              <a:rPr lang="nl-BE" sz="2400" spc="10" dirty="0">
                <a:latin typeface="Calibri"/>
                <a:cs typeface="Calibri"/>
              </a:rPr>
              <a:t> = Dirk Ponnet – </a:t>
            </a:r>
            <a:r>
              <a:rPr lang="nl-BE" sz="2400" spc="10" dirty="0" err="1">
                <a:latin typeface="Calibri"/>
                <a:cs typeface="Calibri"/>
              </a:rPr>
              <a:t>Deme</a:t>
            </a:r>
            <a:r>
              <a:rPr lang="nl-BE" sz="2400" spc="10" dirty="0">
                <a:latin typeface="Calibri"/>
                <a:cs typeface="Calibri"/>
              </a:rPr>
              <a:t> </a:t>
            </a:r>
            <a:r>
              <a:rPr lang="nl-BE" sz="2400" spc="10" dirty="0" err="1">
                <a:latin typeface="Calibri"/>
                <a:cs typeface="Calibri"/>
              </a:rPr>
              <a:t>Environmental</a:t>
            </a:r>
            <a:r>
              <a:rPr lang="nl-BE" sz="2400" spc="10" dirty="0">
                <a:latin typeface="Calibri"/>
                <a:cs typeface="Calibri"/>
              </a:rPr>
              <a:t> </a:t>
            </a:r>
            <a:r>
              <a:rPr lang="nl-BE" sz="2400" spc="10" dirty="0" err="1">
                <a:latin typeface="Calibri"/>
                <a:cs typeface="Calibri"/>
              </a:rPr>
              <a:t>Contractors</a:t>
            </a:r>
            <a:endParaRPr lang="nl-BE" sz="2400" dirty="0">
              <a:latin typeface="Calibri"/>
              <a:cs typeface="Calibri"/>
            </a:endParaRPr>
          </a:p>
          <a:p>
            <a:pPr marL="213360" marR="5080" indent="-200660">
              <a:lnSpc>
                <a:spcPct val="90100"/>
              </a:lnSpc>
              <a:buFont typeface="Times New Roman"/>
              <a:buChar char="•"/>
              <a:tabLst>
                <a:tab pos="213995" algn="l"/>
              </a:tabLst>
            </a:pPr>
            <a:endParaRPr lang="nl-NL" sz="2450" dirty="0">
              <a:latin typeface="Calibri"/>
              <a:cs typeface="Calibri"/>
            </a:endParaRPr>
          </a:p>
          <a:p>
            <a:pPr marL="12700" marR="5080">
              <a:lnSpc>
                <a:spcPct val="90100"/>
              </a:lnSpc>
              <a:tabLst>
                <a:tab pos="213995" algn="l"/>
              </a:tabLst>
            </a:pPr>
            <a:endParaRPr lang="nl-NL" sz="2450" dirty="0">
              <a:latin typeface="Calibri"/>
              <a:cs typeface="Calibri"/>
            </a:endParaRPr>
          </a:p>
          <a:p>
            <a:pPr marL="213360" marR="5080" indent="-200660">
              <a:lnSpc>
                <a:spcPct val="90100"/>
              </a:lnSpc>
              <a:buFont typeface="Times New Roman"/>
              <a:buChar char="•"/>
              <a:tabLst>
                <a:tab pos="213995" algn="l"/>
              </a:tabLst>
            </a:pPr>
            <a:r>
              <a:rPr lang="nl-BE" sz="2450" dirty="0">
                <a:latin typeface="Calibri"/>
                <a:cs typeface="Calibri"/>
              </a:rPr>
              <a:t>Werkgroep multimodaal transport en internationaal ondernemen</a:t>
            </a:r>
            <a:endParaRPr sz="2450" dirty="0">
              <a:latin typeface="Calibri"/>
              <a:cs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739CBD1-6941-348C-0B53-A33826D05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-1"/>
            <a:ext cx="2451100" cy="87365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085" y="1038225"/>
            <a:ext cx="5589015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 err="1">
                <a:solidFill>
                  <a:schemeClr val="accent1">
                    <a:lumMod val="75000"/>
                  </a:schemeClr>
                </a:solidFill>
              </a:rPr>
              <a:t>Werkgebied</a:t>
            </a:r>
            <a:r>
              <a:rPr lang="nl-NL" spc="-2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spc="-10" dirty="0" err="1">
                <a:solidFill>
                  <a:schemeClr val="accent1">
                    <a:lumMod val="75000"/>
                  </a:schemeClr>
                </a:solidFill>
              </a:rPr>
              <a:t>Deelbekkens</a:t>
            </a:r>
            <a:endParaRPr spc="-1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40436" y="2247900"/>
            <a:ext cx="9593579" cy="37383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6AECEF8-BAC4-9B72-3B95-0DD86E30A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300" y="0"/>
            <a:ext cx="2451100" cy="8736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008" y="997458"/>
            <a:ext cx="111125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30" dirty="0">
                <a:solidFill>
                  <a:srgbClr val="484452"/>
                </a:solidFill>
                <a:latin typeface="Arial"/>
                <a:cs typeface="Arial"/>
              </a:rPr>
              <a:t>L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40274" y="6355080"/>
            <a:ext cx="1506220" cy="374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>
              <a:lnSpc>
                <a:spcPct val="100000"/>
              </a:lnSpc>
            </a:pPr>
            <a:r>
              <a:rPr sz="600" spc="5" dirty="0">
                <a:solidFill>
                  <a:srgbClr val="95A3BC"/>
                </a:solidFill>
                <a:latin typeface="Arial"/>
                <a:cs typeface="Arial"/>
              </a:rPr>
              <a:t>saDlne</a:t>
            </a:r>
            <a:r>
              <a:rPr sz="600" spc="-80" dirty="0">
                <a:solidFill>
                  <a:srgbClr val="95A3BC"/>
                </a:solidFill>
                <a:latin typeface="Arial"/>
                <a:cs typeface="Arial"/>
              </a:rPr>
              <a:t> </a:t>
            </a:r>
            <a:r>
              <a:rPr sz="600" spc="5" dirty="0">
                <a:solidFill>
                  <a:srgbClr val="95A3BC"/>
                </a:solidFill>
                <a:latin typeface="Arial"/>
                <a:cs typeface="Arial"/>
              </a:rPr>
              <a:t>Roeglers</a:t>
            </a:r>
            <a:endParaRPr sz="600">
              <a:latin typeface="Arial"/>
              <a:cs typeface="Arial"/>
            </a:endParaRPr>
          </a:p>
          <a:p>
            <a:pPr marL="14604">
              <a:lnSpc>
                <a:spcPct val="100000"/>
              </a:lnSpc>
              <a:spcBef>
                <a:spcPts val="195"/>
              </a:spcBef>
            </a:pPr>
            <a:r>
              <a:rPr sz="500" spc="-55" dirty="0">
                <a:solidFill>
                  <a:srgbClr val="595664"/>
                </a:solidFill>
                <a:latin typeface="Arial"/>
                <a:cs typeface="Arial"/>
              </a:rPr>
              <a:t>SECRETARIAAT</a:t>
            </a:r>
            <a:endParaRPr sz="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550" b="1" spc="-40" dirty="0">
                <a:solidFill>
                  <a:srgbClr val="95A3BC"/>
                </a:solidFill>
                <a:latin typeface="Arial"/>
                <a:cs typeface="Arial"/>
                <a:hlinkClick r:id="rId2"/>
              </a:rPr>
              <a:t>E </a:t>
            </a:r>
            <a:r>
              <a:rPr sz="550" b="1" spc="-20" dirty="0">
                <a:solidFill>
                  <a:srgbClr val="595664"/>
                </a:solidFill>
                <a:latin typeface="Arial"/>
                <a:cs typeface="Arial"/>
                <a:hlinkClick r:id="rId2"/>
              </a:rPr>
              <a:t>secretarloaf@netwerkdevloomsew</a:t>
            </a:r>
            <a:r>
              <a:rPr sz="500" b="1" spc="-20" dirty="0">
                <a:solidFill>
                  <a:srgbClr val="484452"/>
                </a:solidFill>
                <a:latin typeface="Arial"/>
                <a:cs typeface="Arial"/>
                <a:hlinkClick r:id="rId2"/>
              </a:rPr>
              <a:t>ate</a:t>
            </a:r>
            <a:r>
              <a:rPr sz="500" b="1" spc="-110" dirty="0">
                <a:solidFill>
                  <a:srgbClr val="484452"/>
                </a:solidFill>
                <a:latin typeface="Arial"/>
                <a:cs typeface="Arial"/>
                <a:hlinkClick r:id="rId2"/>
              </a:rPr>
              <a:t> </a:t>
            </a:r>
            <a:r>
              <a:rPr sz="500" b="1" spc="10" dirty="0">
                <a:solidFill>
                  <a:srgbClr val="484452"/>
                </a:solidFill>
                <a:latin typeface="Arial"/>
                <a:cs typeface="Arial"/>
                <a:hlinkClick r:id="rId2"/>
              </a:rPr>
              <a:t>rweo</a:t>
            </a:r>
            <a:r>
              <a:rPr sz="500" b="1" spc="10" dirty="0">
                <a:solidFill>
                  <a:srgbClr val="89808A"/>
                </a:solidFill>
                <a:latin typeface="Arial"/>
                <a:cs typeface="Arial"/>
                <a:hlinkClick r:id="rId2"/>
              </a:rPr>
              <a:t>.</a:t>
            </a:r>
            <a:r>
              <a:rPr sz="500" b="1" spc="10" dirty="0">
                <a:solidFill>
                  <a:srgbClr val="484452"/>
                </a:solidFill>
                <a:latin typeface="Arial"/>
                <a:cs typeface="Arial"/>
                <a:hlinkClick r:id="rId2"/>
              </a:rPr>
              <a:t>be</a:t>
            </a:r>
            <a:endParaRPr sz="500">
              <a:latin typeface="Arial"/>
              <a:cs typeface="Arial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CAE1EE8A-5D16-7B98-BA16-5B0E3BA2A850}"/>
              </a:ext>
            </a:extLst>
          </p:cNvPr>
          <p:cNvSpPr/>
          <p:nvPr/>
        </p:nvSpPr>
        <p:spPr>
          <a:xfrm>
            <a:off x="0" y="772668"/>
            <a:ext cx="10692384" cy="60137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nl-BE" dirty="0"/>
              <a:t>D</a:t>
            </a:r>
            <a:endParaRPr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9F5B08F-C86B-3DA2-22BD-0DA8B1B4908C}"/>
              </a:ext>
            </a:extLst>
          </p:cNvPr>
          <p:cNvSpPr txBox="1"/>
          <p:nvPr/>
        </p:nvSpPr>
        <p:spPr>
          <a:xfrm>
            <a:off x="6870700" y="5381625"/>
            <a:ext cx="34009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b="1" dirty="0"/>
              <a:t>Deelbekken Albertkanaal</a:t>
            </a:r>
          </a:p>
          <a:p>
            <a:r>
              <a:rPr lang="nl-BE" sz="2400" b="1" dirty="0"/>
              <a:t>  Voorzitter Ronny Neven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657225"/>
            <a:ext cx="10363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60"/>
              </a:lnSpc>
            </a:pPr>
            <a:r>
              <a:rPr sz="4000" spc="-5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nl-BE" sz="4000" spc="-5" dirty="0" err="1">
                <a:solidFill>
                  <a:schemeClr val="tx2">
                    <a:lumMod val="75000"/>
                  </a:schemeClr>
                </a:solidFill>
              </a:rPr>
              <a:t>elbekken</a:t>
            </a:r>
            <a: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  <a:t> Albertkanaal:</a:t>
            </a:r>
            <a:b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  <a:t>	 		Wat kunnen wij voor U betekenen ? </a:t>
            </a:r>
            <a:endParaRPr sz="4000" spc="-5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2087061"/>
            <a:ext cx="9906000" cy="6054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Lokaal Aanspreekpunt 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Actief contact voor bedrijven, ondernemers en lokale overheden</a:t>
            </a:r>
          </a:p>
          <a:p>
            <a:pPr marL="1384300" lvl="2" indent="-457200">
              <a:buFontTx/>
              <a:buChar char="-"/>
              <a:tabLst>
                <a:tab pos="213995" algn="l"/>
              </a:tabLst>
            </a:pPr>
            <a:r>
              <a:rPr lang="nl-BE" sz="2800" spc="10" dirty="0">
                <a:solidFill>
                  <a:srgbClr val="1C1F21"/>
                </a:solidFill>
                <a:latin typeface="Calibri"/>
                <a:cs typeface="Calibri"/>
              </a:rPr>
              <a:t>Organiseren van events.. </a:t>
            </a:r>
          </a:p>
          <a:p>
            <a:pPr marL="1384300" lvl="2" indent="-457200">
              <a:buFontTx/>
              <a:buChar char="-"/>
              <a:tabLst>
                <a:tab pos="213995" algn="l"/>
              </a:tabLst>
            </a:pPr>
            <a:r>
              <a:rPr lang="nl-BE" sz="2800" spc="10" dirty="0">
                <a:solidFill>
                  <a:srgbClr val="1C1F21"/>
                </a:solidFill>
                <a:latin typeface="Calibri"/>
                <a:cs typeface="Calibri"/>
              </a:rPr>
              <a:t>Samenbrengen van watergebonden bedrijven</a:t>
            </a:r>
          </a:p>
          <a:p>
            <a:pPr marL="1384300" lvl="2" indent="-457200">
              <a:buFontTx/>
              <a:buChar char="-"/>
              <a:tabLst>
                <a:tab pos="213995" algn="l"/>
              </a:tabLst>
            </a:pPr>
            <a:r>
              <a:rPr lang="nl-BE" sz="2800" spc="10" dirty="0">
                <a:solidFill>
                  <a:srgbClr val="1C1F21"/>
                </a:solidFill>
                <a:latin typeface="Calibri"/>
                <a:cs typeface="Calibri"/>
              </a:rPr>
              <a:t>Propageren van </a:t>
            </a:r>
            <a:r>
              <a:rPr lang="nl-BE" sz="2800" spc="10" dirty="0" err="1">
                <a:solidFill>
                  <a:srgbClr val="1C1F21"/>
                </a:solidFill>
                <a:latin typeface="Calibri"/>
                <a:cs typeface="Calibri"/>
              </a:rPr>
              <a:t>modal</a:t>
            </a:r>
            <a:r>
              <a:rPr lang="nl-BE" sz="2800" spc="10" dirty="0">
                <a:solidFill>
                  <a:srgbClr val="1C1F21"/>
                </a:solidFill>
                <a:latin typeface="Calibri"/>
                <a:cs typeface="Calibri"/>
              </a:rPr>
              <a:t> shift en </a:t>
            </a:r>
            <a:r>
              <a:rPr lang="nl-BE" sz="2800" spc="10" dirty="0" err="1">
                <a:solidFill>
                  <a:srgbClr val="1C1F21"/>
                </a:solidFill>
                <a:latin typeface="Calibri"/>
                <a:cs typeface="Calibri"/>
              </a:rPr>
              <a:t>sustainability</a:t>
            </a:r>
            <a:r>
              <a:rPr lang="nl-BE" sz="2800" spc="10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Brug vormen tussen bedrijven binnen het Lokale deelbekken en de Raad van bestuur van zowel het Netwerk DVW als DVW Nv 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 </a:t>
            </a: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5DD1981-EDF8-E400-916C-35DD533BB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300" y="0"/>
            <a:ext cx="2451100" cy="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52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657225"/>
            <a:ext cx="10363200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4160"/>
              </a:lnSpc>
            </a:pPr>
            <a:r>
              <a:rPr sz="4000" spc="-5" dirty="0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nl-BE" sz="4000" spc="-5" dirty="0" err="1">
                <a:solidFill>
                  <a:schemeClr val="tx2">
                    <a:lumMod val="75000"/>
                  </a:schemeClr>
                </a:solidFill>
              </a:rPr>
              <a:t>elbekken</a:t>
            </a:r>
            <a: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  <a:t> Albertkanaal:</a:t>
            </a:r>
            <a:b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nl-BE" sz="4000" spc="-5" dirty="0">
                <a:solidFill>
                  <a:schemeClr val="tx2">
                    <a:lumMod val="75000"/>
                  </a:schemeClr>
                </a:solidFill>
              </a:rPr>
              <a:t>	 		Wat kunnen wij voor U betekenen ? </a:t>
            </a:r>
            <a:endParaRPr sz="4000" spc="-5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2300" y="2087061"/>
            <a:ext cx="9906000" cy="52540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Watergebonden Opportuniteiten ondersteunen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Focus op Industrie… ondernemers zijn in “</a:t>
            </a:r>
            <a:r>
              <a:rPr lang="nl-BE" sz="3200" spc="10" dirty="0" err="1">
                <a:solidFill>
                  <a:srgbClr val="1C1F21"/>
                </a:solidFill>
                <a:latin typeface="Calibri"/>
                <a:cs typeface="Calibri"/>
              </a:rPr>
              <a:t>the</a:t>
            </a: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 lead” Ondersteuning en </a:t>
            </a:r>
            <a:r>
              <a:rPr lang="nl-BE" sz="3200" spc="10" dirty="0" err="1">
                <a:solidFill>
                  <a:srgbClr val="1C1F21"/>
                </a:solidFill>
                <a:latin typeface="Calibri"/>
                <a:cs typeface="Calibri"/>
              </a:rPr>
              <a:t>Lobbying</a:t>
            </a: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 in bepaalde dossiers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r>
              <a:rPr lang="nl-BE" sz="3200" spc="10" dirty="0">
                <a:solidFill>
                  <a:srgbClr val="1C1F21"/>
                </a:solidFill>
                <a:latin typeface="Calibri"/>
                <a:cs typeface="Calibri"/>
              </a:rPr>
              <a:t>Groei van het netwerk bestendigen om grotere invloed te kunnen uitoefenen op het beleid</a:t>
            </a: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469900" indent="-457200">
              <a:buFontTx/>
              <a:buChar char="-"/>
              <a:tabLst>
                <a:tab pos="213995" algn="l"/>
              </a:tabLst>
            </a:pPr>
            <a:endParaRPr lang="nl-BE" sz="3200" spc="10" dirty="0">
              <a:solidFill>
                <a:srgbClr val="1C1F21"/>
              </a:solidFill>
              <a:latin typeface="Calibri"/>
              <a:cs typeface="Calibri"/>
            </a:endParaRPr>
          </a:p>
          <a:p>
            <a:pPr marL="12700">
              <a:lnSpc>
                <a:spcPts val="2305"/>
              </a:lnSpc>
              <a:tabLst>
                <a:tab pos="213995" algn="l"/>
              </a:tabLst>
            </a:pPr>
            <a:endParaRPr sz="3200" dirty="0">
              <a:latin typeface="Calibri"/>
              <a:cs typeface="Calibri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70F84EF-C967-864A-9503-D3C5745D0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114" y="0"/>
            <a:ext cx="2451100" cy="87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15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542</Words>
  <Application>Microsoft Office PowerPoint</Application>
  <PresentationFormat>Aangepast</PresentationFormat>
  <Paragraphs>100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PowerPoint-presentatie</vt:lpstr>
      <vt:lpstr>PowerPoint-presentatie</vt:lpstr>
      <vt:lpstr>WELKOMSWOORD </vt:lpstr>
      <vt:lpstr>De vzw Netwerk De Vlaamse Waterweg (NDVW) heeft  volgende doelstellingen :</vt:lpstr>
      <vt:lpstr>NDVW draagt zorg voor zowel lokale als  algemene belangen van haar leden :</vt:lpstr>
      <vt:lpstr>Werkgebied-Deelbekkens</vt:lpstr>
      <vt:lpstr>PowerPoint-presentatie</vt:lpstr>
      <vt:lpstr>Deelbekken Albertkanaal:     Wat kunnen wij voor U betekenen ? </vt:lpstr>
      <vt:lpstr>Deelbekken Albertkanaal:     Wat kunnen wij voor U betekenen ? </vt:lpstr>
      <vt:lpstr>Deelbekken Albertkanaal:     Wat kunnen wij voor U betekenen ?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- 1b - Ivo Pallemans - Netwerk DVW</dc:title>
  <dc:creator>GuyP</dc:creator>
  <cp:lastModifiedBy>Ronny Neven</cp:lastModifiedBy>
  <cp:revision>15</cp:revision>
  <dcterms:created xsi:type="dcterms:W3CDTF">2022-05-22T16:33:25Z</dcterms:created>
  <dcterms:modified xsi:type="dcterms:W3CDTF">2022-05-25T09:38:39Z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2021-10-13T00:00:00Z</vt:filetime>
  </property>
  <property fmtid="{D5CDD505-2E9C-101B-9397-08002B2CF9AE}" pid="3" name="LastSaved">
    <vt:filetime>2022-05-22T00:00:00Z</vt:filetime>
  </property>
</Properties>
</file>